
<file path=[Content_Types].xml><?xml version="1.0" encoding="utf-8"?>
<Types xmlns="http://schemas.openxmlformats.org/package/2006/content-types">
  <Default Extension="jpg" ContentType="application/octet-stream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66" d="100"/>
          <a:sy n="66" d="100"/>
        </p:scale>
        <p:origin x="2170" y="-7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mplatelab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ath1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2" name="Image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1" y="19560"/>
            <a:ext cx="7507758" cy="10657076"/>
          </a:xfrm>
          <a:prstGeom prst="rect">
            <a:avLst/>
          </a:prstGeom>
          <a:noFill/>
        </p:spPr>
      </p:pic>
      <p:sp>
        <p:nvSpPr>
          <p:cNvPr id="3" name="Text Box3"/>
          <p:cNvSpPr txBox="1"/>
          <p:nvPr/>
        </p:nvSpPr>
        <p:spPr>
          <a:xfrm>
            <a:off x="686955" y="19560"/>
            <a:ext cx="2222955" cy="1422535"/>
          </a:xfrm>
          <a:prstGeom prst="rect">
            <a:avLst/>
          </a:prstGeom>
          <a:solidFill>
            <a:srgbClr val="E7E6E6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8782"/>
              </a:lnSpc>
            </a:pPr>
            <a:endParaRPr/>
          </a:p>
          <a:p>
            <a:pPr marL="405470" algn="l" rtl="0">
              <a:lnSpc>
                <a:spcPts val="1080"/>
              </a:lnSpc>
            </a:pPr>
            <a:r>
              <a:rPr lang="en-US" altLang="zh-CN" sz="900" b="1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PHASES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44" name="Text Box44"/>
          <p:cNvSpPr txBox="1"/>
          <p:nvPr/>
        </p:nvSpPr>
        <p:spPr>
          <a:xfrm>
            <a:off x="4387650" y="234721"/>
            <a:ext cx="2794466" cy="30543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2405"/>
              </a:lnSpc>
            </a:pPr>
            <a:r>
              <a:rPr lang="en-US" altLang="zh-CN" sz="20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BUSINESS</a:t>
            </a:r>
            <a:r>
              <a:rPr lang="en-US" altLang="zh-CN" sz="20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2000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ACQUISITION</a:t>
            </a:r>
            <a:endParaRPr lang="en-US" altLang="zh-CN" sz="2000">
              <a:latin typeface="Bahnschrift"/>
              <a:ea typeface="Bahnschrift"/>
              <a:cs typeface="Bahnschrift"/>
            </a:endParaRPr>
          </a:p>
        </p:txBody>
      </p:sp>
      <p:sp>
        <p:nvSpPr>
          <p:cNvPr id="45" name="Text Box45"/>
          <p:cNvSpPr txBox="1"/>
          <p:nvPr/>
        </p:nvSpPr>
        <p:spPr>
          <a:xfrm>
            <a:off x="4674008" y="653551"/>
            <a:ext cx="2516906" cy="24325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915"/>
              </a:lnSpc>
            </a:pPr>
            <a:r>
              <a:rPr lang="en-US" altLang="zh-CN" sz="1600" b="1" spc="-3" dirty="0">
                <a:solidFill>
                  <a:srgbClr val="3AAFA9"/>
                </a:solidFill>
                <a:latin typeface="Bahnschrift"/>
                <a:ea typeface="Bahnschrift"/>
                <a:cs typeface="Bahnschrift"/>
              </a:rPr>
              <a:t>Work</a:t>
            </a:r>
            <a:r>
              <a:rPr lang="en-US" altLang="zh-CN" sz="1600" b="1" dirty="0">
                <a:solidFill>
                  <a:srgbClr val="3AAFA9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600" b="1" spc="-3" dirty="0">
                <a:solidFill>
                  <a:srgbClr val="3AAFA9"/>
                </a:solidFill>
                <a:latin typeface="Bahnschrift"/>
                <a:ea typeface="Bahnschrift"/>
                <a:cs typeface="Bahnschrift"/>
              </a:rPr>
              <a:t>Breakdown</a:t>
            </a:r>
            <a:r>
              <a:rPr lang="en-US" altLang="zh-CN" sz="1600" b="1" spc="-6" dirty="0">
                <a:solidFill>
                  <a:srgbClr val="3AAFA9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600" b="1" spc="-2" dirty="0">
                <a:solidFill>
                  <a:srgbClr val="3AAFA9"/>
                </a:solidFill>
                <a:latin typeface="Bahnschrift"/>
                <a:ea typeface="Bahnschrift"/>
                <a:cs typeface="Bahnschrift"/>
              </a:rPr>
              <a:t>Structure</a:t>
            </a:r>
            <a:endParaRPr lang="en-US" altLang="zh-CN" sz="1600">
              <a:latin typeface="Bahnschrift"/>
              <a:ea typeface="Bahnschrift"/>
              <a:cs typeface="Bahnschrift"/>
            </a:endParaRPr>
          </a:p>
        </p:txBody>
      </p:sp>
      <p:sp>
        <p:nvSpPr>
          <p:cNvPr id="46" name="Text Box46"/>
          <p:cNvSpPr txBox="1"/>
          <p:nvPr/>
        </p:nvSpPr>
        <p:spPr>
          <a:xfrm>
            <a:off x="3027195" y="1134904"/>
            <a:ext cx="4016750" cy="13717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080"/>
              </a:lnSpc>
            </a:pPr>
            <a:r>
              <a:rPr lang="en-US" altLang="zh-CN" sz="900" b="1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TASK</a:t>
            </a:r>
            <a:r>
              <a:rPr lang="en-US" altLang="zh-CN" sz="900" b="1" spc="1561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DEADLINE</a:t>
            </a:r>
            <a:r>
              <a:rPr lang="en-US" altLang="zh-CN" sz="900" b="1" spc="295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RESPONSIBLE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D427E3B-C3D0-CF9F-93C6-469FC371041C}"/>
              </a:ext>
            </a:extLst>
          </p:cNvPr>
          <p:cNvGrpSpPr/>
          <p:nvPr/>
        </p:nvGrpSpPr>
        <p:grpSpPr>
          <a:xfrm>
            <a:off x="1113954" y="1435702"/>
            <a:ext cx="6048552" cy="582340"/>
            <a:chOff x="1113954" y="1435702"/>
            <a:chExt cx="6048552" cy="582340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74EA1DA-99B4-6B79-1654-32262946346F}"/>
                </a:ext>
              </a:extLst>
            </p:cNvPr>
            <p:cNvSpPr txBox="1"/>
            <p:nvPr/>
          </p:nvSpPr>
          <p:spPr>
            <a:xfrm>
              <a:off x="1113954" y="1530276"/>
              <a:ext cx="1584176" cy="3748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Plan an acquisition strategy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312F8B8-D70C-AF58-87D8-38EA317F4B99}"/>
                </a:ext>
              </a:extLst>
            </p:cNvPr>
            <p:cNvSpPr txBox="1"/>
            <p:nvPr/>
          </p:nvSpPr>
          <p:spPr>
            <a:xfrm>
              <a:off x="2982270" y="1439387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Set up goal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A0DCC23-9A5D-A47E-B707-517FA485CC34}"/>
                </a:ext>
              </a:extLst>
            </p:cNvPr>
            <p:cNvSpPr txBox="1"/>
            <p:nvPr/>
          </p:nvSpPr>
          <p:spPr>
            <a:xfrm>
              <a:off x="2982270" y="1629079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Benefits listed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F5CE106-904A-3E55-EB6D-72A9A212D5FB}"/>
                </a:ext>
              </a:extLst>
            </p:cNvPr>
            <p:cNvSpPr txBox="1"/>
            <p:nvPr/>
          </p:nvSpPr>
          <p:spPr>
            <a:xfrm>
              <a:off x="2982270" y="1818771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Define acquisition type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80F6C00-8B89-8175-CE40-21C1895AEB7D}"/>
                </a:ext>
              </a:extLst>
            </p:cNvPr>
            <p:cNvSpPr txBox="1"/>
            <p:nvPr/>
          </p:nvSpPr>
          <p:spPr>
            <a:xfrm>
              <a:off x="5122975" y="1439387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Jan 09, 2023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A68471C-0A95-E073-F35C-BBFA82728D24}"/>
                </a:ext>
              </a:extLst>
            </p:cNvPr>
            <p:cNvSpPr txBox="1"/>
            <p:nvPr/>
          </p:nvSpPr>
          <p:spPr>
            <a:xfrm>
              <a:off x="5122975" y="1632026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Jan 14, 2023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2921460-556C-D340-B6BF-0F2A142C9D2C}"/>
                </a:ext>
              </a:extLst>
            </p:cNvPr>
            <p:cNvSpPr txBox="1"/>
            <p:nvPr/>
          </p:nvSpPr>
          <p:spPr>
            <a:xfrm>
              <a:off x="5122975" y="1824665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Jan 22, 2023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EF6F68D-0F65-D5C2-3050-D7826EBB6C4B}"/>
                </a:ext>
              </a:extLst>
            </p:cNvPr>
            <p:cNvSpPr txBox="1"/>
            <p:nvPr/>
          </p:nvSpPr>
          <p:spPr>
            <a:xfrm>
              <a:off x="6082506" y="1435702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S.Dilbert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E3D4BCF-84AE-0BC5-D249-A50CE078D6AE}"/>
                </a:ext>
              </a:extLst>
            </p:cNvPr>
            <p:cNvSpPr txBox="1"/>
            <p:nvPr/>
          </p:nvSpPr>
          <p:spPr>
            <a:xfrm>
              <a:off x="6082506" y="1628341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B. Elora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B23E421-DF51-C80F-1530-DAEE5DFA7D79}"/>
                </a:ext>
              </a:extLst>
            </p:cNvPr>
            <p:cNvSpPr txBox="1"/>
            <p:nvPr/>
          </p:nvSpPr>
          <p:spPr>
            <a:xfrm>
              <a:off x="6082506" y="1820980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S. Dilbert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EB3F889-6AEF-D13E-BF18-08ED673E2313}"/>
              </a:ext>
            </a:extLst>
          </p:cNvPr>
          <p:cNvGrpSpPr/>
          <p:nvPr/>
        </p:nvGrpSpPr>
        <p:grpSpPr>
          <a:xfrm>
            <a:off x="1113954" y="2316090"/>
            <a:ext cx="6048552" cy="582340"/>
            <a:chOff x="1113954" y="1435702"/>
            <a:chExt cx="6048552" cy="582340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9AEAEC5-DB9E-DA30-D92F-5D66EC7004FE}"/>
                </a:ext>
              </a:extLst>
            </p:cNvPr>
            <p:cNvSpPr txBox="1"/>
            <p:nvPr/>
          </p:nvSpPr>
          <p:spPr>
            <a:xfrm>
              <a:off x="1113954" y="1530276"/>
              <a:ext cx="1584176" cy="3748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Establish the search criteria for the opportunity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B339684-F920-1A35-BB0B-8C937BB6D0C8}"/>
                </a:ext>
              </a:extLst>
            </p:cNvPr>
            <p:cNvSpPr txBox="1"/>
            <p:nvPr/>
          </p:nvSpPr>
          <p:spPr>
            <a:xfrm>
              <a:off x="2982270" y="1439387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Management can be improved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8DD4DB5-766C-3E9D-BF51-C1ED89DA89D8}"/>
                </a:ext>
              </a:extLst>
            </p:cNvPr>
            <p:cNvSpPr txBox="1"/>
            <p:nvPr/>
          </p:nvSpPr>
          <p:spPr>
            <a:xfrm>
              <a:off x="2982270" y="1629079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Lack of treasury to be covered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A584145-7880-3319-FFBE-1D4ED8DD4FC8}"/>
                </a:ext>
              </a:extLst>
            </p:cNvPr>
            <p:cNvSpPr txBox="1"/>
            <p:nvPr/>
          </p:nvSpPr>
          <p:spPr>
            <a:xfrm>
              <a:off x="2982270" y="1818771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International expansion opportunity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F2A69A6-FC1A-A4AE-CEA0-BBC49AD7E4ED}"/>
                </a:ext>
              </a:extLst>
            </p:cNvPr>
            <p:cNvSpPr txBox="1"/>
            <p:nvPr/>
          </p:nvSpPr>
          <p:spPr>
            <a:xfrm>
              <a:off x="5122975" y="1439387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Feb 05, 2023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CE91505-A95C-BDF5-69C2-F0A4D69A2402}"/>
                </a:ext>
              </a:extLst>
            </p:cNvPr>
            <p:cNvSpPr txBox="1"/>
            <p:nvPr/>
          </p:nvSpPr>
          <p:spPr>
            <a:xfrm>
              <a:off x="5122975" y="1632026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Feb 08, 2023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009CDCB-0A7F-691F-268D-3D52AE027E7C}"/>
                </a:ext>
              </a:extLst>
            </p:cNvPr>
            <p:cNvSpPr txBox="1"/>
            <p:nvPr/>
          </p:nvSpPr>
          <p:spPr>
            <a:xfrm>
              <a:off x="5122975" y="1824665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Feb 22, 2023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2AE61CD-57E3-21C4-F077-9664E5A80844}"/>
                </a:ext>
              </a:extLst>
            </p:cNvPr>
            <p:cNvSpPr txBox="1"/>
            <p:nvPr/>
          </p:nvSpPr>
          <p:spPr>
            <a:xfrm>
              <a:off x="6082506" y="1435702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M. Willson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19C4225-03B3-7AA0-147F-8C1450E3DC94}"/>
                </a:ext>
              </a:extLst>
            </p:cNvPr>
            <p:cNvSpPr txBox="1"/>
            <p:nvPr/>
          </p:nvSpPr>
          <p:spPr>
            <a:xfrm>
              <a:off x="6082506" y="1628341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M. Willson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A3BC2AB-4F80-9104-65CF-24C1F2CCBBAB}"/>
                </a:ext>
              </a:extLst>
            </p:cNvPr>
            <p:cNvSpPr txBox="1"/>
            <p:nvPr/>
          </p:nvSpPr>
          <p:spPr>
            <a:xfrm>
              <a:off x="6082506" y="1820980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Y. Hammer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51135FF-4C54-692D-4506-CD0AADA8A885}"/>
              </a:ext>
            </a:extLst>
          </p:cNvPr>
          <p:cNvGrpSpPr/>
          <p:nvPr/>
        </p:nvGrpSpPr>
        <p:grpSpPr>
          <a:xfrm>
            <a:off x="1113954" y="3196478"/>
            <a:ext cx="6048552" cy="582340"/>
            <a:chOff x="1113954" y="1435702"/>
            <a:chExt cx="6048552" cy="582340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6294CBE-0565-3ED2-BF3F-AC65490100DA}"/>
                </a:ext>
              </a:extLst>
            </p:cNvPr>
            <p:cNvSpPr txBox="1"/>
            <p:nvPr/>
          </p:nvSpPr>
          <p:spPr>
            <a:xfrm>
              <a:off x="1113954" y="1530276"/>
              <a:ext cx="1584176" cy="3748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Search for potential targets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E0A63DF-28F3-7FA9-BA0C-A72408A4AA85}"/>
                </a:ext>
              </a:extLst>
            </p:cNvPr>
            <p:cNvSpPr txBox="1"/>
            <p:nvPr/>
          </p:nvSpPr>
          <p:spPr>
            <a:xfrm>
              <a:off x="2982270" y="1439387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Analyse objectives condition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DB06966-6559-4F15-445F-84AD53910A92}"/>
                </a:ext>
              </a:extLst>
            </p:cNvPr>
            <p:cNvSpPr txBox="1"/>
            <p:nvPr/>
          </p:nvSpPr>
          <p:spPr>
            <a:xfrm>
              <a:off x="2982270" y="1629079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Opportunities offered by banks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C433CD5-EF7C-D96B-0553-2930F89AC4DB}"/>
                </a:ext>
              </a:extLst>
            </p:cNvPr>
            <p:cNvSpPr txBox="1"/>
            <p:nvPr/>
          </p:nvSpPr>
          <p:spPr>
            <a:xfrm>
              <a:off x="2982270" y="1818771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Professional references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45957AF-3726-4F23-757E-341CD2664E22}"/>
                </a:ext>
              </a:extLst>
            </p:cNvPr>
            <p:cNvSpPr txBox="1"/>
            <p:nvPr/>
          </p:nvSpPr>
          <p:spPr>
            <a:xfrm>
              <a:off x="5122975" y="1439387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Feb 27, 2023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5847906-A592-528C-B3B8-D0C79C56CC49}"/>
                </a:ext>
              </a:extLst>
            </p:cNvPr>
            <p:cNvSpPr txBox="1"/>
            <p:nvPr/>
          </p:nvSpPr>
          <p:spPr>
            <a:xfrm>
              <a:off x="5122975" y="1632026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Mar 02, 2023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2F42120-B574-3354-1A8C-50B3E6292927}"/>
                </a:ext>
              </a:extLst>
            </p:cNvPr>
            <p:cNvSpPr txBox="1"/>
            <p:nvPr/>
          </p:nvSpPr>
          <p:spPr>
            <a:xfrm>
              <a:off x="5122975" y="1824665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Mar 04, 2023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ADC627D-D793-AB99-5634-19EA25669DF3}"/>
                </a:ext>
              </a:extLst>
            </p:cNvPr>
            <p:cNvSpPr txBox="1"/>
            <p:nvPr/>
          </p:nvSpPr>
          <p:spPr>
            <a:xfrm>
              <a:off x="6082506" y="1435702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M. Willson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BE052E3-A70A-74A8-E8F2-4F0D3FDBEEB1}"/>
                </a:ext>
              </a:extLst>
            </p:cNvPr>
            <p:cNvSpPr txBox="1"/>
            <p:nvPr/>
          </p:nvSpPr>
          <p:spPr>
            <a:xfrm>
              <a:off x="6082506" y="1628341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M. Willson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9FBE841-1806-5EF6-E2DB-4BA7328E56E9}"/>
                </a:ext>
              </a:extLst>
            </p:cNvPr>
            <p:cNvSpPr txBox="1"/>
            <p:nvPr/>
          </p:nvSpPr>
          <p:spPr>
            <a:xfrm>
              <a:off x="6082506" y="1820980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Y. Hammer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AED54780-4ECA-F1FD-F265-A48501C3A5EE}"/>
              </a:ext>
            </a:extLst>
          </p:cNvPr>
          <p:cNvGrpSpPr/>
          <p:nvPr/>
        </p:nvGrpSpPr>
        <p:grpSpPr>
          <a:xfrm>
            <a:off x="1113954" y="4076866"/>
            <a:ext cx="6048552" cy="582340"/>
            <a:chOff x="1113954" y="1435702"/>
            <a:chExt cx="6048552" cy="582340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D57C47E-A5AF-4303-0FD7-A313E0E4FFAC}"/>
                </a:ext>
              </a:extLst>
            </p:cNvPr>
            <p:cNvSpPr txBox="1"/>
            <p:nvPr/>
          </p:nvSpPr>
          <p:spPr>
            <a:xfrm>
              <a:off x="1113954" y="1530276"/>
              <a:ext cx="1584176" cy="3748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Planning the transaction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4A28229-05BA-1EED-DD1F-A47F7F652E2F}"/>
                </a:ext>
              </a:extLst>
            </p:cNvPr>
            <p:cNvSpPr txBox="1"/>
            <p:nvPr/>
          </p:nvSpPr>
          <p:spPr>
            <a:xfrm>
              <a:off x="2982270" y="1439387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Contacting companies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4834C46-3E3E-2A0D-C778-23B1A3DCD97F}"/>
                </a:ext>
              </a:extLst>
            </p:cNvPr>
            <p:cNvSpPr txBox="1"/>
            <p:nvPr/>
          </p:nvSpPr>
          <p:spPr>
            <a:xfrm>
              <a:off x="2982270" y="1629079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Assess the potential companies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897ED12-F677-E8DA-9DCB-A50ADFC9B6FE}"/>
                </a:ext>
              </a:extLst>
            </p:cNvPr>
            <p:cNvSpPr txBox="1"/>
            <p:nvPr/>
          </p:nvSpPr>
          <p:spPr>
            <a:xfrm>
              <a:off x="2982270" y="1818771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NDA agreements handling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94C35E0-6619-B326-A983-42D465C5AB00}"/>
                </a:ext>
              </a:extLst>
            </p:cNvPr>
            <p:cNvSpPr txBox="1"/>
            <p:nvPr/>
          </p:nvSpPr>
          <p:spPr>
            <a:xfrm>
              <a:off x="5122975" y="1439387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Mar 15, 2023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CE0B950-9920-6442-D3E2-0DA93F38C545}"/>
                </a:ext>
              </a:extLst>
            </p:cNvPr>
            <p:cNvSpPr txBox="1"/>
            <p:nvPr/>
          </p:nvSpPr>
          <p:spPr>
            <a:xfrm>
              <a:off x="5122975" y="1632026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Mar 31, 2023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17E7FA07-C65B-74B8-13A1-F237CD98DCDF}"/>
                </a:ext>
              </a:extLst>
            </p:cNvPr>
            <p:cNvSpPr txBox="1"/>
            <p:nvPr/>
          </p:nvSpPr>
          <p:spPr>
            <a:xfrm>
              <a:off x="5122975" y="1824665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Apr 10, 2023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958DECD-B62C-D2F2-AC41-9AB4854BCE88}"/>
                </a:ext>
              </a:extLst>
            </p:cNvPr>
            <p:cNvSpPr txBox="1"/>
            <p:nvPr/>
          </p:nvSpPr>
          <p:spPr>
            <a:xfrm>
              <a:off x="6082506" y="1435702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N. Pikachu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174B7F2-AA06-03D4-D3A7-CA1559D5F1E0}"/>
                </a:ext>
              </a:extLst>
            </p:cNvPr>
            <p:cNvSpPr txBox="1"/>
            <p:nvPr/>
          </p:nvSpPr>
          <p:spPr>
            <a:xfrm>
              <a:off x="6082506" y="1628341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G. Beavis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3C93900A-FFC4-4EEF-27D9-B1C994081547}"/>
                </a:ext>
              </a:extLst>
            </p:cNvPr>
            <p:cNvSpPr txBox="1"/>
            <p:nvPr/>
          </p:nvSpPr>
          <p:spPr>
            <a:xfrm>
              <a:off x="6082506" y="1820980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D. Castiel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CACF680-1406-7BEC-1CD8-8652D3050F74}"/>
              </a:ext>
            </a:extLst>
          </p:cNvPr>
          <p:cNvGrpSpPr/>
          <p:nvPr/>
        </p:nvGrpSpPr>
        <p:grpSpPr>
          <a:xfrm>
            <a:off x="1113954" y="4957254"/>
            <a:ext cx="6048552" cy="582340"/>
            <a:chOff x="1113954" y="1435702"/>
            <a:chExt cx="6048552" cy="582340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207EBD3-C830-840B-BA09-192200DFB237}"/>
                </a:ext>
              </a:extLst>
            </p:cNvPr>
            <p:cNvSpPr txBox="1"/>
            <p:nvPr/>
          </p:nvSpPr>
          <p:spPr>
            <a:xfrm>
              <a:off x="1113954" y="1530276"/>
              <a:ext cx="1584176" cy="3748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Analysis of the company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01AC6EE-2DEF-5E0C-A197-38BA8337F377}"/>
                </a:ext>
              </a:extLst>
            </p:cNvPr>
            <p:cNvSpPr txBox="1"/>
            <p:nvPr/>
          </p:nvSpPr>
          <p:spPr>
            <a:xfrm>
              <a:off x="2982270" y="1439387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Ask for additional information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35FBC42-AF2E-26EA-5CE2-16B18E354551}"/>
                </a:ext>
              </a:extLst>
            </p:cNvPr>
            <p:cNvSpPr txBox="1"/>
            <p:nvPr/>
          </p:nvSpPr>
          <p:spPr>
            <a:xfrm>
              <a:off x="2982270" y="1629079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Evaluate the potential acquisition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D1B2A5E-B3AD-3280-7F6B-1586962F0791}"/>
                </a:ext>
              </a:extLst>
            </p:cNvPr>
            <p:cNvSpPr txBox="1"/>
            <p:nvPr/>
          </p:nvSpPr>
          <p:spPr>
            <a:xfrm>
              <a:off x="2982270" y="1818771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Financial statements examination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49A151B-348D-D1EA-83C7-834516C585DC}"/>
                </a:ext>
              </a:extLst>
            </p:cNvPr>
            <p:cNvSpPr txBox="1"/>
            <p:nvPr/>
          </p:nvSpPr>
          <p:spPr>
            <a:xfrm>
              <a:off x="5122975" y="1439387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Apr 20, 2023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365AB188-3AE3-504E-A628-79A1A4180FBD}"/>
                </a:ext>
              </a:extLst>
            </p:cNvPr>
            <p:cNvSpPr txBox="1"/>
            <p:nvPr/>
          </p:nvSpPr>
          <p:spPr>
            <a:xfrm>
              <a:off x="5122975" y="1632026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Apr 30, 2023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9B7F89D-0F32-BFFF-1C4C-FBC82EA2C78C}"/>
                </a:ext>
              </a:extLst>
            </p:cNvPr>
            <p:cNvSpPr txBox="1"/>
            <p:nvPr/>
          </p:nvSpPr>
          <p:spPr>
            <a:xfrm>
              <a:off x="5122975" y="1824665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May 06, 2023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383B37D-1271-6001-7EE7-2A1E3A773006}"/>
                </a:ext>
              </a:extLst>
            </p:cNvPr>
            <p:cNvSpPr txBox="1"/>
            <p:nvPr/>
          </p:nvSpPr>
          <p:spPr>
            <a:xfrm>
              <a:off x="6082506" y="1435702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A. Fester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1C627FE-280B-770F-9E40-56BCCDE814CB}"/>
                </a:ext>
              </a:extLst>
            </p:cNvPr>
            <p:cNvSpPr txBox="1"/>
            <p:nvPr/>
          </p:nvSpPr>
          <p:spPr>
            <a:xfrm>
              <a:off x="6082506" y="1628341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A. Fester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E6A8952-FBEE-0F73-5BA9-5BB72868C5D9}"/>
                </a:ext>
              </a:extLst>
            </p:cNvPr>
            <p:cNvSpPr txBox="1"/>
            <p:nvPr/>
          </p:nvSpPr>
          <p:spPr>
            <a:xfrm>
              <a:off x="6082506" y="1820980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Y. Hammer</a:t>
              </a: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1FFCF04E-C6FF-E37A-3D23-1D315D6EE23B}"/>
              </a:ext>
            </a:extLst>
          </p:cNvPr>
          <p:cNvGrpSpPr/>
          <p:nvPr/>
        </p:nvGrpSpPr>
        <p:grpSpPr>
          <a:xfrm>
            <a:off x="1113954" y="5837642"/>
            <a:ext cx="6048552" cy="582340"/>
            <a:chOff x="1113954" y="1435702"/>
            <a:chExt cx="6048552" cy="582340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C797CBD8-2818-59F7-0D6C-18F94DD804D0}"/>
                </a:ext>
              </a:extLst>
            </p:cNvPr>
            <p:cNvSpPr txBox="1"/>
            <p:nvPr/>
          </p:nvSpPr>
          <p:spPr>
            <a:xfrm>
              <a:off x="1113954" y="1530276"/>
              <a:ext cx="1584176" cy="3748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LOI (Letter of Intent) and Negotiations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7D9C677F-0D07-C988-5A6F-0D8821F87883}"/>
                </a:ext>
              </a:extLst>
            </p:cNvPr>
            <p:cNvSpPr txBox="1"/>
            <p:nvPr/>
          </p:nvSpPr>
          <p:spPr>
            <a:xfrm>
              <a:off x="2982270" y="1439387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First offer (non-binding)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BF92C54A-46E3-B027-9051-E2923DF1EF21}"/>
                </a:ext>
              </a:extLst>
            </p:cNvPr>
            <p:cNvSpPr txBox="1"/>
            <p:nvPr/>
          </p:nvSpPr>
          <p:spPr>
            <a:xfrm>
              <a:off x="2982270" y="1629079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More detailed negotiations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51DCFF1E-88EF-7B64-72C7-322877C7C656}"/>
                </a:ext>
              </a:extLst>
            </p:cNvPr>
            <p:cNvSpPr txBox="1"/>
            <p:nvPr/>
          </p:nvSpPr>
          <p:spPr>
            <a:xfrm>
              <a:off x="2982270" y="1818771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Binding offer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95B13A4A-FA74-6A05-810F-D0C558E87933}"/>
                </a:ext>
              </a:extLst>
            </p:cNvPr>
            <p:cNvSpPr txBox="1"/>
            <p:nvPr/>
          </p:nvSpPr>
          <p:spPr>
            <a:xfrm>
              <a:off x="5122975" y="1439387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May 11, 2023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0A6BDFE3-9A58-D59D-3775-2D7CE5FD3D3A}"/>
                </a:ext>
              </a:extLst>
            </p:cNvPr>
            <p:cNvSpPr txBox="1"/>
            <p:nvPr/>
          </p:nvSpPr>
          <p:spPr>
            <a:xfrm>
              <a:off x="5122975" y="1632026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May 25, 2023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2894AC72-3678-B9D0-9EB0-EE21FF9F5232}"/>
                </a:ext>
              </a:extLst>
            </p:cNvPr>
            <p:cNvSpPr txBox="1"/>
            <p:nvPr/>
          </p:nvSpPr>
          <p:spPr>
            <a:xfrm>
              <a:off x="5122975" y="1824665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May 31, 2023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561CA0E0-191D-A6F7-BCD5-7F385F770D90}"/>
                </a:ext>
              </a:extLst>
            </p:cNvPr>
            <p:cNvSpPr txBox="1"/>
            <p:nvPr/>
          </p:nvSpPr>
          <p:spPr>
            <a:xfrm>
              <a:off x="6082506" y="1435702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T. Dagwood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D9749956-04FF-F1D1-C652-82943BABA079}"/>
                </a:ext>
              </a:extLst>
            </p:cNvPr>
            <p:cNvSpPr txBox="1"/>
            <p:nvPr/>
          </p:nvSpPr>
          <p:spPr>
            <a:xfrm>
              <a:off x="6082506" y="1628341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R. Yoda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C92F6CA7-EA6E-4424-38AB-A540D996D8D4}"/>
                </a:ext>
              </a:extLst>
            </p:cNvPr>
            <p:cNvSpPr txBox="1"/>
            <p:nvPr/>
          </p:nvSpPr>
          <p:spPr>
            <a:xfrm>
              <a:off x="6082506" y="1820980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Z. Merida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1777C82-DC6B-CEA0-6F73-CB463614FAD4}"/>
              </a:ext>
            </a:extLst>
          </p:cNvPr>
          <p:cNvGrpSpPr/>
          <p:nvPr/>
        </p:nvGrpSpPr>
        <p:grpSpPr>
          <a:xfrm>
            <a:off x="1113954" y="6718030"/>
            <a:ext cx="6048552" cy="582340"/>
            <a:chOff x="1113954" y="1435702"/>
            <a:chExt cx="6048552" cy="582340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3AAE44CB-BDE6-D49C-D50E-B0246FA6FC34}"/>
                </a:ext>
              </a:extLst>
            </p:cNvPr>
            <p:cNvSpPr txBox="1"/>
            <p:nvPr/>
          </p:nvSpPr>
          <p:spPr>
            <a:xfrm>
              <a:off x="1113954" y="1530276"/>
              <a:ext cx="1584176" cy="3748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Due Diligence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CB1C08B6-59D4-DDF4-9C07-EB962D2D72DF}"/>
                </a:ext>
              </a:extLst>
            </p:cNvPr>
            <p:cNvSpPr txBox="1"/>
            <p:nvPr/>
          </p:nvSpPr>
          <p:spPr>
            <a:xfrm>
              <a:off x="2982270" y="1439387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Confirm or correct the evaluation 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7D796C8A-902E-04A4-269A-18583B1D7A78}"/>
                </a:ext>
              </a:extLst>
            </p:cNvPr>
            <p:cNvSpPr txBox="1"/>
            <p:nvPr/>
          </p:nvSpPr>
          <p:spPr>
            <a:xfrm>
              <a:off x="2982270" y="1629079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Due diligence report creation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3462A53-DA32-95BC-9142-42AEB93C783F}"/>
                </a:ext>
              </a:extLst>
            </p:cNvPr>
            <p:cNvSpPr txBox="1"/>
            <p:nvPr/>
          </p:nvSpPr>
          <p:spPr>
            <a:xfrm>
              <a:off x="2982270" y="1818771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Offer corrections (Final offer)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C962656-6AF7-879A-AEEE-F1C3B06BD42B}"/>
                </a:ext>
              </a:extLst>
            </p:cNvPr>
            <p:cNvSpPr txBox="1"/>
            <p:nvPr/>
          </p:nvSpPr>
          <p:spPr>
            <a:xfrm>
              <a:off x="5122975" y="1439387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Jun 04, 2023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119BD75C-F9B8-F000-12B8-37E58176425B}"/>
                </a:ext>
              </a:extLst>
            </p:cNvPr>
            <p:cNvSpPr txBox="1"/>
            <p:nvPr/>
          </p:nvSpPr>
          <p:spPr>
            <a:xfrm>
              <a:off x="5122975" y="1632026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Jun 20, 2023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94D76C42-2E71-FD94-EDC1-C869909C96AE}"/>
                </a:ext>
              </a:extLst>
            </p:cNvPr>
            <p:cNvSpPr txBox="1"/>
            <p:nvPr/>
          </p:nvSpPr>
          <p:spPr>
            <a:xfrm>
              <a:off x="5122975" y="1824665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Jun 25, 2023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4DCC8B18-33B3-B0DB-9B2F-5E1337A259EA}"/>
                </a:ext>
              </a:extLst>
            </p:cNvPr>
            <p:cNvSpPr txBox="1"/>
            <p:nvPr/>
          </p:nvSpPr>
          <p:spPr>
            <a:xfrm>
              <a:off x="6082506" y="1435702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U. Challa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110CEC1B-05A4-BF41-7120-4A551B51A02E}"/>
                </a:ext>
              </a:extLst>
            </p:cNvPr>
            <p:cNvSpPr txBox="1"/>
            <p:nvPr/>
          </p:nvSpPr>
          <p:spPr>
            <a:xfrm>
              <a:off x="6082506" y="1628341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B. Harris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B9358C33-A164-87D4-E901-EBCF47D1ACF1}"/>
                </a:ext>
              </a:extLst>
            </p:cNvPr>
            <p:cNvSpPr txBox="1"/>
            <p:nvPr/>
          </p:nvSpPr>
          <p:spPr>
            <a:xfrm>
              <a:off x="6082506" y="1820980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L. Loyd</a:t>
              </a: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D3DBE4B5-681B-D1B6-0E92-D90CF02155FC}"/>
              </a:ext>
            </a:extLst>
          </p:cNvPr>
          <p:cNvGrpSpPr/>
          <p:nvPr/>
        </p:nvGrpSpPr>
        <p:grpSpPr>
          <a:xfrm>
            <a:off x="1113954" y="7598418"/>
            <a:ext cx="6048552" cy="582340"/>
            <a:chOff x="1113954" y="1435702"/>
            <a:chExt cx="6048552" cy="582340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D847D8DD-0143-13C9-4895-12A59114E051}"/>
                </a:ext>
              </a:extLst>
            </p:cNvPr>
            <p:cNvSpPr txBox="1"/>
            <p:nvPr/>
          </p:nvSpPr>
          <p:spPr>
            <a:xfrm>
              <a:off x="1113954" y="1530276"/>
              <a:ext cx="1584176" cy="3748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Drafting of contracts and other transaction documents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6AE3C696-92F4-50A8-08B2-876295E41305}"/>
                </a:ext>
              </a:extLst>
            </p:cNvPr>
            <p:cNvSpPr txBox="1"/>
            <p:nvPr/>
          </p:nvSpPr>
          <p:spPr>
            <a:xfrm>
              <a:off x="2982270" y="1439387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Payment method and guarantees</a:t>
              </a: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797852DD-57BB-2E2A-75F9-266FA50A397A}"/>
                </a:ext>
              </a:extLst>
            </p:cNvPr>
            <p:cNvSpPr txBox="1"/>
            <p:nvPr/>
          </p:nvSpPr>
          <p:spPr>
            <a:xfrm>
              <a:off x="2982270" y="1629079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Power sharing definition</a:t>
              </a: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3E5D3752-CB47-AF88-709A-3E8DF6E23B45}"/>
                </a:ext>
              </a:extLst>
            </p:cNvPr>
            <p:cNvSpPr txBox="1"/>
            <p:nvPr/>
          </p:nvSpPr>
          <p:spPr>
            <a:xfrm>
              <a:off x="2982270" y="1818771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How to retain key people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322115CA-A155-C039-23D2-5BD1268E2F45}"/>
                </a:ext>
              </a:extLst>
            </p:cNvPr>
            <p:cNvSpPr txBox="1"/>
            <p:nvPr/>
          </p:nvSpPr>
          <p:spPr>
            <a:xfrm>
              <a:off x="5122975" y="1439387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Jul 08, 2023</a:t>
              </a: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6E6FC2E6-18FD-9E9E-A789-BEC7B8F81BE6}"/>
                </a:ext>
              </a:extLst>
            </p:cNvPr>
            <p:cNvSpPr txBox="1"/>
            <p:nvPr/>
          </p:nvSpPr>
          <p:spPr>
            <a:xfrm>
              <a:off x="5122975" y="1632026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Jul 12, 2023</a:t>
              </a: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FBFC48C2-13C8-A2C7-12BA-1BF94DBA1F86}"/>
                </a:ext>
              </a:extLst>
            </p:cNvPr>
            <p:cNvSpPr txBox="1"/>
            <p:nvPr/>
          </p:nvSpPr>
          <p:spPr>
            <a:xfrm>
              <a:off x="5122975" y="1824665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Jul 18, 2023</a:t>
              </a: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D39DE617-CC07-3A35-DD74-34DCA247AC4C}"/>
                </a:ext>
              </a:extLst>
            </p:cNvPr>
            <p:cNvSpPr txBox="1"/>
            <p:nvPr/>
          </p:nvSpPr>
          <p:spPr>
            <a:xfrm>
              <a:off x="6082506" y="1435702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J. Nakashima</a:t>
              </a: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B9BD6C0B-8843-26D3-2C78-D48D01A17EDC}"/>
                </a:ext>
              </a:extLst>
            </p:cNvPr>
            <p:cNvSpPr txBox="1"/>
            <p:nvPr/>
          </p:nvSpPr>
          <p:spPr>
            <a:xfrm>
              <a:off x="6082506" y="1628341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W. Johnson</a:t>
              </a: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53B767F7-7D88-75EF-D22F-15F388E3FCFF}"/>
                </a:ext>
              </a:extLst>
            </p:cNvPr>
            <p:cNvSpPr txBox="1"/>
            <p:nvPr/>
          </p:nvSpPr>
          <p:spPr>
            <a:xfrm>
              <a:off x="6082506" y="1820980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S. Paris</a:t>
              </a:r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41DF898D-9F12-1368-928B-B5A88B19E909}"/>
              </a:ext>
            </a:extLst>
          </p:cNvPr>
          <p:cNvGrpSpPr/>
          <p:nvPr/>
        </p:nvGrpSpPr>
        <p:grpSpPr>
          <a:xfrm>
            <a:off x="1113954" y="8478806"/>
            <a:ext cx="6048552" cy="582340"/>
            <a:chOff x="1113954" y="1435702"/>
            <a:chExt cx="6048552" cy="582340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04F1E62C-C211-0304-B9E2-7B1BA2DB8332}"/>
                </a:ext>
              </a:extLst>
            </p:cNvPr>
            <p:cNvSpPr txBox="1"/>
            <p:nvPr/>
          </p:nvSpPr>
          <p:spPr>
            <a:xfrm>
              <a:off x="1113954" y="1530276"/>
              <a:ext cx="1584176" cy="3748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Finance for the operation</a:t>
              </a: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12CB784A-DEE6-8B44-7820-99AAA12F2957}"/>
                </a:ext>
              </a:extLst>
            </p:cNvPr>
            <p:cNvSpPr txBox="1"/>
            <p:nvPr/>
          </p:nvSpPr>
          <p:spPr>
            <a:xfrm>
              <a:off x="2982270" y="1439387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Stable cash flow management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9CE50D4F-F0C7-B8CB-35C4-BD9D7489976B}"/>
                </a:ext>
              </a:extLst>
            </p:cNvPr>
            <p:cNvSpPr txBox="1"/>
            <p:nvPr/>
          </p:nvSpPr>
          <p:spPr>
            <a:xfrm>
              <a:off x="2982270" y="1629079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Investment program definition</a:t>
              </a: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4AA4B888-BA93-B4DE-95D5-FF4E60909354}"/>
                </a:ext>
              </a:extLst>
            </p:cNvPr>
            <p:cNvSpPr txBox="1"/>
            <p:nvPr/>
          </p:nvSpPr>
          <p:spPr>
            <a:xfrm>
              <a:off x="2982270" y="1818771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Amount of funds needed defined</a:t>
              </a: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1FCF756F-DEAD-C5A3-29BA-38D0159E7E57}"/>
                </a:ext>
              </a:extLst>
            </p:cNvPr>
            <p:cNvSpPr txBox="1"/>
            <p:nvPr/>
          </p:nvSpPr>
          <p:spPr>
            <a:xfrm>
              <a:off x="5122975" y="1439387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Jul 25, 2023</a:t>
              </a: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D3DFCC4E-5EA4-3FDF-90DE-D4AAA827CE47}"/>
                </a:ext>
              </a:extLst>
            </p:cNvPr>
            <p:cNvSpPr txBox="1"/>
            <p:nvPr/>
          </p:nvSpPr>
          <p:spPr>
            <a:xfrm>
              <a:off x="5122975" y="1632026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Jul 30, 2023</a:t>
              </a: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2E38C749-9587-89EA-1E5A-4C79F63E7555}"/>
                </a:ext>
              </a:extLst>
            </p:cNvPr>
            <p:cNvSpPr txBox="1"/>
            <p:nvPr/>
          </p:nvSpPr>
          <p:spPr>
            <a:xfrm>
              <a:off x="5122975" y="1824665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Aug 10, 2023</a:t>
              </a: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2F13A7D5-7D9B-DA0D-CC1B-8D056F0DF526}"/>
                </a:ext>
              </a:extLst>
            </p:cNvPr>
            <p:cNvSpPr txBox="1"/>
            <p:nvPr/>
          </p:nvSpPr>
          <p:spPr>
            <a:xfrm>
              <a:off x="6082506" y="1435702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F. Sonic</a:t>
              </a: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8AC1504B-01F2-4912-D38C-0D45DFF14861}"/>
                </a:ext>
              </a:extLst>
            </p:cNvPr>
            <p:cNvSpPr txBox="1"/>
            <p:nvPr/>
          </p:nvSpPr>
          <p:spPr>
            <a:xfrm>
              <a:off x="6082506" y="1628341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A. Wednesday</a:t>
              </a: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8EEF0407-1DFD-817F-359D-C28F9DB4DEB8}"/>
                </a:ext>
              </a:extLst>
            </p:cNvPr>
            <p:cNvSpPr txBox="1"/>
            <p:nvPr/>
          </p:nvSpPr>
          <p:spPr>
            <a:xfrm>
              <a:off x="6082506" y="1820980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M. Poup</a:t>
              </a:r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37E989BB-A94B-2E86-E4FA-BFE4304ACE23}"/>
              </a:ext>
            </a:extLst>
          </p:cNvPr>
          <p:cNvGrpSpPr/>
          <p:nvPr/>
        </p:nvGrpSpPr>
        <p:grpSpPr>
          <a:xfrm>
            <a:off x="1113954" y="9359191"/>
            <a:ext cx="6048552" cy="582340"/>
            <a:chOff x="1113954" y="1435702"/>
            <a:chExt cx="6048552" cy="582340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29A26535-5B30-B286-D502-AE40F97EA995}"/>
                </a:ext>
              </a:extLst>
            </p:cNvPr>
            <p:cNvSpPr txBox="1"/>
            <p:nvPr/>
          </p:nvSpPr>
          <p:spPr>
            <a:xfrm>
              <a:off x="1113954" y="1530276"/>
              <a:ext cx="1584176" cy="3748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Closing and integration for the acquisition</a:t>
              </a: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AE7461AC-5E0E-BFD6-53FD-30BCD2B35DD1}"/>
                </a:ext>
              </a:extLst>
            </p:cNvPr>
            <p:cNvSpPr txBox="1"/>
            <p:nvPr/>
          </p:nvSpPr>
          <p:spPr>
            <a:xfrm>
              <a:off x="2982270" y="1439387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Signing of the commercial operation</a:t>
              </a:r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6AC2C59C-7FD7-875D-A1B3-A21F4E15EAA5}"/>
                </a:ext>
              </a:extLst>
            </p:cNvPr>
            <p:cNvSpPr txBox="1"/>
            <p:nvPr/>
          </p:nvSpPr>
          <p:spPr>
            <a:xfrm>
              <a:off x="2982270" y="1629079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The effective integration</a:t>
              </a: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1A37DDF5-1AC1-15E5-A3EB-A6C1F0862EEF}"/>
                </a:ext>
              </a:extLst>
            </p:cNvPr>
            <p:cNvSpPr txBox="1"/>
            <p:nvPr/>
          </p:nvSpPr>
          <p:spPr>
            <a:xfrm>
              <a:off x="2982270" y="1818771"/>
              <a:ext cx="2092123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GB" sz="900">
                  <a:latin typeface="Bahnschrift" panose="020B0502040204020203" pitchFamily="34" charset="0"/>
                </a:rPr>
                <a:t>Internal protocols revisions</a:t>
              </a: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BF4ECC54-D0F8-B911-8B86-AAA0EA826F41}"/>
                </a:ext>
              </a:extLst>
            </p:cNvPr>
            <p:cNvSpPr txBox="1"/>
            <p:nvPr/>
          </p:nvSpPr>
          <p:spPr>
            <a:xfrm>
              <a:off x="5122975" y="1439387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Aug 28, 2023</a:t>
              </a: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B425D47E-35E8-2FCE-21D8-053EF408652A}"/>
                </a:ext>
              </a:extLst>
            </p:cNvPr>
            <p:cNvSpPr txBox="1"/>
            <p:nvPr/>
          </p:nvSpPr>
          <p:spPr>
            <a:xfrm>
              <a:off x="5122975" y="1632026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Sep 10, 2023</a:t>
              </a: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8729F24E-5339-B262-F974-6E4552CBFC8A}"/>
                </a:ext>
              </a:extLst>
            </p:cNvPr>
            <p:cNvSpPr txBox="1"/>
            <p:nvPr/>
          </p:nvSpPr>
          <p:spPr>
            <a:xfrm>
              <a:off x="5122975" y="1824665"/>
              <a:ext cx="90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latin typeface="Bahnschrift" panose="020B0502040204020203" pitchFamily="34" charset="0"/>
                </a:rPr>
                <a:t>Sep 30, 2023</a:t>
              </a: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C4CC207A-6064-D2C6-2B02-B0EA8DD03A7B}"/>
                </a:ext>
              </a:extLst>
            </p:cNvPr>
            <p:cNvSpPr txBox="1"/>
            <p:nvPr/>
          </p:nvSpPr>
          <p:spPr>
            <a:xfrm>
              <a:off x="6082506" y="1435702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H. Morris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EC5DE72C-7D70-8BBF-B46D-5ECD34068FD2}"/>
                </a:ext>
              </a:extLst>
            </p:cNvPr>
            <p:cNvSpPr txBox="1"/>
            <p:nvPr/>
          </p:nvSpPr>
          <p:spPr>
            <a:xfrm>
              <a:off x="6082506" y="1628341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V.Gage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485B360E-2DCD-66C8-68BC-B9A709C69624}"/>
                </a:ext>
              </a:extLst>
            </p:cNvPr>
            <p:cNvSpPr txBox="1"/>
            <p:nvPr/>
          </p:nvSpPr>
          <p:spPr>
            <a:xfrm>
              <a:off x="6082506" y="1820980"/>
              <a:ext cx="1080000" cy="19337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GB" sz="900">
                  <a:solidFill>
                    <a:schemeClr val="bg1"/>
                  </a:solidFill>
                  <a:latin typeface="Bahnschrift" panose="020B0502040204020203" pitchFamily="34" charset="0"/>
                </a:rPr>
                <a:t>B. Barton</a:t>
              </a:r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9B3E433E-0F5E-4283-B41A-14691F5C479E}"/>
              </a:ext>
            </a:extLst>
          </p:cNvPr>
          <p:cNvGrpSpPr/>
          <p:nvPr/>
        </p:nvGrpSpPr>
        <p:grpSpPr>
          <a:xfrm>
            <a:off x="257912" y="1545516"/>
            <a:ext cx="688732" cy="562119"/>
            <a:chOff x="0" y="0"/>
            <a:chExt cx="683895" cy="510645"/>
          </a:xfrm>
        </p:grpSpPr>
        <p:sp>
          <p:nvSpPr>
            <p:cNvPr id="241" name="Right Triangle 240">
              <a:extLst>
                <a:ext uri="{FF2B5EF4-FFF2-40B4-BE49-F238E27FC236}">
                  <a16:creationId xmlns:a16="http://schemas.microsoft.com/office/drawing/2014/main" id="{EE9B7FEB-E339-6CA6-ECBB-0037A4E0C652}"/>
                </a:ext>
              </a:extLst>
            </p:cNvPr>
            <p:cNvSpPr/>
            <p:nvPr/>
          </p:nvSpPr>
          <p:spPr>
            <a:xfrm flipH="1" flipV="1">
              <a:off x="11298" y="350072"/>
              <a:ext cx="416143" cy="160573"/>
            </a:xfrm>
            <a:prstGeom prst="rtTriangle">
              <a:avLst/>
            </a:prstGeom>
            <a:solidFill>
              <a:srgbClr val="2B7A7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42" name="Rectangle: Rounded Corners 241">
              <a:extLst>
                <a:ext uri="{FF2B5EF4-FFF2-40B4-BE49-F238E27FC236}">
                  <a16:creationId xmlns:a16="http://schemas.microsoft.com/office/drawing/2014/main" id="{80A733F4-E57B-58B7-2DBA-17B68DC7E04D}"/>
                </a:ext>
              </a:extLst>
            </p:cNvPr>
            <p:cNvSpPr/>
            <p:nvPr/>
          </p:nvSpPr>
          <p:spPr>
            <a:xfrm>
              <a:off x="0" y="0"/>
              <a:ext cx="683895" cy="354426"/>
            </a:xfrm>
            <a:prstGeom prst="roundRect">
              <a:avLst>
                <a:gd name="adj" fmla="val 10215"/>
              </a:avLst>
            </a:prstGeom>
            <a:solidFill>
              <a:srgbClr val="3AAFA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2000" b="1">
                  <a:latin typeface="Bahnschrift" panose="020B0502040204020203" pitchFamily="34" charset="0"/>
                </a:rPr>
                <a:t>01</a:t>
              </a:r>
              <a:endParaRPr lang="en-GB" sz="20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79C53C34-1165-47A1-9C70-B70D00EFEE7A}"/>
              </a:ext>
            </a:extLst>
          </p:cNvPr>
          <p:cNvGrpSpPr/>
          <p:nvPr/>
        </p:nvGrpSpPr>
        <p:grpSpPr>
          <a:xfrm>
            <a:off x="257912" y="2421816"/>
            <a:ext cx="688732" cy="562119"/>
            <a:chOff x="0" y="876300"/>
            <a:chExt cx="683895" cy="510645"/>
          </a:xfrm>
        </p:grpSpPr>
        <p:sp>
          <p:nvSpPr>
            <p:cNvPr id="239" name="Right Triangle 238">
              <a:extLst>
                <a:ext uri="{FF2B5EF4-FFF2-40B4-BE49-F238E27FC236}">
                  <a16:creationId xmlns:a16="http://schemas.microsoft.com/office/drawing/2014/main" id="{939EF1F0-F4BC-6E69-10DB-F908F85BE051}"/>
                </a:ext>
              </a:extLst>
            </p:cNvPr>
            <p:cNvSpPr/>
            <p:nvPr/>
          </p:nvSpPr>
          <p:spPr>
            <a:xfrm flipH="1" flipV="1">
              <a:off x="11298" y="1226372"/>
              <a:ext cx="416143" cy="160573"/>
            </a:xfrm>
            <a:prstGeom prst="rtTriangle">
              <a:avLst/>
            </a:prstGeom>
            <a:solidFill>
              <a:srgbClr val="2B7A7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40" name="Rectangle: Rounded Corners 239">
              <a:extLst>
                <a:ext uri="{FF2B5EF4-FFF2-40B4-BE49-F238E27FC236}">
                  <a16:creationId xmlns:a16="http://schemas.microsoft.com/office/drawing/2014/main" id="{9854AD46-5E92-7A4C-8DF5-E7F505EB7C09}"/>
                </a:ext>
              </a:extLst>
            </p:cNvPr>
            <p:cNvSpPr/>
            <p:nvPr/>
          </p:nvSpPr>
          <p:spPr>
            <a:xfrm>
              <a:off x="0" y="876300"/>
              <a:ext cx="683895" cy="354426"/>
            </a:xfrm>
            <a:prstGeom prst="roundRect">
              <a:avLst>
                <a:gd name="adj" fmla="val 10215"/>
              </a:avLst>
            </a:prstGeom>
            <a:solidFill>
              <a:srgbClr val="3AAFA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2000" b="1">
                  <a:latin typeface="Bahnschrift" panose="020B0502040204020203" pitchFamily="34" charset="0"/>
                </a:rPr>
                <a:t>02</a:t>
              </a:r>
              <a:endParaRPr lang="en-GB" sz="20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0E9AC1CD-1AFF-448D-8FC6-66FCC633913F}"/>
              </a:ext>
            </a:extLst>
          </p:cNvPr>
          <p:cNvGrpSpPr/>
          <p:nvPr/>
        </p:nvGrpSpPr>
        <p:grpSpPr>
          <a:xfrm>
            <a:off x="257912" y="3298116"/>
            <a:ext cx="688732" cy="562119"/>
            <a:chOff x="0" y="1752600"/>
            <a:chExt cx="683895" cy="510645"/>
          </a:xfrm>
        </p:grpSpPr>
        <p:sp>
          <p:nvSpPr>
            <p:cNvPr id="237" name="Right Triangle 236">
              <a:extLst>
                <a:ext uri="{FF2B5EF4-FFF2-40B4-BE49-F238E27FC236}">
                  <a16:creationId xmlns:a16="http://schemas.microsoft.com/office/drawing/2014/main" id="{3F0F71B5-700D-4091-9FB1-EED58DE2A1FC}"/>
                </a:ext>
              </a:extLst>
            </p:cNvPr>
            <p:cNvSpPr/>
            <p:nvPr/>
          </p:nvSpPr>
          <p:spPr>
            <a:xfrm flipH="1" flipV="1">
              <a:off x="11298" y="2102672"/>
              <a:ext cx="416143" cy="160573"/>
            </a:xfrm>
            <a:prstGeom prst="rtTriangle">
              <a:avLst/>
            </a:prstGeom>
            <a:solidFill>
              <a:srgbClr val="2B7A7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38" name="Rectangle: Rounded Corners 237">
              <a:extLst>
                <a:ext uri="{FF2B5EF4-FFF2-40B4-BE49-F238E27FC236}">
                  <a16:creationId xmlns:a16="http://schemas.microsoft.com/office/drawing/2014/main" id="{2B6C67C8-90BC-0714-0588-A12DE7328E40}"/>
                </a:ext>
              </a:extLst>
            </p:cNvPr>
            <p:cNvSpPr/>
            <p:nvPr/>
          </p:nvSpPr>
          <p:spPr>
            <a:xfrm>
              <a:off x="0" y="1752600"/>
              <a:ext cx="683895" cy="354426"/>
            </a:xfrm>
            <a:prstGeom prst="roundRect">
              <a:avLst>
                <a:gd name="adj" fmla="val 10215"/>
              </a:avLst>
            </a:prstGeom>
            <a:solidFill>
              <a:srgbClr val="3AAFA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2000" b="1">
                  <a:latin typeface="Bahnschrift" panose="020B0502040204020203" pitchFamily="34" charset="0"/>
                </a:rPr>
                <a:t>03</a:t>
              </a:r>
              <a:endParaRPr lang="en-GB" sz="20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6D23DBE7-01F1-48B6-98E0-9FF8C63F7F5F}"/>
              </a:ext>
            </a:extLst>
          </p:cNvPr>
          <p:cNvGrpSpPr/>
          <p:nvPr/>
        </p:nvGrpSpPr>
        <p:grpSpPr>
          <a:xfrm>
            <a:off x="257912" y="4174416"/>
            <a:ext cx="688732" cy="562119"/>
            <a:chOff x="0" y="2628900"/>
            <a:chExt cx="683895" cy="510645"/>
          </a:xfrm>
        </p:grpSpPr>
        <p:sp>
          <p:nvSpPr>
            <p:cNvPr id="235" name="Right Triangle 234">
              <a:extLst>
                <a:ext uri="{FF2B5EF4-FFF2-40B4-BE49-F238E27FC236}">
                  <a16:creationId xmlns:a16="http://schemas.microsoft.com/office/drawing/2014/main" id="{4A4514A7-27ED-D384-2A0F-FFA0AEB689E7}"/>
                </a:ext>
              </a:extLst>
            </p:cNvPr>
            <p:cNvSpPr/>
            <p:nvPr/>
          </p:nvSpPr>
          <p:spPr>
            <a:xfrm flipH="1" flipV="1">
              <a:off x="11298" y="2978972"/>
              <a:ext cx="416143" cy="160573"/>
            </a:xfrm>
            <a:prstGeom prst="rtTriangle">
              <a:avLst/>
            </a:prstGeom>
            <a:solidFill>
              <a:srgbClr val="2B7A7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36" name="Rectangle: Rounded Corners 235">
              <a:extLst>
                <a:ext uri="{FF2B5EF4-FFF2-40B4-BE49-F238E27FC236}">
                  <a16:creationId xmlns:a16="http://schemas.microsoft.com/office/drawing/2014/main" id="{75C0D28B-68C2-7380-770E-D14DBD4FB9AD}"/>
                </a:ext>
              </a:extLst>
            </p:cNvPr>
            <p:cNvSpPr/>
            <p:nvPr/>
          </p:nvSpPr>
          <p:spPr>
            <a:xfrm>
              <a:off x="0" y="2628900"/>
              <a:ext cx="683895" cy="354426"/>
            </a:xfrm>
            <a:prstGeom prst="roundRect">
              <a:avLst>
                <a:gd name="adj" fmla="val 10215"/>
              </a:avLst>
            </a:prstGeom>
            <a:solidFill>
              <a:srgbClr val="3AAFA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2000" b="1">
                  <a:latin typeface="Bahnschrift" panose="020B0502040204020203" pitchFamily="34" charset="0"/>
                </a:rPr>
                <a:t>04</a:t>
              </a:r>
              <a:endParaRPr lang="en-GB" sz="20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F4A55DE9-15B1-4E08-8898-0A84B414D89F}"/>
              </a:ext>
            </a:extLst>
          </p:cNvPr>
          <p:cNvGrpSpPr/>
          <p:nvPr/>
        </p:nvGrpSpPr>
        <p:grpSpPr>
          <a:xfrm>
            <a:off x="257912" y="5050716"/>
            <a:ext cx="688732" cy="562119"/>
            <a:chOff x="0" y="3505200"/>
            <a:chExt cx="683895" cy="510645"/>
          </a:xfrm>
        </p:grpSpPr>
        <p:sp>
          <p:nvSpPr>
            <p:cNvPr id="233" name="Right Triangle 232">
              <a:extLst>
                <a:ext uri="{FF2B5EF4-FFF2-40B4-BE49-F238E27FC236}">
                  <a16:creationId xmlns:a16="http://schemas.microsoft.com/office/drawing/2014/main" id="{E9A7CFBD-2543-1BE2-9B77-3479D9B0D975}"/>
                </a:ext>
              </a:extLst>
            </p:cNvPr>
            <p:cNvSpPr/>
            <p:nvPr/>
          </p:nvSpPr>
          <p:spPr>
            <a:xfrm flipH="1" flipV="1">
              <a:off x="11298" y="3855272"/>
              <a:ext cx="416143" cy="160573"/>
            </a:xfrm>
            <a:prstGeom prst="rtTriangle">
              <a:avLst/>
            </a:prstGeom>
            <a:solidFill>
              <a:srgbClr val="2B7A7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34" name="Rectangle: Rounded Corners 233">
              <a:extLst>
                <a:ext uri="{FF2B5EF4-FFF2-40B4-BE49-F238E27FC236}">
                  <a16:creationId xmlns:a16="http://schemas.microsoft.com/office/drawing/2014/main" id="{389C7A1E-E4FD-6428-0D39-019669FA8439}"/>
                </a:ext>
              </a:extLst>
            </p:cNvPr>
            <p:cNvSpPr/>
            <p:nvPr/>
          </p:nvSpPr>
          <p:spPr>
            <a:xfrm>
              <a:off x="0" y="3505200"/>
              <a:ext cx="683895" cy="354426"/>
            </a:xfrm>
            <a:prstGeom prst="roundRect">
              <a:avLst>
                <a:gd name="adj" fmla="val 10215"/>
              </a:avLst>
            </a:prstGeom>
            <a:solidFill>
              <a:srgbClr val="3AAFA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2000" b="1">
                  <a:latin typeface="Bahnschrift" panose="020B0502040204020203" pitchFamily="34" charset="0"/>
                </a:rPr>
                <a:t>05</a:t>
              </a:r>
              <a:endParaRPr lang="en-GB" sz="20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733F9CD4-D112-4CF6-9FF9-3812114A440F}"/>
              </a:ext>
            </a:extLst>
          </p:cNvPr>
          <p:cNvGrpSpPr/>
          <p:nvPr/>
        </p:nvGrpSpPr>
        <p:grpSpPr>
          <a:xfrm>
            <a:off x="257912" y="5927016"/>
            <a:ext cx="688732" cy="562119"/>
            <a:chOff x="0" y="4381500"/>
            <a:chExt cx="683895" cy="510645"/>
          </a:xfrm>
        </p:grpSpPr>
        <p:sp>
          <p:nvSpPr>
            <p:cNvPr id="231" name="Right Triangle 230">
              <a:extLst>
                <a:ext uri="{FF2B5EF4-FFF2-40B4-BE49-F238E27FC236}">
                  <a16:creationId xmlns:a16="http://schemas.microsoft.com/office/drawing/2014/main" id="{C31E19DD-869F-6183-73C9-D8BEF8336AB9}"/>
                </a:ext>
              </a:extLst>
            </p:cNvPr>
            <p:cNvSpPr/>
            <p:nvPr/>
          </p:nvSpPr>
          <p:spPr>
            <a:xfrm flipH="1" flipV="1">
              <a:off x="11298" y="4731572"/>
              <a:ext cx="416143" cy="160573"/>
            </a:xfrm>
            <a:prstGeom prst="rtTriangle">
              <a:avLst/>
            </a:prstGeom>
            <a:solidFill>
              <a:srgbClr val="2B7A7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32" name="Rectangle: Rounded Corners 231">
              <a:extLst>
                <a:ext uri="{FF2B5EF4-FFF2-40B4-BE49-F238E27FC236}">
                  <a16:creationId xmlns:a16="http://schemas.microsoft.com/office/drawing/2014/main" id="{75944B26-CDED-D8D0-C49B-646E764AF22B}"/>
                </a:ext>
              </a:extLst>
            </p:cNvPr>
            <p:cNvSpPr/>
            <p:nvPr/>
          </p:nvSpPr>
          <p:spPr>
            <a:xfrm>
              <a:off x="0" y="4381500"/>
              <a:ext cx="683895" cy="354426"/>
            </a:xfrm>
            <a:prstGeom prst="roundRect">
              <a:avLst>
                <a:gd name="adj" fmla="val 10215"/>
              </a:avLst>
            </a:prstGeom>
            <a:solidFill>
              <a:srgbClr val="3AAFA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2000" b="1">
                  <a:latin typeface="Bahnschrift" panose="020B0502040204020203" pitchFamily="34" charset="0"/>
                </a:rPr>
                <a:t>06</a:t>
              </a:r>
              <a:endParaRPr lang="en-GB" sz="20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DE334E03-F941-49E4-A6BB-3F2ECE9C30F1}"/>
              </a:ext>
            </a:extLst>
          </p:cNvPr>
          <p:cNvGrpSpPr/>
          <p:nvPr/>
        </p:nvGrpSpPr>
        <p:grpSpPr>
          <a:xfrm>
            <a:off x="257912" y="6803316"/>
            <a:ext cx="688732" cy="562119"/>
            <a:chOff x="0" y="5257800"/>
            <a:chExt cx="683895" cy="510645"/>
          </a:xfrm>
        </p:grpSpPr>
        <p:sp>
          <p:nvSpPr>
            <p:cNvPr id="229" name="Right Triangle 228">
              <a:extLst>
                <a:ext uri="{FF2B5EF4-FFF2-40B4-BE49-F238E27FC236}">
                  <a16:creationId xmlns:a16="http://schemas.microsoft.com/office/drawing/2014/main" id="{92A98396-A835-020E-6D99-E83FCC398140}"/>
                </a:ext>
              </a:extLst>
            </p:cNvPr>
            <p:cNvSpPr/>
            <p:nvPr/>
          </p:nvSpPr>
          <p:spPr>
            <a:xfrm flipH="1" flipV="1">
              <a:off x="11298" y="5607872"/>
              <a:ext cx="416143" cy="160573"/>
            </a:xfrm>
            <a:prstGeom prst="rtTriangle">
              <a:avLst/>
            </a:prstGeom>
            <a:solidFill>
              <a:srgbClr val="2B7A7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30" name="Rectangle: Rounded Corners 229">
              <a:extLst>
                <a:ext uri="{FF2B5EF4-FFF2-40B4-BE49-F238E27FC236}">
                  <a16:creationId xmlns:a16="http://schemas.microsoft.com/office/drawing/2014/main" id="{FEA84905-718E-7037-656F-C1D1AC22FF85}"/>
                </a:ext>
              </a:extLst>
            </p:cNvPr>
            <p:cNvSpPr/>
            <p:nvPr/>
          </p:nvSpPr>
          <p:spPr>
            <a:xfrm>
              <a:off x="0" y="5257800"/>
              <a:ext cx="683895" cy="354426"/>
            </a:xfrm>
            <a:prstGeom prst="roundRect">
              <a:avLst>
                <a:gd name="adj" fmla="val 10215"/>
              </a:avLst>
            </a:prstGeom>
            <a:solidFill>
              <a:srgbClr val="3AAFA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2000" b="1">
                  <a:latin typeface="Bahnschrift" panose="020B0502040204020203" pitchFamily="34" charset="0"/>
                </a:rPr>
                <a:t>07</a:t>
              </a:r>
              <a:endParaRPr lang="en-GB" sz="20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F4A56746-BE18-479F-85B0-AA063ACE6798}"/>
              </a:ext>
            </a:extLst>
          </p:cNvPr>
          <p:cNvGrpSpPr/>
          <p:nvPr/>
        </p:nvGrpSpPr>
        <p:grpSpPr>
          <a:xfrm>
            <a:off x="257912" y="7679616"/>
            <a:ext cx="688732" cy="562119"/>
            <a:chOff x="0" y="6134100"/>
            <a:chExt cx="683895" cy="510645"/>
          </a:xfrm>
        </p:grpSpPr>
        <p:sp>
          <p:nvSpPr>
            <p:cNvPr id="227" name="Right Triangle 226">
              <a:extLst>
                <a:ext uri="{FF2B5EF4-FFF2-40B4-BE49-F238E27FC236}">
                  <a16:creationId xmlns:a16="http://schemas.microsoft.com/office/drawing/2014/main" id="{B5D24813-30F4-EA5D-E3B6-043F39845527}"/>
                </a:ext>
              </a:extLst>
            </p:cNvPr>
            <p:cNvSpPr/>
            <p:nvPr/>
          </p:nvSpPr>
          <p:spPr>
            <a:xfrm flipH="1" flipV="1">
              <a:off x="11298" y="6484172"/>
              <a:ext cx="416143" cy="160573"/>
            </a:xfrm>
            <a:prstGeom prst="rtTriangle">
              <a:avLst/>
            </a:prstGeom>
            <a:solidFill>
              <a:srgbClr val="2B7A7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28" name="Rectangle: Rounded Corners 227">
              <a:extLst>
                <a:ext uri="{FF2B5EF4-FFF2-40B4-BE49-F238E27FC236}">
                  <a16:creationId xmlns:a16="http://schemas.microsoft.com/office/drawing/2014/main" id="{889BB583-AC12-75EA-7C6B-63F0348F6672}"/>
                </a:ext>
              </a:extLst>
            </p:cNvPr>
            <p:cNvSpPr/>
            <p:nvPr/>
          </p:nvSpPr>
          <p:spPr>
            <a:xfrm>
              <a:off x="0" y="6134100"/>
              <a:ext cx="683895" cy="354426"/>
            </a:xfrm>
            <a:prstGeom prst="roundRect">
              <a:avLst>
                <a:gd name="adj" fmla="val 10215"/>
              </a:avLst>
            </a:prstGeom>
            <a:solidFill>
              <a:srgbClr val="3AAFA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2000" b="1">
                  <a:latin typeface="Bahnschrift" panose="020B0502040204020203" pitchFamily="34" charset="0"/>
                </a:rPr>
                <a:t>08</a:t>
              </a:r>
              <a:endParaRPr lang="en-GB" sz="20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86E79DDD-A76C-4937-A288-C46858A9F12E}"/>
              </a:ext>
            </a:extLst>
          </p:cNvPr>
          <p:cNvGrpSpPr/>
          <p:nvPr/>
        </p:nvGrpSpPr>
        <p:grpSpPr>
          <a:xfrm>
            <a:off x="257912" y="8555916"/>
            <a:ext cx="688732" cy="562119"/>
            <a:chOff x="0" y="7010400"/>
            <a:chExt cx="683895" cy="510645"/>
          </a:xfrm>
        </p:grpSpPr>
        <p:sp>
          <p:nvSpPr>
            <p:cNvPr id="225" name="Right Triangle 224">
              <a:extLst>
                <a:ext uri="{FF2B5EF4-FFF2-40B4-BE49-F238E27FC236}">
                  <a16:creationId xmlns:a16="http://schemas.microsoft.com/office/drawing/2014/main" id="{B2F941B2-BF06-FE73-F8F9-AFEE832FC04D}"/>
                </a:ext>
              </a:extLst>
            </p:cNvPr>
            <p:cNvSpPr/>
            <p:nvPr/>
          </p:nvSpPr>
          <p:spPr>
            <a:xfrm flipH="1" flipV="1">
              <a:off x="11298" y="7360472"/>
              <a:ext cx="416143" cy="160573"/>
            </a:xfrm>
            <a:prstGeom prst="rtTriangle">
              <a:avLst/>
            </a:prstGeom>
            <a:solidFill>
              <a:srgbClr val="2B7A7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26" name="Rectangle: Rounded Corners 225">
              <a:extLst>
                <a:ext uri="{FF2B5EF4-FFF2-40B4-BE49-F238E27FC236}">
                  <a16:creationId xmlns:a16="http://schemas.microsoft.com/office/drawing/2014/main" id="{15E0A0F2-D552-B420-10A9-E21164B4643F}"/>
                </a:ext>
              </a:extLst>
            </p:cNvPr>
            <p:cNvSpPr/>
            <p:nvPr/>
          </p:nvSpPr>
          <p:spPr>
            <a:xfrm>
              <a:off x="0" y="7010400"/>
              <a:ext cx="683895" cy="354426"/>
            </a:xfrm>
            <a:prstGeom prst="roundRect">
              <a:avLst>
                <a:gd name="adj" fmla="val 10215"/>
              </a:avLst>
            </a:prstGeom>
            <a:solidFill>
              <a:srgbClr val="3AAFA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2000" b="1">
                  <a:latin typeface="Bahnschrift" panose="020B0502040204020203" pitchFamily="34" charset="0"/>
                </a:rPr>
                <a:t>09</a:t>
              </a:r>
              <a:endParaRPr lang="en-GB" sz="2000" b="1">
                <a:latin typeface="Bahnschrift" panose="020B0502040204020203" pitchFamily="34" charset="0"/>
              </a:endParaRPr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48695572-9CB8-4A18-8FEC-DDC22435DC04}"/>
              </a:ext>
            </a:extLst>
          </p:cNvPr>
          <p:cNvGrpSpPr/>
          <p:nvPr/>
        </p:nvGrpSpPr>
        <p:grpSpPr>
          <a:xfrm>
            <a:off x="257912" y="9432216"/>
            <a:ext cx="688732" cy="562119"/>
            <a:chOff x="0" y="7886700"/>
            <a:chExt cx="683895" cy="510645"/>
          </a:xfrm>
        </p:grpSpPr>
        <p:sp>
          <p:nvSpPr>
            <p:cNvPr id="223" name="Right Triangle 222">
              <a:extLst>
                <a:ext uri="{FF2B5EF4-FFF2-40B4-BE49-F238E27FC236}">
                  <a16:creationId xmlns:a16="http://schemas.microsoft.com/office/drawing/2014/main" id="{E4B62233-08BC-1093-961F-C435F3A5D9E6}"/>
                </a:ext>
              </a:extLst>
            </p:cNvPr>
            <p:cNvSpPr/>
            <p:nvPr/>
          </p:nvSpPr>
          <p:spPr>
            <a:xfrm flipH="1" flipV="1">
              <a:off x="11298" y="8236772"/>
              <a:ext cx="416143" cy="160573"/>
            </a:xfrm>
            <a:prstGeom prst="rtTriangle">
              <a:avLst/>
            </a:prstGeom>
            <a:solidFill>
              <a:srgbClr val="2B7A7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  <p:sp>
          <p:nvSpPr>
            <p:cNvPr id="224" name="Rectangle: Rounded Corners 223">
              <a:extLst>
                <a:ext uri="{FF2B5EF4-FFF2-40B4-BE49-F238E27FC236}">
                  <a16:creationId xmlns:a16="http://schemas.microsoft.com/office/drawing/2014/main" id="{0F4CBE3D-B254-78AE-B8A8-B36F6B86B0CC}"/>
                </a:ext>
              </a:extLst>
            </p:cNvPr>
            <p:cNvSpPr/>
            <p:nvPr/>
          </p:nvSpPr>
          <p:spPr>
            <a:xfrm>
              <a:off x="0" y="7886700"/>
              <a:ext cx="683895" cy="354426"/>
            </a:xfrm>
            <a:prstGeom prst="roundRect">
              <a:avLst>
                <a:gd name="adj" fmla="val 10215"/>
              </a:avLst>
            </a:prstGeom>
            <a:solidFill>
              <a:srgbClr val="3AAFA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r-Latn-RS" sz="2000" b="1">
                  <a:latin typeface="Bahnschrift" panose="020B0502040204020203" pitchFamily="34" charset="0"/>
                </a:rPr>
                <a:t>10</a:t>
              </a:r>
              <a:endParaRPr lang="en-GB" sz="2000" b="1">
                <a:latin typeface="Bahnschrift" panose="020B0502040204020203" pitchFamily="34" charset="0"/>
              </a:endParaRPr>
            </a:p>
          </p:txBody>
        </p:sp>
      </p:grpSp>
      <p:sp>
        <p:nvSpPr>
          <p:cNvPr id="243" name="TextBox 84">
            <a:extLst>
              <a:ext uri="{FF2B5EF4-FFF2-40B4-BE49-F238E27FC236}">
                <a16:creationId xmlns:a16="http://schemas.microsoft.com/office/drawing/2014/main" id="{98859866-CCDB-C15E-B1A3-6D30FED95A2C}"/>
              </a:ext>
            </a:extLst>
          </p:cNvPr>
          <p:cNvSpPr txBox="1"/>
          <p:nvPr/>
        </p:nvSpPr>
        <p:spPr>
          <a:xfrm>
            <a:off x="6050267" y="10392373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44" name="Picture 243">
            <a:hlinkClick r:id="rId3"/>
            <a:extLst>
              <a:ext uri="{FF2B5EF4-FFF2-40B4-BE49-F238E27FC236}">
                <a16:creationId xmlns:a16="http://schemas.microsoft.com/office/drawing/2014/main" id="{7A2D5E37-CC07-E869-9FA8-6D0117331C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61" y="118532"/>
            <a:ext cx="1028373" cy="2326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392</Words>
  <Application>Microsoft Office PowerPoint</Application>
  <PresentationFormat>Custom</PresentationFormat>
  <Paragraphs>119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Bahnschrift</vt:lpstr>
      <vt:lpstr>Calibri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BM</dc:creator>
  <cp:lastModifiedBy>Bratislav Milojevic | ELMED d.o.o.</cp:lastModifiedBy>
  <cp:revision>3</cp:revision>
  <dcterms:created xsi:type="dcterms:W3CDTF">2017-10-23T09:06:44Z</dcterms:created>
  <dcterms:modified xsi:type="dcterms:W3CDTF">2023-06-16T19:33:36Z</dcterms:modified>
</cp:coreProperties>
</file>