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Norwester" panose="00000506000000000000" pitchFamily="2" charset="0"/>
      <p:regular r:id="rId7"/>
    </p:embeddedFont>
    <p:embeddedFont>
      <p:font typeface="Open Sauce Sa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B60786F-7BDA-2964-619B-B00CB39BB29D}"/>
              </a:ext>
            </a:extLst>
          </p:cNvPr>
          <p:cNvGrpSpPr/>
          <p:nvPr/>
        </p:nvGrpSpPr>
        <p:grpSpPr>
          <a:xfrm>
            <a:off x="0" y="528653"/>
            <a:ext cx="7556500" cy="10163347"/>
            <a:chOff x="0" y="528653"/>
            <a:chExt cx="7556500" cy="10163347"/>
          </a:xfrm>
        </p:grpSpPr>
        <p:sp>
          <p:nvSpPr>
            <p:cNvPr id="3" name="Freeform 3"/>
            <p:cNvSpPr/>
            <p:nvPr/>
          </p:nvSpPr>
          <p:spPr>
            <a:xfrm>
              <a:off x="2727173" y="1992901"/>
              <a:ext cx="4829327" cy="2587584"/>
            </a:xfrm>
            <a:custGeom>
              <a:avLst/>
              <a:gdLst/>
              <a:ahLst/>
              <a:cxnLst/>
              <a:rect l="l" t="t" r="r" b="b"/>
              <a:pathLst>
                <a:path w="1789401" h="927332">
                  <a:moveTo>
                    <a:pt x="0" y="0"/>
                  </a:moveTo>
                  <a:lnTo>
                    <a:pt x="1789401" y="0"/>
                  </a:lnTo>
                  <a:lnTo>
                    <a:pt x="1789401" y="927332"/>
                  </a:lnTo>
                  <a:lnTo>
                    <a:pt x="0" y="927332"/>
                  </a:lnTo>
                  <a:close/>
                </a:path>
              </a:pathLst>
            </a:custGeom>
            <a:solidFill>
              <a:srgbClr val="A5C9CA">
                <a:alpha val="72941"/>
              </a:srgbClr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4614" r="14614"/>
            <a:stretch>
              <a:fillRect/>
            </a:stretch>
          </p:blipFill>
          <p:spPr>
            <a:xfrm>
              <a:off x="0" y="1992901"/>
              <a:ext cx="2748599" cy="258758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3"/>
            <a:srcRect l="15786" r="19330"/>
            <a:stretch/>
          </p:blipFill>
          <p:spPr>
            <a:xfrm>
              <a:off x="4558529" y="4580485"/>
              <a:ext cx="2997971" cy="3078452"/>
            </a:xfrm>
            <a:prstGeom prst="rect">
              <a:avLst/>
            </a:prstGeom>
          </p:spPr>
        </p:pic>
        <p:sp>
          <p:nvSpPr>
            <p:cNvPr id="8" name="Freeform 8"/>
            <p:cNvSpPr/>
            <p:nvPr/>
          </p:nvSpPr>
          <p:spPr>
            <a:xfrm>
              <a:off x="2727173" y="7658937"/>
              <a:ext cx="4829327" cy="3033063"/>
            </a:xfrm>
            <a:custGeom>
              <a:avLst/>
              <a:gdLst/>
              <a:ahLst/>
              <a:cxnLst/>
              <a:rect l="l" t="t" r="r" b="b"/>
              <a:pathLst>
                <a:path w="1789401" h="1086981">
                  <a:moveTo>
                    <a:pt x="0" y="0"/>
                  </a:moveTo>
                  <a:lnTo>
                    <a:pt x="1789401" y="0"/>
                  </a:lnTo>
                  <a:lnTo>
                    <a:pt x="1789401" y="1086981"/>
                  </a:lnTo>
                  <a:lnTo>
                    <a:pt x="0" y="1086981"/>
                  </a:lnTo>
                  <a:close/>
                </a:path>
              </a:pathLst>
            </a:custGeom>
            <a:solidFill>
              <a:srgbClr val="A5C9CA"/>
            </a:solidFill>
          </p:spPr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 l="19811" r="19811"/>
            <a:stretch>
              <a:fillRect/>
            </a:stretch>
          </p:blipFill>
          <p:spPr>
            <a:xfrm>
              <a:off x="0" y="7658937"/>
              <a:ext cx="2748599" cy="303306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00161" y="528653"/>
              <a:ext cx="1159678" cy="191347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690786" y="770060"/>
              <a:ext cx="6178428" cy="995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44"/>
                </a:lnSpc>
              </a:pPr>
              <a:r>
                <a:rPr lang="en-US" sz="5817" dirty="0">
                  <a:solidFill>
                    <a:srgbClr val="000000"/>
                  </a:solidFill>
                  <a:latin typeface="Norwester"/>
                </a:rPr>
                <a:t>Staff newsletter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3227980" y="2516585"/>
              <a:ext cx="3576020" cy="1627938"/>
              <a:chOff x="0" y="0"/>
              <a:chExt cx="4768026" cy="2170583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4768026" cy="3642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33"/>
                  </a:lnSpc>
                </a:pPr>
                <a:r>
                  <a:rPr lang="en-US" sz="1800">
                    <a:solidFill>
                      <a:srgbClr val="1E1E2A"/>
                    </a:solidFill>
                    <a:latin typeface="Norwester"/>
                  </a:rPr>
                  <a:t>Employee Recognition and Awards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544923"/>
                <a:ext cx="4546879" cy="16256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174"/>
                  </a:lnSpc>
                </a:pPr>
                <a:r>
                  <a:rPr lang="en-US" sz="903" spc="9" dirty="0">
                    <a:solidFill>
                      <a:srgbClr val="1E1E2A"/>
                    </a:solidFill>
                    <a:latin typeface="Open Sauce Sans" panose="00000500000000000000" pitchFamily="2" charset="0"/>
                  </a:rPr>
                  <a:t>We are proud to recognize the following employees for their outstanding performance and contributions to our company:</a:t>
                </a:r>
              </a:p>
              <a:p>
                <a:pPr marL="195097" lvl="1" indent="-97548" algn="just">
                  <a:lnSpc>
                    <a:spcPts val="1174"/>
                  </a:lnSpc>
                  <a:buFont typeface="Arial"/>
                  <a:buChar char="•"/>
                </a:pPr>
                <a:r>
                  <a:rPr lang="en-US" sz="903" spc="9" dirty="0">
                    <a:solidFill>
                      <a:srgbClr val="1E1E2A"/>
                    </a:solidFill>
                    <a:latin typeface="Open Sauce Sans" panose="00000500000000000000" pitchFamily="2" charset="0"/>
                  </a:rPr>
                  <a:t>Employee of the Month: John Doe (Marketing)</a:t>
                </a:r>
              </a:p>
              <a:p>
                <a:pPr marL="195097" lvl="1" indent="-97548" algn="just">
                  <a:lnSpc>
                    <a:spcPts val="1174"/>
                  </a:lnSpc>
                  <a:buFont typeface="Arial"/>
                  <a:buChar char="•"/>
                </a:pPr>
                <a:r>
                  <a:rPr lang="en-US" sz="903" spc="9" dirty="0">
                    <a:solidFill>
                      <a:srgbClr val="1E1E2A"/>
                    </a:solidFill>
                    <a:latin typeface="Open Sauce Sans" panose="00000500000000000000" pitchFamily="2" charset="0"/>
                  </a:rPr>
                  <a:t>Rookie of the Year: Sarah Lee (Sales)</a:t>
                </a:r>
              </a:p>
              <a:p>
                <a:pPr marL="195097" lvl="1" indent="-97548" algn="just">
                  <a:lnSpc>
                    <a:spcPts val="1174"/>
                  </a:lnSpc>
                  <a:buFont typeface="Arial"/>
                  <a:buChar char="•"/>
                </a:pPr>
                <a:r>
                  <a:rPr lang="en-US" sz="903" spc="9" dirty="0">
                    <a:solidFill>
                      <a:srgbClr val="1E1E2A"/>
                    </a:solidFill>
                    <a:latin typeface="Open Sauce Sans" panose="00000500000000000000" pitchFamily="2" charset="0"/>
                  </a:rPr>
                  <a:t>Leadership Award: Michael Johnson (Operations)</a:t>
                </a:r>
              </a:p>
              <a:p>
                <a:pPr algn="just">
                  <a:lnSpc>
                    <a:spcPts val="1174"/>
                  </a:lnSpc>
                </a:pPr>
                <a:r>
                  <a:rPr lang="en-US" sz="903" spc="9" dirty="0">
                    <a:solidFill>
                      <a:srgbClr val="1E1E2A"/>
                    </a:solidFill>
                    <a:latin typeface="Open Sauce Sans" panose="00000500000000000000" pitchFamily="2" charset="0"/>
                  </a:rPr>
                  <a:t>Congratulations to all of the winners! We appreciate your hard work and dedication.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18786" y="5278165"/>
              <a:ext cx="3576020" cy="1781826"/>
              <a:chOff x="0" y="0"/>
              <a:chExt cx="4768026" cy="2375767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0" y="0"/>
                <a:ext cx="4768026" cy="3642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33"/>
                  </a:lnSpc>
                </a:pPr>
                <a:r>
                  <a:rPr lang="en-US" sz="1800">
                    <a:solidFill>
                      <a:srgbClr val="A5C9CA"/>
                    </a:solidFill>
                    <a:latin typeface="Norwester"/>
                  </a:rPr>
                  <a:t>Company News and Updates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544923"/>
                <a:ext cx="4546879" cy="1830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174"/>
                  </a:lnSpc>
                </a:pPr>
                <a:r>
                  <a:rPr lang="en-US" sz="903" spc="9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In this section, we provide updates and news about the company. This month, we're excited to announce:</a:t>
                </a:r>
              </a:p>
              <a:p>
                <a:pPr marL="195097" lvl="1" indent="-97548" algn="just">
                  <a:lnSpc>
                    <a:spcPts val="1174"/>
                  </a:lnSpc>
                  <a:buFont typeface="Arial"/>
                  <a:buChar char="•"/>
                </a:pPr>
                <a:r>
                  <a:rPr lang="en-US" sz="903" spc="9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Our company's revenue has increased by 20% compared to the same period last year.</a:t>
                </a:r>
              </a:p>
              <a:p>
                <a:pPr marL="195097" lvl="1" indent="-97548" algn="just">
                  <a:lnSpc>
                    <a:spcPts val="1174"/>
                  </a:lnSpc>
                  <a:buFont typeface="Arial"/>
                  <a:buChar char="•"/>
                </a:pPr>
                <a:r>
                  <a:rPr lang="en-US" sz="903" spc="9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We've signed a new contract with XYZ Corporation, a major player in our industry.</a:t>
                </a:r>
              </a:p>
              <a:p>
                <a:pPr marL="195097" lvl="1" indent="-97548" algn="just">
                  <a:lnSpc>
                    <a:spcPts val="1174"/>
                  </a:lnSpc>
                  <a:buFont typeface="Arial"/>
                  <a:buChar char="•"/>
                </a:pPr>
                <a:r>
                  <a:rPr lang="en-US" sz="903" spc="9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Our company will be participating in the upcoming industry conference, where we will showcase our latest products and services.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227980" y="8262485"/>
              <a:ext cx="3843079" cy="1935714"/>
              <a:chOff x="0" y="0"/>
              <a:chExt cx="5124105" cy="2580951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5124105" cy="3642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33"/>
                  </a:lnSpc>
                </a:pPr>
                <a:r>
                  <a:rPr lang="en-US" sz="1800">
                    <a:solidFill>
                      <a:srgbClr val="1E1E2A"/>
                    </a:solidFill>
                    <a:latin typeface="Norwester"/>
                  </a:rPr>
                  <a:t>Employee Wellness and Development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544923"/>
                <a:ext cx="4886442" cy="20360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174"/>
                  </a:lnSpc>
                </a:pPr>
                <a:r>
                  <a:rPr lang="en-US" sz="903" spc="9" dirty="0">
                    <a:solidFill>
                      <a:srgbClr val="1E1E2A"/>
                    </a:solidFill>
                    <a:latin typeface="Open Sauce Sans" panose="00000500000000000000" pitchFamily="2" charset="0"/>
                  </a:rPr>
                  <a:t>We care about our employees' well-being and development. In this section, we provide resources and tips to help our staff stay healthy and advance their careers. This month, we're focusing on:</a:t>
                </a:r>
              </a:p>
              <a:p>
                <a:pPr marL="195097" lvl="1" indent="-97548" algn="just">
                  <a:lnSpc>
                    <a:spcPts val="1174"/>
                  </a:lnSpc>
                  <a:buFont typeface="Arial"/>
                  <a:buChar char="•"/>
                </a:pPr>
                <a:r>
                  <a:rPr lang="en-US" sz="903" spc="9" dirty="0">
                    <a:solidFill>
                      <a:srgbClr val="1E1E2A"/>
                    </a:solidFill>
                    <a:latin typeface="Open Sauce Sans" panose="00000500000000000000" pitchFamily="2" charset="0"/>
                  </a:rPr>
                  <a:t>Mental Health Awareness: We provide free counseling services and resources to help employees manage stress and improve their mental health.</a:t>
                </a:r>
              </a:p>
              <a:p>
                <a:pPr marL="195097" lvl="1" indent="-97548" algn="just">
                  <a:lnSpc>
                    <a:spcPts val="1174"/>
                  </a:lnSpc>
                  <a:buFont typeface="Arial"/>
                  <a:buChar char="•"/>
                </a:pPr>
                <a:r>
                  <a:rPr lang="en-US" sz="903" spc="9" dirty="0">
                    <a:solidFill>
                      <a:srgbClr val="1E1E2A"/>
                    </a:solidFill>
                    <a:latin typeface="Open Sauce Sans" panose="00000500000000000000" pitchFamily="2" charset="0"/>
                  </a:rPr>
                  <a:t>Professional Development: We offer training programs and mentorship opportunities to help employees enhance their skills and advance their careers.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Norwester</vt:lpstr>
      <vt:lpstr>Arial</vt:lpstr>
      <vt:lpstr>Open Sauce Sans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</dc:title>
  <cp:lastModifiedBy>HUONG NGUYEN THU</cp:lastModifiedBy>
  <cp:revision>2</cp:revision>
  <dcterms:created xsi:type="dcterms:W3CDTF">2006-08-16T00:00:00Z</dcterms:created>
  <dcterms:modified xsi:type="dcterms:W3CDTF">2023-03-09T22:13:05Z</dcterms:modified>
  <dc:identifier>DAFcW4JstuY</dc:identifier>
</cp:coreProperties>
</file>