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Poppins" panose="00000500000000000000" pitchFamily="2" charset="0"/>
      <p:regular r:id="rId7"/>
      <p:bold r:id="rId8"/>
      <p:italic r:id="rId9"/>
      <p:boldItalic r:id="rId10"/>
    </p:embeddedFont>
    <p:embeddedFont>
      <p:font typeface="Poppins Medium" panose="00000600000000000000" pitchFamily="2" charset="0"/>
      <p:regular r:id="rId11"/>
      <p:italic r:id="rId12"/>
    </p:embeddedFont>
    <p:embeddedFont>
      <p:font typeface="Poppins Medium Italics" panose="020B0604020202020204" charset="0"/>
      <p:regular r:id="rId13"/>
    </p:embeddedFont>
    <p:embeddedFont>
      <p:font typeface="Poppins SemiBold" panose="00000700000000000000" pitchFamily="2" charset="0"/>
      <p:bold r:id="rId14"/>
      <p:boldItalic r:id="rId15"/>
    </p:embeddedFont>
    <p:embeddedFont>
      <p:font typeface="The Seasons Bold" pitchFamily="2" charset="0"/>
      <p:bold r:id="rId16"/>
    </p:embeddedFont>
    <p:embeddedFont>
      <p:font typeface="The Seasons Regular"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87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6"/>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0FC2C6F-AA32-B124-3280-0AC4813F41C0}"/>
              </a:ext>
            </a:extLst>
          </p:cNvPr>
          <p:cNvGrpSpPr/>
          <p:nvPr/>
        </p:nvGrpSpPr>
        <p:grpSpPr>
          <a:xfrm>
            <a:off x="-54002" y="1"/>
            <a:ext cx="7610503" cy="10693399"/>
            <a:chOff x="-54002" y="1"/>
            <a:chExt cx="7610503" cy="10693399"/>
          </a:xfrm>
        </p:grpSpPr>
        <p:pic>
          <p:nvPicPr>
            <p:cNvPr id="3" name="Picture 3"/>
            <p:cNvPicPr>
              <a:picLocks noChangeAspect="1"/>
            </p:cNvPicPr>
            <p:nvPr/>
          </p:nvPicPr>
          <p:blipFill rotWithShape="1">
            <a:blip r:embed="rId2"/>
            <a:srcRect l="4674" t="28724" r="4208" b="22936"/>
            <a:stretch/>
          </p:blipFill>
          <p:spPr>
            <a:xfrm>
              <a:off x="0" y="1"/>
              <a:ext cx="7556500" cy="3035902"/>
            </a:xfrm>
            <a:prstGeom prst="rect">
              <a:avLst/>
            </a:prstGeom>
          </p:spPr>
        </p:pic>
        <p:grpSp>
          <p:nvGrpSpPr>
            <p:cNvPr id="4" name="Group 4"/>
            <p:cNvGrpSpPr/>
            <p:nvPr/>
          </p:nvGrpSpPr>
          <p:grpSpPr>
            <a:xfrm>
              <a:off x="1490851" y="2056753"/>
              <a:ext cx="2268000" cy="2268000"/>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45F2B">
                  <a:alpha val="27843"/>
                </a:srgbClr>
              </a:solidFill>
            </p:spPr>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1498"/>
                  </a:lnSpc>
                </a:pPr>
                <a:endParaRPr/>
              </a:p>
            </p:txBody>
          </p:sp>
        </p:grpSp>
        <p:sp>
          <p:nvSpPr>
            <p:cNvPr id="8" name="Freeform 8"/>
            <p:cNvSpPr/>
            <p:nvPr/>
          </p:nvSpPr>
          <p:spPr>
            <a:xfrm>
              <a:off x="1" y="5079134"/>
              <a:ext cx="7556500" cy="2829851"/>
            </a:xfrm>
            <a:custGeom>
              <a:avLst/>
              <a:gdLst/>
              <a:ahLst/>
              <a:cxnLst/>
              <a:rect l="l" t="t" r="r" b="b"/>
              <a:pathLst>
                <a:path w="3008065" h="1014155">
                  <a:moveTo>
                    <a:pt x="0" y="0"/>
                  </a:moveTo>
                  <a:lnTo>
                    <a:pt x="3008065" y="0"/>
                  </a:lnTo>
                  <a:lnTo>
                    <a:pt x="3008065" y="1014155"/>
                  </a:lnTo>
                  <a:lnTo>
                    <a:pt x="0" y="1014155"/>
                  </a:lnTo>
                  <a:close/>
                </a:path>
              </a:pathLst>
            </a:custGeom>
            <a:solidFill>
              <a:srgbClr val="745F2B">
                <a:alpha val="8627"/>
              </a:srgbClr>
            </a:solidFill>
          </p:spPr>
        </p:sp>
        <p:sp>
          <p:nvSpPr>
            <p:cNvPr id="10" name="TextBox 10"/>
            <p:cNvSpPr txBox="1"/>
            <p:nvPr/>
          </p:nvSpPr>
          <p:spPr>
            <a:xfrm>
              <a:off x="756000" y="3511577"/>
              <a:ext cx="4554995" cy="1313308"/>
            </a:xfrm>
            <a:prstGeom prst="rect">
              <a:avLst/>
            </a:prstGeom>
          </p:spPr>
          <p:txBody>
            <a:bodyPr lIns="0" tIns="0" rIns="0" bIns="0" rtlCol="0" anchor="t">
              <a:spAutoFit/>
            </a:bodyPr>
            <a:lstStyle/>
            <a:p>
              <a:pPr>
                <a:lnSpc>
                  <a:spcPts val="5056"/>
                </a:lnSpc>
              </a:pPr>
              <a:r>
                <a:rPr lang="en-US" sz="4862" dirty="0">
                  <a:solidFill>
                    <a:srgbClr val="7D581C"/>
                  </a:solidFill>
                  <a:latin typeface="The Seasons Regular" pitchFamily="2" charset="0"/>
                </a:rPr>
                <a:t>Spring newsletter</a:t>
              </a:r>
            </a:p>
          </p:txBody>
        </p:sp>
        <p:sp>
          <p:nvSpPr>
            <p:cNvPr id="11" name="TextBox 11"/>
            <p:cNvSpPr txBox="1"/>
            <p:nvPr/>
          </p:nvSpPr>
          <p:spPr>
            <a:xfrm>
              <a:off x="4630588" y="3959120"/>
              <a:ext cx="2297626" cy="766107"/>
            </a:xfrm>
            <a:prstGeom prst="rect">
              <a:avLst/>
            </a:prstGeom>
          </p:spPr>
          <p:txBody>
            <a:bodyPr lIns="0" tIns="0" rIns="0" bIns="0" rtlCol="0" anchor="t">
              <a:spAutoFit/>
            </a:bodyPr>
            <a:lstStyle/>
            <a:p>
              <a:pPr>
                <a:lnSpc>
                  <a:spcPts val="952"/>
                </a:lnSpc>
                <a:spcBef>
                  <a:spcPct val="0"/>
                </a:spcBef>
              </a:pPr>
              <a:r>
                <a:rPr lang="en-US" sz="800" i="1" dirty="0">
                  <a:solidFill>
                    <a:srgbClr val="000000"/>
                  </a:solidFill>
                  <a:latin typeface="Poppins" panose="00000500000000000000" pitchFamily="2" charset="0"/>
                  <a:cs typeface="Poppins" panose="00000500000000000000" pitchFamily="2" charset="0"/>
                </a:rPr>
                <a:t>Spring is Here, and So is [Company Name]'s Latest News! We hope this message finds you well as we welcome the season of renewal and growth. As your trusted partner, we're excited to share the latest updates and developments from [Company Name].</a:t>
              </a:r>
            </a:p>
          </p:txBody>
        </p:sp>
        <p:grpSp>
          <p:nvGrpSpPr>
            <p:cNvPr id="12" name="Group 12"/>
            <p:cNvGrpSpPr/>
            <p:nvPr/>
          </p:nvGrpSpPr>
          <p:grpSpPr>
            <a:xfrm>
              <a:off x="4772755" y="605244"/>
              <a:ext cx="2144269" cy="354229"/>
              <a:chOff x="0" y="0"/>
              <a:chExt cx="2859025" cy="472305"/>
            </a:xfrm>
          </p:grpSpPr>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411795" cy="402015"/>
              </a:xfrm>
              <a:prstGeom prst="rect">
                <a:avLst/>
              </a:prstGeom>
            </p:spPr>
          </p:pic>
          <p:sp>
            <p:nvSpPr>
              <p:cNvPr id="14" name="TextBox 14"/>
              <p:cNvSpPr txBox="1"/>
              <p:nvPr/>
            </p:nvSpPr>
            <p:spPr>
              <a:xfrm>
                <a:off x="267795" y="140030"/>
                <a:ext cx="2591230" cy="332275"/>
              </a:xfrm>
              <a:prstGeom prst="rect">
                <a:avLst/>
              </a:prstGeom>
            </p:spPr>
            <p:txBody>
              <a:bodyPr lIns="0" tIns="0" rIns="0" bIns="0" rtlCol="0" anchor="t">
                <a:spAutoFit/>
              </a:bodyPr>
              <a:lstStyle/>
              <a:p>
                <a:pPr algn="r">
                  <a:lnSpc>
                    <a:spcPts val="1664"/>
                  </a:lnSpc>
                </a:pPr>
                <a:r>
                  <a:rPr lang="en-US" sz="1600">
                    <a:solidFill>
                      <a:srgbClr val="FFFFFF"/>
                    </a:solidFill>
                    <a:latin typeface="The Seasons Bold"/>
                  </a:rPr>
                  <a:t>The company logo</a:t>
                </a:r>
              </a:p>
            </p:txBody>
          </p:sp>
        </p:grpSp>
        <p:pic>
          <p:nvPicPr>
            <p:cNvPr id="16" name="Picture 16"/>
            <p:cNvPicPr>
              <a:picLocks noChangeAspect="1"/>
            </p:cNvPicPr>
            <p:nvPr/>
          </p:nvPicPr>
          <p:blipFill rotWithShape="1">
            <a:blip r:embed="rId5"/>
            <a:srcRect t="5360" b="35213"/>
            <a:stretch/>
          </p:blipFill>
          <p:spPr>
            <a:xfrm>
              <a:off x="3960524" y="7905551"/>
              <a:ext cx="3127528" cy="2787849"/>
            </a:xfrm>
            <a:prstGeom prst="rect">
              <a:avLst/>
            </a:prstGeom>
          </p:spPr>
        </p:pic>
        <p:pic>
          <p:nvPicPr>
            <p:cNvPr id="18" name="Picture 18"/>
            <p:cNvPicPr>
              <a:picLocks noChangeAspect="1"/>
            </p:cNvPicPr>
            <p:nvPr/>
          </p:nvPicPr>
          <p:blipFill rotWithShape="1">
            <a:blip r:embed="rId6"/>
            <a:srcRect l="1776" t="29473" b="29473"/>
            <a:stretch/>
          </p:blipFill>
          <p:spPr>
            <a:xfrm>
              <a:off x="0" y="5079134"/>
              <a:ext cx="3960524" cy="2484476"/>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54002" y="7847448"/>
              <a:ext cx="1010304" cy="123073"/>
            </a:xfrm>
            <a:prstGeom prst="rect">
              <a:avLst/>
            </a:prstGeom>
          </p:spPr>
        </p:pic>
        <p:sp>
          <p:nvSpPr>
            <p:cNvPr id="22" name="Freeform 22"/>
            <p:cNvSpPr/>
            <p:nvPr/>
          </p:nvSpPr>
          <p:spPr>
            <a:xfrm>
              <a:off x="4430091" y="5544847"/>
              <a:ext cx="1870222" cy="387348"/>
            </a:xfrm>
            <a:custGeom>
              <a:avLst/>
              <a:gdLst/>
              <a:ahLst/>
              <a:cxnLst/>
              <a:rect l="l" t="t" r="r" b="b"/>
              <a:pathLst>
                <a:path w="697450" h="144451">
                  <a:moveTo>
                    <a:pt x="72226" y="0"/>
                  </a:moveTo>
                  <a:lnTo>
                    <a:pt x="625225" y="0"/>
                  </a:lnTo>
                  <a:cubicBezTo>
                    <a:pt x="665114" y="0"/>
                    <a:pt x="697450" y="32337"/>
                    <a:pt x="697450" y="72226"/>
                  </a:cubicBezTo>
                  <a:lnTo>
                    <a:pt x="697450" y="72226"/>
                  </a:lnTo>
                  <a:cubicBezTo>
                    <a:pt x="697450" y="112115"/>
                    <a:pt x="665114" y="144451"/>
                    <a:pt x="625225" y="144451"/>
                  </a:cubicBezTo>
                  <a:lnTo>
                    <a:pt x="72226" y="144451"/>
                  </a:lnTo>
                  <a:cubicBezTo>
                    <a:pt x="32337" y="144451"/>
                    <a:pt x="0" y="112115"/>
                    <a:pt x="0" y="72226"/>
                  </a:cubicBezTo>
                  <a:lnTo>
                    <a:pt x="0" y="72226"/>
                  </a:lnTo>
                  <a:cubicBezTo>
                    <a:pt x="0" y="32337"/>
                    <a:pt x="32337" y="0"/>
                    <a:pt x="72226" y="0"/>
                  </a:cubicBezTo>
                  <a:close/>
                </a:path>
              </a:pathLst>
            </a:custGeom>
            <a:solidFill>
              <a:srgbClr val="745F2B"/>
            </a:solidFill>
          </p:spPr>
        </p:sp>
        <p:sp>
          <p:nvSpPr>
            <p:cNvPr id="23" name="TextBox 23"/>
            <p:cNvSpPr txBox="1"/>
            <p:nvPr/>
          </p:nvSpPr>
          <p:spPr>
            <a:xfrm>
              <a:off x="4430092" y="5544847"/>
              <a:ext cx="1870222" cy="377815"/>
            </a:xfrm>
            <a:prstGeom prst="rect">
              <a:avLst/>
            </a:prstGeom>
          </p:spPr>
          <p:txBody>
            <a:bodyPr lIns="50800" tIns="50800" rIns="50800" bIns="50800" rtlCol="0" anchor="ctr"/>
            <a:lstStyle/>
            <a:p>
              <a:pPr algn="ctr">
                <a:lnSpc>
                  <a:spcPts val="1498"/>
                </a:lnSpc>
              </a:pPr>
              <a:r>
                <a:rPr lang="en-US" sz="1259" dirty="0">
                  <a:solidFill>
                    <a:srgbClr val="FFFFFF"/>
                  </a:solidFill>
                  <a:latin typeface="Poppins SemiBold" panose="00000700000000000000" pitchFamily="2" charset="0"/>
                  <a:cs typeface="Poppins SemiBold" panose="00000700000000000000" pitchFamily="2" charset="0"/>
                </a:rPr>
                <a:t>New Products</a:t>
              </a:r>
            </a:p>
          </p:txBody>
        </p:sp>
        <p:sp>
          <p:nvSpPr>
            <p:cNvPr id="24" name="TextBox 24"/>
            <p:cNvSpPr txBox="1"/>
            <p:nvPr/>
          </p:nvSpPr>
          <p:spPr>
            <a:xfrm>
              <a:off x="4430091" y="6052584"/>
              <a:ext cx="2498124" cy="968852"/>
            </a:xfrm>
            <a:prstGeom prst="rect">
              <a:avLst/>
            </a:prstGeom>
          </p:spPr>
          <p:txBody>
            <a:bodyPr lIns="0" tIns="0" rIns="0" bIns="0" rtlCol="0" anchor="t">
              <a:spAutoFit/>
            </a:bodyPr>
            <a:lstStyle/>
            <a:p>
              <a:pPr algn="just">
                <a:lnSpc>
                  <a:spcPts val="1330"/>
                </a:lnSpc>
              </a:pPr>
              <a:r>
                <a:rPr lang="en-US" sz="950" dirty="0">
                  <a:solidFill>
                    <a:srgbClr val="000000"/>
                  </a:solidFill>
                  <a:latin typeface="Poppins Medium"/>
                </a:rPr>
                <a:t>Our team has been hard at work creating innovative solutions to meet your needs. From new software applications to enhanced customer support, we're committed to providing you with the best possible experience.</a:t>
              </a:r>
            </a:p>
          </p:txBody>
        </p:sp>
        <p:sp>
          <p:nvSpPr>
            <p:cNvPr id="25" name="TextBox 25"/>
            <p:cNvSpPr txBox="1"/>
            <p:nvPr/>
          </p:nvSpPr>
          <p:spPr>
            <a:xfrm>
              <a:off x="4430091" y="7114023"/>
              <a:ext cx="2498124" cy="143828"/>
            </a:xfrm>
            <a:prstGeom prst="rect">
              <a:avLst/>
            </a:prstGeom>
          </p:spPr>
          <p:txBody>
            <a:bodyPr lIns="0" tIns="0" rIns="0" bIns="0" rtlCol="0" anchor="t">
              <a:spAutoFit/>
            </a:bodyPr>
            <a:lstStyle/>
            <a:p>
              <a:pPr algn="just">
                <a:lnSpc>
                  <a:spcPts val="1260"/>
                </a:lnSpc>
              </a:pPr>
              <a:r>
                <a:rPr lang="en-US" sz="900">
                  <a:solidFill>
                    <a:srgbClr val="000000"/>
                  </a:solidFill>
                  <a:latin typeface="Poppins Medium Italics"/>
                </a:rPr>
                <a:t>See more</a:t>
              </a:r>
            </a:p>
          </p:txBody>
        </p:sp>
        <p:sp>
          <p:nvSpPr>
            <p:cNvPr id="28" name="Freeform 28"/>
            <p:cNvSpPr/>
            <p:nvPr/>
          </p:nvSpPr>
          <p:spPr>
            <a:xfrm>
              <a:off x="695386" y="8484623"/>
              <a:ext cx="1870222" cy="387348"/>
            </a:xfrm>
            <a:custGeom>
              <a:avLst/>
              <a:gdLst/>
              <a:ahLst/>
              <a:cxnLst/>
              <a:rect l="l" t="t" r="r" b="b"/>
              <a:pathLst>
                <a:path w="697450" h="144451">
                  <a:moveTo>
                    <a:pt x="72226" y="0"/>
                  </a:moveTo>
                  <a:lnTo>
                    <a:pt x="625225" y="0"/>
                  </a:lnTo>
                  <a:cubicBezTo>
                    <a:pt x="665114" y="0"/>
                    <a:pt x="697450" y="32337"/>
                    <a:pt x="697450" y="72226"/>
                  </a:cubicBezTo>
                  <a:lnTo>
                    <a:pt x="697450" y="72226"/>
                  </a:lnTo>
                  <a:cubicBezTo>
                    <a:pt x="697450" y="112115"/>
                    <a:pt x="665114" y="144451"/>
                    <a:pt x="625225" y="144451"/>
                  </a:cubicBezTo>
                  <a:lnTo>
                    <a:pt x="72226" y="144451"/>
                  </a:lnTo>
                  <a:cubicBezTo>
                    <a:pt x="32337" y="144451"/>
                    <a:pt x="0" y="112115"/>
                    <a:pt x="0" y="72226"/>
                  </a:cubicBezTo>
                  <a:lnTo>
                    <a:pt x="0" y="72226"/>
                  </a:lnTo>
                  <a:cubicBezTo>
                    <a:pt x="0" y="32337"/>
                    <a:pt x="32337" y="0"/>
                    <a:pt x="72226" y="0"/>
                  </a:cubicBezTo>
                  <a:close/>
                </a:path>
              </a:pathLst>
            </a:custGeom>
            <a:solidFill>
              <a:srgbClr val="745F2B"/>
            </a:solidFill>
          </p:spPr>
        </p:sp>
        <p:sp>
          <p:nvSpPr>
            <p:cNvPr id="29" name="TextBox 29"/>
            <p:cNvSpPr txBox="1"/>
            <p:nvPr/>
          </p:nvSpPr>
          <p:spPr>
            <a:xfrm>
              <a:off x="695387" y="8484623"/>
              <a:ext cx="1870222" cy="387348"/>
            </a:xfrm>
            <a:prstGeom prst="rect">
              <a:avLst/>
            </a:prstGeom>
          </p:spPr>
          <p:txBody>
            <a:bodyPr lIns="50800" tIns="50800" rIns="50800" bIns="50800" rtlCol="0" anchor="ctr"/>
            <a:lstStyle/>
            <a:p>
              <a:pPr algn="ctr">
                <a:lnSpc>
                  <a:spcPts val="1498"/>
                </a:lnSpc>
              </a:pPr>
              <a:r>
                <a:rPr lang="en-US" sz="1259" dirty="0">
                  <a:solidFill>
                    <a:srgbClr val="FFFFFF"/>
                  </a:solidFill>
                  <a:latin typeface="Poppins SemiBold" panose="00000700000000000000" pitchFamily="2" charset="0"/>
                  <a:cs typeface="Poppins SemiBold" panose="00000700000000000000" pitchFamily="2" charset="0"/>
                </a:rPr>
                <a:t>Upcoming Events</a:t>
              </a:r>
            </a:p>
          </p:txBody>
        </p:sp>
        <p:sp>
          <p:nvSpPr>
            <p:cNvPr id="30" name="TextBox 30"/>
            <p:cNvSpPr txBox="1"/>
            <p:nvPr/>
          </p:nvSpPr>
          <p:spPr>
            <a:xfrm>
              <a:off x="695386" y="8992360"/>
              <a:ext cx="2498124" cy="806927"/>
            </a:xfrm>
            <a:prstGeom prst="rect">
              <a:avLst/>
            </a:prstGeom>
          </p:spPr>
          <p:txBody>
            <a:bodyPr lIns="0" tIns="0" rIns="0" bIns="0" rtlCol="0" anchor="t">
              <a:spAutoFit/>
            </a:bodyPr>
            <a:lstStyle/>
            <a:p>
              <a:pPr algn="just">
                <a:lnSpc>
                  <a:spcPts val="1330"/>
                </a:lnSpc>
              </a:pPr>
              <a:r>
                <a:rPr lang="en-US" sz="950">
                  <a:solidFill>
                    <a:srgbClr val="000000"/>
                  </a:solidFill>
                  <a:latin typeface="Poppins Medium"/>
                </a:rPr>
                <a:t>We're excited to participate in upcoming events as the world slowly returns to normalcy. Stay tuned for more information on these events and new announcements.</a:t>
              </a:r>
            </a:p>
          </p:txBody>
        </p:sp>
        <p:sp>
          <p:nvSpPr>
            <p:cNvPr id="31" name="TextBox 31"/>
            <p:cNvSpPr txBox="1"/>
            <p:nvPr/>
          </p:nvSpPr>
          <p:spPr>
            <a:xfrm>
              <a:off x="695386" y="9891874"/>
              <a:ext cx="2498124" cy="143828"/>
            </a:xfrm>
            <a:prstGeom prst="rect">
              <a:avLst/>
            </a:prstGeom>
          </p:spPr>
          <p:txBody>
            <a:bodyPr lIns="0" tIns="0" rIns="0" bIns="0" rtlCol="0" anchor="t">
              <a:spAutoFit/>
            </a:bodyPr>
            <a:lstStyle/>
            <a:p>
              <a:pPr algn="just">
                <a:lnSpc>
                  <a:spcPts val="1260"/>
                </a:lnSpc>
              </a:pPr>
              <a:r>
                <a:rPr lang="en-US" sz="900" dirty="0">
                  <a:solidFill>
                    <a:srgbClr val="000000"/>
                  </a:solidFill>
                  <a:latin typeface="Poppins Medium Italics"/>
                </a:rPr>
                <a:t>See more</a:t>
              </a:r>
            </a:p>
          </p:txBody>
        </p:sp>
        <p:pic>
          <p:nvPicPr>
            <p:cNvPr id="32" name="Picture 3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95386" y="756000"/>
              <a:ext cx="1159678" cy="19134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Poppins</vt:lpstr>
      <vt:lpstr>Poppins Medium</vt:lpstr>
      <vt:lpstr>Arial</vt:lpstr>
      <vt:lpstr>Calibri</vt:lpstr>
      <vt:lpstr>Poppins Medium Italics</vt:lpstr>
      <vt:lpstr>Poppins SemiBold</vt:lpstr>
      <vt:lpstr>The Seasons Regular</vt:lpstr>
      <vt:lpstr>The Seasons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 II</dc:title>
  <cp:lastModifiedBy>HUONG NGUYEN THU</cp:lastModifiedBy>
  <cp:revision>2</cp:revision>
  <dcterms:created xsi:type="dcterms:W3CDTF">2006-08-16T00:00:00Z</dcterms:created>
  <dcterms:modified xsi:type="dcterms:W3CDTF">2023-03-09T21:59:59Z</dcterms:modified>
  <dc:identifier>DAFcW4JstuY</dc:identifier>
</cp:coreProperties>
</file>