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8"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FreightDispProBook-Italic" panose="02000603080000090004" pitchFamily="2" charset="0"/>
      <p:regular r:id="rId7"/>
    </p:embeddedFont>
    <p:embeddedFont>
      <p:font typeface="Open Sans" pitchFamily="2"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74F7758-338E-8FDB-7710-F1D0E94FA38A}"/>
              </a:ext>
            </a:extLst>
          </p:cNvPr>
          <p:cNvGrpSpPr/>
          <p:nvPr/>
        </p:nvGrpSpPr>
        <p:grpSpPr>
          <a:xfrm>
            <a:off x="0" y="548978"/>
            <a:ext cx="7556500" cy="10144422"/>
            <a:chOff x="0" y="548978"/>
            <a:chExt cx="7556500" cy="10144422"/>
          </a:xfrm>
        </p:grpSpPr>
        <p:pic>
          <p:nvPicPr>
            <p:cNvPr id="3" name="Picture 3"/>
            <p:cNvPicPr>
              <a:picLocks noChangeAspect="1"/>
            </p:cNvPicPr>
            <p:nvPr/>
          </p:nvPicPr>
          <p:blipFill rotWithShape="1">
            <a:blip r:embed="rId2"/>
            <a:srcRect l="3453" r="5809"/>
            <a:stretch/>
          </p:blipFill>
          <p:spPr>
            <a:xfrm>
              <a:off x="3020358" y="2938889"/>
              <a:ext cx="4536142" cy="3332819"/>
            </a:xfrm>
            <a:prstGeom prst="rect">
              <a:avLst/>
            </a:prstGeom>
          </p:spPr>
        </p:pic>
        <p:sp>
          <p:nvSpPr>
            <p:cNvPr id="4" name="AutoShape 4"/>
            <p:cNvSpPr/>
            <p:nvPr/>
          </p:nvSpPr>
          <p:spPr>
            <a:xfrm>
              <a:off x="756000" y="986374"/>
              <a:ext cx="6048000" cy="0"/>
            </a:xfrm>
            <a:prstGeom prst="line">
              <a:avLst/>
            </a:prstGeom>
            <a:ln w="9525" cap="flat">
              <a:solidFill>
                <a:srgbClr val="000000"/>
              </a:solidFill>
              <a:prstDash val="solid"/>
              <a:headEnd type="none" w="sm" len="sm"/>
              <a:tailEnd type="none" w="sm" len="sm"/>
            </a:ln>
          </p:spPr>
        </p:sp>
        <p:sp>
          <p:nvSpPr>
            <p:cNvPr id="5" name="AutoShape 5"/>
            <p:cNvSpPr/>
            <p:nvPr/>
          </p:nvSpPr>
          <p:spPr>
            <a:xfrm>
              <a:off x="0" y="2938889"/>
              <a:ext cx="3020358" cy="7754511"/>
            </a:xfrm>
            <a:prstGeom prst="rect">
              <a:avLst/>
            </a:prstGeom>
            <a:solidFill>
              <a:srgbClr val="6D9886"/>
            </a:solidFill>
          </p:spPr>
        </p:sp>
        <p:sp>
          <p:nvSpPr>
            <p:cNvPr id="6" name="AutoShape 6"/>
            <p:cNvSpPr/>
            <p:nvPr/>
          </p:nvSpPr>
          <p:spPr>
            <a:xfrm>
              <a:off x="5282346" y="4776879"/>
              <a:ext cx="2063247" cy="4701677"/>
            </a:xfrm>
            <a:prstGeom prst="rect">
              <a:avLst/>
            </a:prstGeom>
            <a:solidFill>
              <a:srgbClr val="6D9886">
                <a:alpha val="65882"/>
              </a:srgbClr>
            </a:solidFill>
          </p:spPr>
        </p:sp>
        <p:sp>
          <p:nvSpPr>
            <p:cNvPr id="7" name="AutoShape 7"/>
            <p:cNvSpPr/>
            <p:nvPr/>
          </p:nvSpPr>
          <p:spPr>
            <a:xfrm rot="3544">
              <a:off x="423481" y="10221119"/>
              <a:ext cx="4619063" cy="0"/>
            </a:xfrm>
            <a:prstGeom prst="line">
              <a:avLst/>
            </a:prstGeom>
            <a:ln w="9525" cap="flat">
              <a:solidFill>
                <a:srgbClr val="000000"/>
              </a:solidFill>
              <a:prstDash val="solid"/>
              <a:headEnd type="none" w="sm" len="sm"/>
              <a:tailEnd type="none" w="sm" len="sm"/>
            </a:ln>
          </p:spPr>
        </p:sp>
        <p:sp>
          <p:nvSpPr>
            <p:cNvPr id="8" name="TextBox 8"/>
            <p:cNvSpPr txBox="1"/>
            <p:nvPr/>
          </p:nvSpPr>
          <p:spPr>
            <a:xfrm>
              <a:off x="697261" y="1421374"/>
              <a:ext cx="6165478" cy="1125565"/>
            </a:xfrm>
            <a:prstGeom prst="rect">
              <a:avLst/>
            </a:prstGeom>
          </p:spPr>
          <p:txBody>
            <a:bodyPr lIns="0" tIns="0" rIns="0" bIns="0" rtlCol="0" anchor="t">
              <a:spAutoFit/>
            </a:bodyPr>
            <a:lstStyle/>
            <a:p>
              <a:pPr algn="ctr">
                <a:lnSpc>
                  <a:spcPts val="9434"/>
                </a:lnSpc>
              </a:pPr>
              <a:r>
                <a:rPr lang="en-US" sz="6739" dirty="0">
                  <a:solidFill>
                    <a:srgbClr val="000000"/>
                  </a:solidFill>
                  <a:latin typeface="FreightDispProBook-Italic" panose="02000603080000090004" pitchFamily="2" charset="0"/>
                </a:rPr>
                <a:t>NEWSLETTER</a:t>
              </a:r>
            </a:p>
          </p:txBody>
        </p:sp>
        <p:sp>
          <p:nvSpPr>
            <p:cNvPr id="9" name="TextBox 9"/>
            <p:cNvSpPr txBox="1"/>
            <p:nvPr/>
          </p:nvSpPr>
          <p:spPr>
            <a:xfrm>
              <a:off x="423482" y="3554390"/>
              <a:ext cx="2099005" cy="1050909"/>
            </a:xfrm>
            <a:prstGeom prst="rect">
              <a:avLst/>
            </a:prstGeom>
          </p:spPr>
          <p:txBody>
            <a:bodyPr lIns="0" tIns="0" rIns="0" bIns="0" rtlCol="0" anchor="t">
              <a:spAutoFit/>
            </a:bodyPr>
            <a:lstStyle/>
            <a:p>
              <a:pPr>
                <a:lnSpc>
                  <a:spcPts val="4006"/>
                </a:lnSpc>
              </a:pPr>
              <a:r>
                <a:rPr lang="en-US" sz="4047" spc="-89" dirty="0">
                  <a:solidFill>
                    <a:srgbClr val="2B2B2B"/>
                  </a:solidFill>
                  <a:latin typeface="FreightDispProBook-Italic" panose="02000603080000090004" pitchFamily="2" charset="0"/>
                </a:rPr>
                <a:t>The title</a:t>
              </a:r>
            </a:p>
            <a:p>
              <a:pPr>
                <a:lnSpc>
                  <a:spcPts val="4006"/>
                </a:lnSpc>
              </a:pPr>
              <a:r>
                <a:rPr lang="en-US" sz="4047" spc="-89" dirty="0">
                  <a:solidFill>
                    <a:srgbClr val="2B2B2B"/>
                  </a:solidFill>
                  <a:latin typeface="FreightDispProBook-Italic" panose="02000603080000090004" pitchFamily="2" charset="0"/>
                </a:rPr>
                <a:t>here</a:t>
              </a:r>
            </a:p>
          </p:txBody>
        </p:sp>
        <p:sp>
          <p:nvSpPr>
            <p:cNvPr id="10" name="TextBox 10"/>
            <p:cNvSpPr txBox="1"/>
            <p:nvPr/>
          </p:nvSpPr>
          <p:spPr>
            <a:xfrm>
              <a:off x="3369062" y="6589618"/>
              <a:ext cx="1673480" cy="238848"/>
            </a:xfrm>
            <a:prstGeom prst="rect">
              <a:avLst/>
            </a:prstGeom>
          </p:spPr>
          <p:txBody>
            <a:bodyPr lIns="0" tIns="0" rIns="0" bIns="0" rtlCol="0" anchor="t">
              <a:spAutoFit/>
            </a:bodyPr>
            <a:lstStyle/>
            <a:p>
              <a:pPr>
                <a:lnSpc>
                  <a:spcPts val="1800"/>
                </a:lnSpc>
              </a:pPr>
              <a:r>
                <a:rPr lang="en-US" sz="2000" spc="-44">
                  <a:solidFill>
                    <a:srgbClr val="2B2B2B"/>
                  </a:solidFill>
                  <a:latin typeface="FreightDispProBook-Italic" panose="02000603080000090004" pitchFamily="2" charset="0"/>
                </a:rPr>
                <a:t>Subtitle here</a:t>
              </a:r>
            </a:p>
          </p:txBody>
        </p:sp>
        <p:sp>
          <p:nvSpPr>
            <p:cNvPr id="11" name="TextBox 11"/>
            <p:cNvSpPr txBox="1"/>
            <p:nvPr/>
          </p:nvSpPr>
          <p:spPr>
            <a:xfrm>
              <a:off x="5482484" y="5070301"/>
              <a:ext cx="1578880" cy="238848"/>
            </a:xfrm>
            <a:prstGeom prst="rect">
              <a:avLst/>
            </a:prstGeom>
          </p:spPr>
          <p:txBody>
            <a:bodyPr lIns="0" tIns="0" rIns="0" bIns="0" rtlCol="0" anchor="t">
              <a:spAutoFit/>
            </a:bodyPr>
            <a:lstStyle/>
            <a:p>
              <a:pPr>
                <a:lnSpc>
                  <a:spcPts val="1800"/>
                </a:lnSpc>
              </a:pPr>
              <a:r>
                <a:rPr lang="en-US" sz="2000" spc="-44">
                  <a:solidFill>
                    <a:srgbClr val="2B2B2B"/>
                  </a:solidFill>
                  <a:latin typeface="FreightDispProBook-Italic" panose="02000603080000090004" pitchFamily="2" charset="0"/>
                </a:rPr>
                <a:t>Subtitle here</a:t>
              </a:r>
            </a:p>
          </p:txBody>
        </p:sp>
        <p:sp>
          <p:nvSpPr>
            <p:cNvPr id="12" name="TextBox 12"/>
            <p:cNvSpPr txBox="1"/>
            <p:nvPr/>
          </p:nvSpPr>
          <p:spPr>
            <a:xfrm>
              <a:off x="756000" y="548978"/>
              <a:ext cx="1929827" cy="282896"/>
            </a:xfrm>
            <a:prstGeom prst="rect">
              <a:avLst/>
            </a:prstGeom>
          </p:spPr>
          <p:txBody>
            <a:bodyPr lIns="0" tIns="0" rIns="0" bIns="0" rtlCol="0" anchor="t">
              <a:spAutoFit/>
            </a:bodyPr>
            <a:lstStyle/>
            <a:p>
              <a:pPr>
                <a:lnSpc>
                  <a:spcPts val="2257"/>
                </a:lnSpc>
              </a:pPr>
              <a:r>
                <a:rPr lang="en-US" sz="1612" dirty="0">
                  <a:solidFill>
                    <a:srgbClr val="000000"/>
                  </a:solidFill>
                  <a:latin typeface="FreightDispProBook-Italic" panose="02000603080000090004" pitchFamily="2" charset="0"/>
                </a:rPr>
                <a:t>Eps. 01 Newsletter</a:t>
              </a:r>
            </a:p>
          </p:txBody>
        </p:sp>
        <p:sp>
          <p:nvSpPr>
            <p:cNvPr id="13" name="TextBox 13"/>
            <p:cNvSpPr txBox="1"/>
            <p:nvPr/>
          </p:nvSpPr>
          <p:spPr>
            <a:xfrm>
              <a:off x="5042542" y="9999096"/>
              <a:ext cx="1929827" cy="273371"/>
            </a:xfrm>
            <a:prstGeom prst="rect">
              <a:avLst/>
            </a:prstGeom>
          </p:spPr>
          <p:txBody>
            <a:bodyPr lIns="0" tIns="0" rIns="0" bIns="0" rtlCol="0" anchor="t">
              <a:spAutoFit/>
            </a:bodyPr>
            <a:lstStyle/>
            <a:p>
              <a:pPr algn="r">
                <a:lnSpc>
                  <a:spcPts val="2257"/>
                </a:lnSpc>
              </a:pPr>
              <a:r>
                <a:rPr lang="en-US" sz="1612">
                  <a:solidFill>
                    <a:srgbClr val="000000"/>
                  </a:solidFill>
                  <a:latin typeface="FreightDispProBook-Italic" panose="02000603080000090004" pitchFamily="2" charset="0"/>
                </a:rPr>
                <a:t>website.com</a:t>
              </a:r>
            </a:p>
          </p:txBody>
        </p:sp>
        <p:sp>
          <p:nvSpPr>
            <p:cNvPr id="14" name="TextBox 14"/>
            <p:cNvSpPr txBox="1"/>
            <p:nvPr/>
          </p:nvSpPr>
          <p:spPr>
            <a:xfrm>
              <a:off x="423482" y="4786133"/>
              <a:ext cx="2200106" cy="4783041"/>
            </a:xfrm>
            <a:prstGeom prst="rect">
              <a:avLst/>
            </a:prstGeom>
          </p:spPr>
          <p:txBody>
            <a:bodyPr lIns="0" tIns="0" rIns="0" bIns="0" rtlCol="0" anchor="t">
              <a:spAutoFit/>
            </a:bodyPr>
            <a:lstStyle/>
            <a:p>
              <a:pPr algn="just">
                <a:lnSpc>
                  <a:spcPts val="1737"/>
                </a:lnSpc>
              </a:pPr>
              <a:r>
                <a:rPr lang="en-US" sz="1230" spc="-80" dirty="0">
                  <a:solidFill>
                    <a:srgbClr val="2B2B2B"/>
                  </a:solidFill>
                  <a:latin typeface="Open Sans" pitchFamily="2" charset="0"/>
                  <a:ea typeface="Open Sans" pitchFamily="2" charset="0"/>
                  <a:cs typeface="Open Sans" pitchFamily="2" charset="0"/>
                </a:rPr>
                <a:t>For your newsletter, don't just rely on listings and pictures of properties to make it interesting. People want newsletters, so they can stay informed. Add articles that will help homeowners and property buyers make the most of their investment. You can also update them on the state of the market, so they have an idea of what to do next.</a:t>
              </a:r>
            </a:p>
            <a:p>
              <a:pPr algn="just">
                <a:lnSpc>
                  <a:spcPts val="1737"/>
                </a:lnSpc>
              </a:pPr>
              <a:endParaRPr lang="en-US" sz="1230" spc="-80" dirty="0">
                <a:solidFill>
                  <a:srgbClr val="2B2B2B"/>
                </a:solidFill>
                <a:latin typeface="Open Sans" pitchFamily="2" charset="0"/>
                <a:ea typeface="Open Sans" pitchFamily="2" charset="0"/>
                <a:cs typeface="Open Sans" pitchFamily="2" charset="0"/>
              </a:endParaRPr>
            </a:p>
            <a:p>
              <a:pPr algn="just">
                <a:lnSpc>
                  <a:spcPts val="1737"/>
                </a:lnSpc>
              </a:pPr>
              <a:r>
                <a:rPr lang="en-US" sz="1230" spc="-80" dirty="0">
                  <a:solidFill>
                    <a:srgbClr val="2B2B2B"/>
                  </a:solidFill>
                  <a:latin typeface="Open Sans" pitchFamily="2" charset="0"/>
                  <a:ea typeface="Open Sans" pitchFamily="2" charset="0"/>
                  <a:cs typeface="Open Sans" pitchFamily="2" charset="0"/>
                </a:rPr>
                <a:t>Another type of content you can include in your newsletter is a column offering tips and advice on how to take care of properties. This could include home improvement, landscaping, or maintenance that people can do to increase the value of their properties.</a:t>
              </a:r>
            </a:p>
            <a:p>
              <a:pPr algn="just">
                <a:lnSpc>
                  <a:spcPts val="1737"/>
                </a:lnSpc>
              </a:pPr>
              <a:endParaRPr lang="en-US" sz="1230" spc="-80" dirty="0">
                <a:solidFill>
                  <a:srgbClr val="2B2B2B"/>
                </a:solidFill>
                <a:latin typeface="Open Sans" pitchFamily="2" charset="0"/>
                <a:ea typeface="Open Sans" pitchFamily="2" charset="0"/>
                <a:cs typeface="Open Sans" pitchFamily="2" charset="0"/>
              </a:endParaRPr>
            </a:p>
          </p:txBody>
        </p:sp>
        <p:sp>
          <p:nvSpPr>
            <p:cNvPr id="15" name="TextBox 15"/>
            <p:cNvSpPr txBox="1"/>
            <p:nvPr/>
          </p:nvSpPr>
          <p:spPr>
            <a:xfrm>
              <a:off x="3369062" y="6930704"/>
              <a:ext cx="1673486" cy="3040641"/>
            </a:xfrm>
            <a:prstGeom prst="rect">
              <a:avLst/>
            </a:prstGeom>
          </p:spPr>
          <p:txBody>
            <a:bodyPr lIns="0" tIns="0" rIns="0" bIns="0" rtlCol="0" anchor="t">
              <a:spAutoFit/>
            </a:bodyPr>
            <a:lstStyle/>
            <a:p>
              <a:pPr algn="just">
                <a:lnSpc>
                  <a:spcPts val="1737"/>
                </a:lnSpc>
              </a:pPr>
              <a:r>
                <a:rPr lang="en-US" sz="1230" spc="-80">
                  <a:solidFill>
                    <a:srgbClr val="2B2B2B"/>
                  </a:solidFill>
                  <a:latin typeface="Open Sans" pitchFamily="2" charset="0"/>
                  <a:ea typeface="Open Sans" pitchFamily="2" charset="0"/>
                  <a:cs typeface="Open Sans" pitchFamily="2" charset="0"/>
                </a:rPr>
                <a:t>You also don't always have to use pictures of houses or offices in your newsletter. Add a face to your real estate company by featuring agents and sharing their stories. You can also use illustrations and other design elements to give your newsletter more visual appeal beyond photographs.</a:t>
              </a:r>
            </a:p>
            <a:p>
              <a:pPr algn="just">
                <a:lnSpc>
                  <a:spcPts val="1737"/>
                </a:lnSpc>
              </a:pPr>
              <a:endParaRPr lang="en-US" sz="1230" spc="-80">
                <a:solidFill>
                  <a:srgbClr val="2B2B2B"/>
                </a:solidFill>
                <a:latin typeface="Open Sans" pitchFamily="2" charset="0"/>
                <a:ea typeface="Open Sans" pitchFamily="2" charset="0"/>
                <a:cs typeface="Open Sans" pitchFamily="2" charset="0"/>
              </a:endParaRPr>
            </a:p>
          </p:txBody>
        </p:sp>
        <p:sp>
          <p:nvSpPr>
            <p:cNvPr id="16" name="TextBox 16"/>
            <p:cNvSpPr txBox="1"/>
            <p:nvPr/>
          </p:nvSpPr>
          <p:spPr>
            <a:xfrm>
              <a:off x="5482484" y="5411387"/>
              <a:ext cx="1700692" cy="3911007"/>
            </a:xfrm>
            <a:prstGeom prst="rect">
              <a:avLst/>
            </a:prstGeom>
          </p:spPr>
          <p:txBody>
            <a:bodyPr lIns="0" tIns="0" rIns="0" bIns="0" rtlCol="0" anchor="t">
              <a:spAutoFit/>
            </a:bodyPr>
            <a:lstStyle/>
            <a:p>
              <a:pPr algn="just">
                <a:lnSpc>
                  <a:spcPts val="1737"/>
                </a:lnSpc>
              </a:pPr>
              <a:r>
                <a:rPr lang="en-US" sz="1230" spc="-80" dirty="0">
                  <a:solidFill>
                    <a:srgbClr val="2B2B2B"/>
                  </a:solidFill>
                  <a:latin typeface="Open Sans" pitchFamily="2" charset="0"/>
                  <a:ea typeface="Open Sans" pitchFamily="2" charset="0"/>
                  <a:cs typeface="Open Sans" pitchFamily="2" charset="0"/>
                </a:rPr>
                <a:t>Depending on the types of properties and clients you deal with, you can go with a number of designs for your newsletter. If you showcase a lot of modern homes, for instance, try a minimalist look to go with the image of the house. Dealing with more traditional properties would be suited for a newsletter that uses serif fonts and muted or neutral colors. If you work with commercial properties, especially  corporate spaces.</a:t>
              </a:r>
            </a:p>
          </p:txBody>
        </p:sp>
        <p:sp>
          <p:nvSpPr>
            <p:cNvPr id="17" name="TextBox 17"/>
            <p:cNvSpPr txBox="1"/>
            <p:nvPr/>
          </p:nvSpPr>
          <p:spPr>
            <a:xfrm>
              <a:off x="2648859" y="1128920"/>
              <a:ext cx="2393689" cy="412485"/>
            </a:xfrm>
            <a:prstGeom prst="rect">
              <a:avLst/>
            </a:prstGeom>
          </p:spPr>
          <p:txBody>
            <a:bodyPr lIns="0" tIns="0" rIns="0" bIns="0" rtlCol="0" anchor="t">
              <a:spAutoFit/>
            </a:bodyPr>
            <a:lstStyle/>
            <a:p>
              <a:pPr algn="ctr">
                <a:lnSpc>
                  <a:spcPts val="3568"/>
                </a:lnSpc>
              </a:pPr>
              <a:r>
                <a:rPr lang="en-US" sz="2000">
                  <a:solidFill>
                    <a:srgbClr val="000000"/>
                  </a:solidFill>
                  <a:latin typeface="Open Sans" pitchFamily="2" charset="0"/>
                  <a:ea typeface="Open Sans" pitchFamily="2" charset="0"/>
                  <a:cs typeface="Open Sans" pitchFamily="2" charset="0"/>
                </a:rPr>
                <a:t>One page</a:t>
              </a:r>
            </a:p>
          </p:txBody>
        </p:sp>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44322" y="613802"/>
              <a:ext cx="1159678" cy="191347"/>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FreightDispProBook-Italic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template</dc:title>
  <cp:lastModifiedBy>HUONG NGUYEN THU</cp:lastModifiedBy>
  <cp:revision>2</cp:revision>
  <dcterms:created xsi:type="dcterms:W3CDTF">2006-08-16T00:00:00Z</dcterms:created>
  <dcterms:modified xsi:type="dcterms:W3CDTF">2023-02-28T00:47:25Z</dcterms:modified>
  <dc:identifier>DAFbPuiSdZs</dc:identifier>
</cp:coreProperties>
</file>