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6" r:id="rId2"/>
    <p:sldId id="267" r:id="rId3"/>
  </p:sldIdLst>
  <p:sldSz cx="7556500" cy="10693400"/>
  <p:notesSz cx="6858000" cy="9144000"/>
  <p:embeddedFontLst>
    <p:embeddedFont>
      <p:font typeface="Calibri" panose="020F0502020204030204" pitchFamily="34" charset="0"/>
      <p:regular r:id="rId4"/>
      <p:bold r:id="rId5"/>
      <p:italic r:id="rId6"/>
      <p:boldItalic r:id="rId7"/>
    </p:embeddedFont>
    <p:embeddedFont>
      <p:font typeface="League Spartan" pitchFamily="2" charset="0"/>
      <p:regular r:id="rId8"/>
      <p:bold r:id="rId9"/>
    </p:embeddedFont>
    <p:embeddedFont>
      <p:font typeface="Playfair Display" pitchFamily="2"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C3B14A4-0F5F-212F-019D-70398C260C9A}"/>
              </a:ext>
            </a:extLst>
          </p:cNvPr>
          <p:cNvGrpSpPr/>
          <p:nvPr/>
        </p:nvGrpSpPr>
        <p:grpSpPr>
          <a:xfrm>
            <a:off x="522450" y="438151"/>
            <a:ext cx="7034050" cy="10255250"/>
            <a:chOff x="522450" y="438151"/>
            <a:chExt cx="7034050" cy="1025525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38151"/>
              <a:ext cx="6394450" cy="10255250"/>
            </a:xfrm>
            <a:prstGeom prst="rect">
              <a:avLst/>
            </a:prstGeom>
          </p:spPr>
        </p:pic>
        <p:pic>
          <p:nvPicPr>
            <p:cNvPr id="4" name="Picture 4"/>
            <p:cNvPicPr>
              <a:picLocks noChangeAspect="1"/>
            </p:cNvPicPr>
            <p:nvPr/>
          </p:nvPicPr>
          <p:blipFill>
            <a:blip r:embed="rId4"/>
            <a:srcRect t="5715" b="5715"/>
            <a:stretch>
              <a:fillRect/>
            </a:stretch>
          </p:blipFill>
          <p:spPr>
            <a:xfrm>
              <a:off x="522450" y="2667000"/>
              <a:ext cx="6515100" cy="3848100"/>
            </a:xfrm>
            <a:prstGeom prst="rect">
              <a:avLst/>
            </a:prstGeom>
          </p:spPr>
        </p:pic>
        <p:sp>
          <p:nvSpPr>
            <p:cNvPr id="5" name="TextBox 5"/>
            <p:cNvSpPr txBox="1"/>
            <p:nvPr/>
          </p:nvSpPr>
          <p:spPr>
            <a:xfrm>
              <a:off x="3656262" y="7009607"/>
              <a:ext cx="3341438" cy="2100260"/>
            </a:xfrm>
            <a:prstGeom prst="rect">
              <a:avLst/>
            </a:prstGeom>
          </p:spPr>
          <p:txBody>
            <a:bodyPr lIns="0" tIns="0" rIns="0" bIns="0" rtlCol="0" anchor="t">
              <a:spAutoFit/>
            </a:bodyPr>
            <a:lstStyle/>
            <a:p>
              <a:pPr>
                <a:lnSpc>
                  <a:spcPts val="1312"/>
                </a:lnSpc>
              </a:pPr>
              <a:r>
                <a:rPr lang="en-US" sz="937" dirty="0">
                  <a:solidFill>
                    <a:srgbClr val="FFFFFF"/>
                  </a:solidFill>
                  <a:latin typeface="Playfair Display"/>
                </a:rPr>
                <a:t>We have several exciting community events planned for the upcoming months. On Saturday, March 20th, we will be hosting a spring clean-up event. This is a great opportunity to meet your neighbors and help beautify our community. We will be cleaning up common areas, trimming bushes and trees, and picking up litter. Please bring your gardening gloves and tools if you have them. Refreshments will be provided, and we hope to see you there.</a:t>
              </a:r>
            </a:p>
            <a:p>
              <a:pPr>
                <a:lnSpc>
                  <a:spcPts val="1312"/>
                </a:lnSpc>
              </a:pPr>
              <a:r>
                <a:rPr lang="en-US" sz="937" dirty="0">
                  <a:solidFill>
                    <a:srgbClr val="FFFFFF"/>
                  </a:solidFill>
                  <a:latin typeface="Playfair Display"/>
                </a:rPr>
                <a:t>In addition, we will be hosting a neighborhood block party on Saturday, April 17th. This is a great opportunity to socialize with your neighbors, meet new people, and enjoy some food and drinks. We encourage you to bring your family and friends along.</a:t>
              </a:r>
            </a:p>
          </p:txBody>
        </p:sp>
        <p:sp>
          <p:nvSpPr>
            <p:cNvPr id="6" name="TextBox 6"/>
            <p:cNvSpPr txBox="1"/>
            <p:nvPr/>
          </p:nvSpPr>
          <p:spPr>
            <a:xfrm>
              <a:off x="1682682" y="7030073"/>
              <a:ext cx="1973580" cy="533864"/>
            </a:xfrm>
            <a:prstGeom prst="rect">
              <a:avLst/>
            </a:prstGeom>
          </p:spPr>
          <p:txBody>
            <a:bodyPr lIns="0" tIns="0" rIns="0" bIns="0" rtlCol="0" anchor="t">
              <a:spAutoFit/>
            </a:bodyPr>
            <a:lstStyle/>
            <a:p>
              <a:r>
                <a:rPr lang="en-US" sz="1700" b="1" spc="34" dirty="0">
                  <a:solidFill>
                    <a:srgbClr val="FFFFFF"/>
                  </a:solidFill>
                  <a:latin typeface="League Spartan" pitchFamily="2" charset="0"/>
                </a:rPr>
                <a:t>Community</a:t>
              </a:r>
              <a:br>
                <a:rPr lang="en-US" sz="1700" b="1" spc="34" dirty="0">
                  <a:solidFill>
                    <a:srgbClr val="FFFFFF"/>
                  </a:solidFill>
                  <a:latin typeface="League Spartan" pitchFamily="2" charset="0"/>
                </a:rPr>
              </a:br>
              <a:r>
                <a:rPr lang="en-US" sz="1700" b="1" spc="34" dirty="0">
                  <a:solidFill>
                    <a:srgbClr val="FFFFFF"/>
                  </a:solidFill>
                  <a:latin typeface="League Spartan" pitchFamily="2" charset="0"/>
                </a:rPr>
                <a:t>Events</a:t>
              </a:r>
            </a:p>
          </p:txBody>
        </p:sp>
        <p:grpSp>
          <p:nvGrpSpPr>
            <p:cNvPr id="7" name="Group 7"/>
            <p:cNvGrpSpPr/>
            <p:nvPr/>
          </p:nvGrpSpPr>
          <p:grpSpPr>
            <a:xfrm>
              <a:off x="1651000" y="930409"/>
              <a:ext cx="4752975" cy="1247931"/>
              <a:chOff x="0" y="-28575"/>
              <a:chExt cx="6337300" cy="1663908"/>
            </a:xfrm>
          </p:grpSpPr>
          <p:sp>
            <p:nvSpPr>
              <p:cNvPr id="8" name="TextBox 8"/>
              <p:cNvSpPr txBox="1"/>
              <p:nvPr/>
            </p:nvSpPr>
            <p:spPr>
              <a:xfrm>
                <a:off x="0" y="403277"/>
                <a:ext cx="6337300" cy="801587"/>
              </a:xfrm>
              <a:prstGeom prst="rect">
                <a:avLst/>
              </a:prstGeom>
            </p:spPr>
            <p:txBody>
              <a:bodyPr lIns="0" tIns="0" rIns="0" bIns="0" rtlCol="0" anchor="t">
                <a:spAutoFit/>
              </a:bodyPr>
              <a:lstStyle/>
              <a:p>
                <a:pPr>
                  <a:lnSpc>
                    <a:spcPts val="4941"/>
                  </a:lnSpc>
                </a:pPr>
                <a:r>
                  <a:rPr lang="en-US" sz="3529" b="1" dirty="0">
                    <a:solidFill>
                      <a:srgbClr val="FFFFFF"/>
                    </a:solidFill>
                    <a:latin typeface="League Spartan"/>
                  </a:rPr>
                  <a:t>HOA newsletter</a:t>
                </a:r>
              </a:p>
            </p:txBody>
          </p:sp>
          <p:sp>
            <p:nvSpPr>
              <p:cNvPr id="9" name="TextBox 9"/>
              <p:cNvSpPr txBox="1"/>
              <p:nvPr/>
            </p:nvSpPr>
            <p:spPr>
              <a:xfrm>
                <a:off x="0" y="-28575"/>
                <a:ext cx="6337300" cy="235023"/>
              </a:xfrm>
              <a:prstGeom prst="rect">
                <a:avLst/>
              </a:prstGeom>
            </p:spPr>
            <p:txBody>
              <a:bodyPr lIns="0" tIns="0" rIns="0" bIns="0" rtlCol="0" anchor="t">
                <a:spAutoFit/>
              </a:bodyPr>
              <a:lstStyle/>
              <a:p>
                <a:pPr>
                  <a:lnSpc>
                    <a:spcPts val="1544"/>
                  </a:lnSpc>
                </a:pPr>
                <a:r>
                  <a:rPr lang="en-US" sz="1103" b="1" spc="77" dirty="0">
                    <a:solidFill>
                      <a:srgbClr val="FFFFFF"/>
                    </a:solidFill>
                    <a:latin typeface="Playfair Display" pitchFamily="2" charset="0"/>
                  </a:rPr>
                  <a:t>FEB. 2029 •  VOL. I2</a:t>
                </a:r>
              </a:p>
            </p:txBody>
          </p:sp>
          <p:sp>
            <p:nvSpPr>
              <p:cNvPr id="10" name="TextBox 10"/>
              <p:cNvSpPr txBox="1"/>
              <p:nvPr/>
            </p:nvSpPr>
            <p:spPr>
              <a:xfrm>
                <a:off x="0" y="1325122"/>
                <a:ext cx="6337300" cy="310211"/>
              </a:xfrm>
              <a:prstGeom prst="rect">
                <a:avLst/>
              </a:prstGeom>
            </p:spPr>
            <p:txBody>
              <a:bodyPr lIns="0" tIns="0" rIns="0" bIns="0" rtlCol="0" anchor="t">
                <a:spAutoFit/>
              </a:bodyPr>
              <a:lstStyle/>
              <a:p>
                <a:pPr>
                  <a:lnSpc>
                    <a:spcPts val="2007"/>
                  </a:lnSpc>
                </a:pPr>
                <a:r>
                  <a:rPr lang="en-US" sz="1433" b="1">
                    <a:solidFill>
                      <a:srgbClr val="FFFFFF"/>
                    </a:solidFill>
                    <a:latin typeface="Playfair Display" pitchFamily="2" charset="0"/>
                  </a:rPr>
                  <a:t>The Ultimate Guide to Beechtown Village Properties</a:t>
                </a:r>
              </a:p>
            </p:txBody>
          </p:sp>
        </p:gr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980401" y="10080000"/>
              <a:ext cx="981299" cy="16191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A2D0545-14EB-71D4-A5B5-9210526BEAFD}"/>
              </a:ext>
            </a:extLst>
          </p:cNvPr>
          <p:cNvGrpSpPr/>
          <p:nvPr/>
        </p:nvGrpSpPr>
        <p:grpSpPr>
          <a:xfrm>
            <a:off x="0" y="-20386"/>
            <a:ext cx="7556500" cy="9956386"/>
            <a:chOff x="0" y="-20386"/>
            <a:chExt cx="7556500" cy="9956386"/>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0386"/>
              <a:ext cx="7556500" cy="4135185"/>
            </a:xfrm>
            <a:prstGeom prst="rect">
              <a:avLst/>
            </a:prstGeom>
          </p:spPr>
        </p:pic>
        <p:pic>
          <p:nvPicPr>
            <p:cNvPr id="4" name="Picture 4"/>
            <p:cNvPicPr>
              <a:picLocks noChangeAspect="1"/>
            </p:cNvPicPr>
            <p:nvPr/>
          </p:nvPicPr>
          <p:blipFill>
            <a:blip r:embed="rId4"/>
            <a:srcRect l="3687" r="3687"/>
            <a:stretch>
              <a:fillRect/>
            </a:stretch>
          </p:blipFill>
          <p:spPr>
            <a:xfrm>
              <a:off x="521427" y="587129"/>
              <a:ext cx="6515100" cy="4686300"/>
            </a:xfrm>
            <a:prstGeom prst="rect">
              <a:avLst/>
            </a:prstGeom>
          </p:spPr>
        </p:pic>
        <p:sp>
          <p:nvSpPr>
            <p:cNvPr id="5" name="TextBox 5"/>
            <p:cNvSpPr txBox="1"/>
            <p:nvPr/>
          </p:nvSpPr>
          <p:spPr>
            <a:xfrm>
              <a:off x="2857663" y="5890469"/>
              <a:ext cx="4171992" cy="642935"/>
            </a:xfrm>
            <a:prstGeom prst="rect">
              <a:avLst/>
            </a:prstGeom>
          </p:spPr>
          <p:txBody>
            <a:bodyPr lIns="0" tIns="0" rIns="0" bIns="0" rtlCol="0" anchor="t">
              <a:spAutoFit/>
            </a:bodyPr>
            <a:lstStyle/>
            <a:p>
              <a:pPr>
                <a:lnSpc>
                  <a:spcPts val="1312"/>
                </a:lnSpc>
              </a:pPr>
              <a:r>
                <a:rPr lang="en-US" sz="937">
                  <a:solidFill>
                    <a:srgbClr val="000000"/>
                  </a:solidFill>
                  <a:latin typeface="Playfair Display"/>
                </a:rPr>
                <a:t>We are always looking for volunteers to help with community events and projects. If you have any skills or talents that you would like to share with our community, please let us know. We are currently looking for volunteers to help with our spring clean-up event, block party, and landscaping projects.</a:t>
              </a:r>
            </a:p>
          </p:txBody>
        </p:sp>
        <p:sp>
          <p:nvSpPr>
            <p:cNvPr id="6" name="TextBox 6"/>
            <p:cNvSpPr txBox="1"/>
            <p:nvPr/>
          </p:nvSpPr>
          <p:spPr>
            <a:xfrm>
              <a:off x="2857663" y="9336939"/>
              <a:ext cx="4156038" cy="599061"/>
            </a:xfrm>
            <a:prstGeom prst="rect">
              <a:avLst/>
            </a:prstGeom>
          </p:spPr>
          <p:txBody>
            <a:bodyPr lIns="0" tIns="0" rIns="0" bIns="0" rtlCol="0" anchor="t">
              <a:spAutoFit/>
            </a:bodyPr>
            <a:lstStyle/>
            <a:p>
              <a:pPr>
                <a:lnSpc>
                  <a:spcPts val="1630"/>
                </a:lnSpc>
              </a:pPr>
              <a:r>
                <a:rPr lang="en-US" sz="1164" i="1" dirty="0">
                  <a:solidFill>
                    <a:srgbClr val="000000"/>
                  </a:solidFill>
                  <a:latin typeface="Playfair Display" pitchFamily="2" charset="0"/>
                </a:rPr>
                <a:t>If you have any questions or concerns, please do not hesitate to reach out to us. Thank you for being a part of our community, and we look forward to seeing you at our upcoming events.</a:t>
              </a:r>
            </a:p>
          </p:txBody>
        </p:sp>
        <p:sp>
          <p:nvSpPr>
            <p:cNvPr id="7" name="TextBox 7"/>
            <p:cNvSpPr txBox="1"/>
            <p:nvPr/>
          </p:nvSpPr>
          <p:spPr>
            <a:xfrm>
              <a:off x="520700" y="5880944"/>
              <a:ext cx="2336963" cy="523220"/>
            </a:xfrm>
            <a:prstGeom prst="rect">
              <a:avLst/>
            </a:prstGeom>
          </p:spPr>
          <p:txBody>
            <a:bodyPr lIns="0" tIns="0" rIns="0" bIns="0" rtlCol="0" anchor="t">
              <a:spAutoFit/>
            </a:bodyPr>
            <a:lstStyle/>
            <a:p>
              <a:r>
                <a:rPr lang="en-US" sz="1700" b="1" spc="34" dirty="0">
                  <a:solidFill>
                    <a:srgbClr val="000000"/>
                  </a:solidFill>
                  <a:latin typeface="League Spartan" pitchFamily="2" charset="0"/>
                </a:rPr>
                <a:t>Volunteer Opportunities</a:t>
              </a:r>
            </a:p>
          </p:txBody>
        </p:sp>
        <p:sp>
          <p:nvSpPr>
            <p:cNvPr id="8" name="TextBox 8"/>
            <p:cNvSpPr txBox="1"/>
            <p:nvPr/>
          </p:nvSpPr>
          <p:spPr>
            <a:xfrm>
              <a:off x="2841710" y="7065960"/>
              <a:ext cx="4171992" cy="1776410"/>
            </a:xfrm>
            <a:prstGeom prst="rect">
              <a:avLst/>
            </a:prstGeom>
          </p:spPr>
          <p:txBody>
            <a:bodyPr lIns="0" tIns="0" rIns="0" bIns="0" rtlCol="0" anchor="t">
              <a:spAutoFit/>
            </a:bodyPr>
            <a:lstStyle/>
            <a:p>
              <a:pPr>
                <a:lnSpc>
                  <a:spcPts val="1312"/>
                </a:lnSpc>
              </a:pPr>
              <a:r>
                <a:rPr lang="en-US" sz="937">
                  <a:solidFill>
                    <a:srgbClr val="000000"/>
                  </a:solidFill>
                  <a:latin typeface="Playfair Display"/>
                </a:rPr>
                <a:t>Our board has been working hard to ensure that our community is well-maintained and that our residents are satisfied with their living experience. We have recently completed several projects, including repaving the parking lot, installing new lighting, and upgrading the landscaping in common areas. We are also in the process of reviewing our policies and procedures to ensure that they are up-to-date and in line with best practices.</a:t>
              </a:r>
            </a:p>
            <a:p>
              <a:pPr>
                <a:lnSpc>
                  <a:spcPts val="1312"/>
                </a:lnSpc>
              </a:pPr>
              <a:r>
                <a:rPr lang="en-US" sz="937">
                  <a:solidFill>
                    <a:srgbClr val="000000"/>
                  </a:solidFill>
                  <a:latin typeface="Playfair Display"/>
                </a:rPr>
                <a:t>We would like to remind our residents that the HOA is responsible for maintaining common areas only. If you have any concerns regarding your individual property, please reach out to a professional contractor or repair service.</a:t>
              </a:r>
            </a:p>
            <a:p>
              <a:pPr>
                <a:lnSpc>
                  <a:spcPts val="1312"/>
                </a:lnSpc>
              </a:pPr>
              <a:endParaRPr lang="en-US" sz="937">
                <a:solidFill>
                  <a:srgbClr val="000000"/>
                </a:solidFill>
                <a:latin typeface="Playfair Display"/>
              </a:endParaRPr>
            </a:p>
          </p:txBody>
        </p:sp>
        <p:sp>
          <p:nvSpPr>
            <p:cNvPr id="9" name="TextBox 9"/>
            <p:cNvSpPr txBox="1"/>
            <p:nvPr/>
          </p:nvSpPr>
          <p:spPr>
            <a:xfrm>
              <a:off x="504747" y="7056435"/>
              <a:ext cx="2336963" cy="293414"/>
            </a:xfrm>
            <a:prstGeom prst="rect">
              <a:avLst/>
            </a:prstGeom>
          </p:spPr>
          <p:txBody>
            <a:bodyPr lIns="0" tIns="0" rIns="0" bIns="0" rtlCol="0" anchor="t">
              <a:spAutoFit/>
            </a:bodyPr>
            <a:lstStyle/>
            <a:p>
              <a:pPr>
                <a:lnSpc>
                  <a:spcPts val="2380"/>
                </a:lnSpc>
              </a:pPr>
              <a:r>
                <a:rPr lang="en-US" sz="1700" b="1" spc="34">
                  <a:solidFill>
                    <a:srgbClr val="000000"/>
                  </a:solidFill>
                  <a:latin typeface="League Spartan" pitchFamily="2" charset="0"/>
                </a:rPr>
                <a:t>Board Updates</a:t>
              </a:r>
            </a:p>
          </p:txBody>
        </p:sp>
        <p:sp>
          <p:nvSpPr>
            <p:cNvPr id="10" name="AutoShape 10"/>
            <p:cNvSpPr/>
            <p:nvPr/>
          </p:nvSpPr>
          <p:spPr>
            <a:xfrm>
              <a:off x="2864535" y="9151764"/>
              <a:ext cx="4171992" cy="0"/>
            </a:xfrm>
            <a:prstGeom prst="line">
              <a:avLst/>
            </a:prstGeom>
            <a:ln w="38100" cap="flat">
              <a:solidFill>
                <a:srgbClr val="4C446B"/>
              </a:solidFill>
              <a:prstDash val="solid"/>
              <a:headEnd type="none" w="sm" len="sm"/>
              <a:tailEnd type="none" w="sm" len="sm"/>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368</Words>
  <Application>Microsoft Office PowerPoint</Application>
  <PresentationFormat>Custom</PresentationFormat>
  <Paragraphs>12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League Spartan</vt:lpstr>
      <vt:lpstr>Calibri</vt:lpstr>
      <vt:lpstr>Arial</vt:lpstr>
      <vt:lpstr>Playfair Display</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dc:title>
  <cp:lastModifiedBy>HUONG NGUYEN THU</cp:lastModifiedBy>
  <cp:revision>5</cp:revision>
  <dcterms:created xsi:type="dcterms:W3CDTF">2006-08-16T00:00:00Z</dcterms:created>
  <dcterms:modified xsi:type="dcterms:W3CDTF">2023-02-28T00:43:27Z</dcterms:modified>
  <dc:identifier>DAFbPuiSdZs</dc:identifier>
</cp:coreProperties>
</file>