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1" r:id="rId2"/>
    <p:sldId id="262" r:id="rId3"/>
  </p:sldIdLst>
  <p:sldSz cx="7556500" cy="10693400"/>
  <p:notesSz cx="6858000" cy="9144000"/>
  <p:embeddedFontLst>
    <p:embeddedFont>
      <p:font typeface="Calibri" panose="020F0502020204030204" pitchFamily="34" charset="0"/>
      <p:regular r:id="rId4"/>
      <p:bold r:id="rId5"/>
      <p:italic r:id="rId6"/>
      <p:boldItalic r:id="rId7"/>
    </p:embeddedFont>
    <p:embeddedFont>
      <p:font typeface="Exo" pitchFamily="2" charset="0"/>
      <p:regular r:id="rId8"/>
      <p:bold r:id="rId9"/>
      <p:italic r:id="rId10"/>
      <p:boldItalic r:id="rId11"/>
    </p:embeddedFont>
    <p:embeddedFont>
      <p:font typeface="Exo Medium" pitchFamily="2" charset="0"/>
      <p:regular r:id="rId12"/>
      <p:italic r:id="rId13"/>
    </p:embeddedFont>
    <p:embeddedFont>
      <p:font typeface="Exo SemiBold" pitchFamily="2" charset="0"/>
      <p:bold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259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2.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A15624-31AE-5FF6-53AA-C750DDF462F2}"/>
              </a:ext>
            </a:extLst>
          </p:cNvPr>
          <p:cNvGrpSpPr/>
          <p:nvPr/>
        </p:nvGrpSpPr>
        <p:grpSpPr>
          <a:xfrm>
            <a:off x="0" y="553657"/>
            <a:ext cx="7556500" cy="10139744"/>
            <a:chOff x="0" y="553657"/>
            <a:chExt cx="7556500" cy="10139744"/>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223501"/>
              <a:ext cx="7556500" cy="469900"/>
            </a:xfrm>
            <a:prstGeom prst="rect">
              <a:avLst/>
            </a:prstGeom>
          </p:spPr>
        </p:pic>
        <p:sp>
          <p:nvSpPr>
            <p:cNvPr id="4" name="TextBox 4"/>
            <p:cNvSpPr txBox="1"/>
            <p:nvPr/>
          </p:nvSpPr>
          <p:spPr>
            <a:xfrm>
              <a:off x="3009900" y="10352837"/>
              <a:ext cx="3990975" cy="145256"/>
            </a:xfrm>
            <a:prstGeom prst="rect">
              <a:avLst/>
            </a:prstGeom>
          </p:spPr>
          <p:txBody>
            <a:bodyPr lIns="0" tIns="0" rIns="0" bIns="0" rtlCol="0" anchor="t">
              <a:spAutoFit/>
            </a:bodyPr>
            <a:lstStyle/>
            <a:p>
              <a:pPr algn="r">
                <a:lnSpc>
                  <a:spcPts val="1220"/>
                </a:lnSpc>
              </a:pPr>
              <a:r>
                <a:rPr lang="en-US" sz="871">
                  <a:solidFill>
                    <a:srgbClr val="FFFFFF"/>
                  </a:solidFill>
                  <a:latin typeface="Exo"/>
                </a:rPr>
                <a:t>page 01</a:t>
              </a:r>
            </a:p>
          </p:txBody>
        </p:sp>
        <p:pic>
          <p:nvPicPr>
            <p:cNvPr id="5" name="Picture 5"/>
            <p:cNvPicPr>
              <a:picLocks noChangeAspect="1"/>
            </p:cNvPicPr>
            <p:nvPr/>
          </p:nvPicPr>
          <p:blipFill>
            <a:blip r:embed="rId4"/>
            <a:srcRect l="5414" r="5414"/>
            <a:stretch>
              <a:fillRect/>
            </a:stretch>
          </p:blipFill>
          <p:spPr>
            <a:xfrm>
              <a:off x="524496" y="1038225"/>
              <a:ext cx="6528866" cy="4878077"/>
            </a:xfrm>
            <a:prstGeom prst="rect">
              <a:avLst/>
            </a:prstGeom>
          </p:spPr>
        </p:pic>
        <p:grpSp>
          <p:nvGrpSpPr>
            <p:cNvPr id="6" name="Group 6"/>
            <p:cNvGrpSpPr/>
            <p:nvPr/>
          </p:nvGrpSpPr>
          <p:grpSpPr>
            <a:xfrm>
              <a:off x="514350" y="553657"/>
              <a:ext cx="6539012" cy="304772"/>
              <a:chOff x="0" y="0"/>
              <a:chExt cx="8718683" cy="406362"/>
            </a:xfrm>
          </p:grpSpPr>
          <p:sp>
            <p:nvSpPr>
              <p:cNvPr id="7" name="TextBox 7"/>
              <p:cNvSpPr txBox="1"/>
              <p:nvPr/>
            </p:nvSpPr>
            <p:spPr>
              <a:xfrm>
                <a:off x="38100" y="-28575"/>
                <a:ext cx="6210842" cy="267391"/>
              </a:xfrm>
              <a:prstGeom prst="rect">
                <a:avLst/>
              </a:prstGeom>
            </p:spPr>
            <p:txBody>
              <a:bodyPr lIns="0" tIns="0" rIns="0" bIns="0" rtlCol="0" anchor="t">
                <a:spAutoFit/>
              </a:bodyPr>
              <a:lstStyle/>
              <a:p>
                <a:pPr>
                  <a:lnSpc>
                    <a:spcPts val="1677"/>
                  </a:lnSpc>
                </a:pPr>
                <a:r>
                  <a:rPr lang="en-US" sz="1198" dirty="0">
                    <a:solidFill>
                      <a:srgbClr val="343434"/>
                    </a:solidFill>
                    <a:latin typeface="Exo"/>
                  </a:rPr>
                  <a:t>March 2029, Issue No. 5</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368262"/>
                <a:ext cx="8718683" cy="38100"/>
              </a:xfrm>
              <a:prstGeom prst="rect">
                <a:avLst/>
              </a:prstGeom>
            </p:spPr>
          </p:pic>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46726" y="6418005"/>
              <a:ext cx="4043326" cy="28575"/>
            </a:xfrm>
            <a:prstGeom prst="rect">
              <a:avLst/>
            </a:prstGeom>
          </p:spPr>
        </p:pic>
        <p:grpSp>
          <p:nvGrpSpPr>
            <p:cNvPr id="10" name="Group 10"/>
            <p:cNvGrpSpPr>
              <a:grpSpLocks noChangeAspect="1"/>
            </p:cNvGrpSpPr>
            <p:nvPr/>
          </p:nvGrpSpPr>
          <p:grpSpPr>
            <a:xfrm>
              <a:off x="2985900" y="6601906"/>
              <a:ext cx="950386" cy="950382"/>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50655" r="-4986"/>
                </a:stretch>
              </a:blipFill>
            </p:spPr>
          </p:sp>
        </p:grpSp>
        <p:sp>
          <p:nvSpPr>
            <p:cNvPr id="12" name="TextBox 12"/>
            <p:cNvSpPr txBox="1"/>
            <p:nvPr/>
          </p:nvSpPr>
          <p:spPr>
            <a:xfrm>
              <a:off x="901368" y="4025966"/>
              <a:ext cx="5753764" cy="1609415"/>
            </a:xfrm>
            <a:prstGeom prst="rect">
              <a:avLst/>
            </a:prstGeom>
          </p:spPr>
          <p:txBody>
            <a:bodyPr lIns="0" tIns="0" rIns="0" bIns="0" rtlCol="0" anchor="t">
              <a:spAutoFit/>
            </a:bodyPr>
            <a:lstStyle/>
            <a:p>
              <a:r>
                <a:rPr lang="en-US" sz="5229" spc="-250" dirty="0">
                  <a:solidFill>
                    <a:srgbClr val="000000"/>
                  </a:solidFill>
                  <a:latin typeface="Exo SemiBold" pitchFamily="2" charset="0"/>
                </a:rPr>
                <a:t>EMPLOYEE NEWSLETTER</a:t>
              </a:r>
            </a:p>
          </p:txBody>
        </p:sp>
        <p:sp>
          <p:nvSpPr>
            <p:cNvPr id="13" name="TextBox 13"/>
            <p:cNvSpPr txBox="1"/>
            <p:nvPr/>
          </p:nvSpPr>
          <p:spPr>
            <a:xfrm>
              <a:off x="4099079" y="6573331"/>
              <a:ext cx="2927521" cy="979614"/>
            </a:xfrm>
            <a:prstGeom prst="rect">
              <a:avLst/>
            </a:prstGeom>
          </p:spPr>
          <p:txBody>
            <a:bodyPr lIns="0" tIns="0" rIns="0" bIns="0" rtlCol="0" anchor="t">
              <a:spAutoFit/>
            </a:bodyPr>
            <a:lstStyle/>
            <a:p>
              <a:pPr>
                <a:lnSpc>
                  <a:spcPts val="1301"/>
                </a:lnSpc>
              </a:pPr>
              <a:r>
                <a:rPr lang="en-US" sz="950" dirty="0">
                  <a:solidFill>
                    <a:srgbClr val="343434"/>
                  </a:solidFill>
                  <a:latin typeface="Exo"/>
                </a:rPr>
                <a:t>We would like to welcome several new members to our team this month. Please join us in welcoming Mary Smith, our new Human Resources Manager, and John Doe, our new Sales Representative. We are excited to have them onboard and look forward to working with them.</a:t>
              </a:r>
            </a:p>
          </p:txBody>
        </p:sp>
        <p:sp>
          <p:nvSpPr>
            <p:cNvPr id="14" name="TextBox 14"/>
            <p:cNvSpPr txBox="1"/>
            <p:nvPr/>
          </p:nvSpPr>
          <p:spPr>
            <a:xfrm>
              <a:off x="2949900" y="6012446"/>
              <a:ext cx="4076700" cy="364267"/>
            </a:xfrm>
            <a:prstGeom prst="rect">
              <a:avLst/>
            </a:prstGeom>
          </p:spPr>
          <p:txBody>
            <a:bodyPr lIns="0" tIns="0" rIns="0" bIns="0" rtlCol="0" anchor="t">
              <a:spAutoFit/>
            </a:bodyPr>
            <a:lstStyle/>
            <a:p>
              <a:pPr>
                <a:lnSpc>
                  <a:spcPts val="3000"/>
                </a:lnSpc>
              </a:pPr>
              <a:r>
                <a:rPr lang="en-US" sz="2000">
                  <a:solidFill>
                    <a:srgbClr val="343434"/>
                  </a:solidFill>
                  <a:latin typeface="Exo SemiBold" pitchFamily="2" charset="0"/>
                </a:rPr>
                <a:t>New Hires</a:t>
              </a:r>
            </a:p>
          </p:txBody>
        </p:sp>
        <p:grpSp>
          <p:nvGrpSpPr>
            <p:cNvPr id="15" name="Group 15"/>
            <p:cNvGrpSpPr/>
            <p:nvPr/>
          </p:nvGrpSpPr>
          <p:grpSpPr>
            <a:xfrm>
              <a:off x="514350" y="6170161"/>
              <a:ext cx="2028825" cy="1545605"/>
              <a:chOff x="0" y="0"/>
              <a:chExt cx="2705100" cy="2060806"/>
            </a:xfrm>
          </p:grpSpPr>
          <p:sp>
            <p:nvSpPr>
              <p:cNvPr id="16" name="TextBox 16"/>
              <p:cNvSpPr txBox="1"/>
              <p:nvPr/>
            </p:nvSpPr>
            <p:spPr>
              <a:xfrm>
                <a:off x="0" y="-28575"/>
                <a:ext cx="2705100" cy="499681"/>
              </a:xfrm>
              <a:prstGeom prst="rect">
                <a:avLst/>
              </a:prstGeom>
            </p:spPr>
            <p:txBody>
              <a:bodyPr lIns="0" tIns="0" rIns="0" bIns="0" rtlCol="0" anchor="t">
                <a:spAutoFit/>
              </a:bodyPr>
              <a:lstStyle/>
              <a:p>
                <a:pPr>
                  <a:lnSpc>
                    <a:spcPts val="1525"/>
                  </a:lnSpc>
                </a:pPr>
                <a:r>
                  <a:rPr lang="en-US" sz="1089" spc="98" dirty="0">
                    <a:solidFill>
                      <a:srgbClr val="FF673F"/>
                    </a:solidFill>
                    <a:latin typeface="Exo Medium" pitchFamily="2" charset="0"/>
                  </a:rPr>
                  <a:t>WELCOME TO THE EMPLOYEE NEWSLETTER</a:t>
                </a:r>
              </a:p>
            </p:txBody>
          </p:sp>
          <p:sp>
            <p:nvSpPr>
              <p:cNvPr id="17" name="TextBox 17"/>
              <p:cNvSpPr txBox="1"/>
              <p:nvPr/>
            </p:nvSpPr>
            <p:spPr>
              <a:xfrm>
                <a:off x="0" y="574686"/>
                <a:ext cx="2705100" cy="1486120"/>
              </a:xfrm>
              <a:prstGeom prst="rect">
                <a:avLst/>
              </a:prstGeom>
            </p:spPr>
            <p:txBody>
              <a:bodyPr lIns="0" tIns="0" rIns="0" bIns="0" rtlCol="0" anchor="t">
                <a:spAutoFit/>
              </a:bodyPr>
              <a:lstStyle/>
              <a:p>
                <a:pPr>
                  <a:lnSpc>
                    <a:spcPts val="1265"/>
                  </a:lnSpc>
                </a:pPr>
                <a:r>
                  <a:rPr lang="en-US" sz="843" dirty="0">
                    <a:solidFill>
                      <a:srgbClr val="343434"/>
                    </a:solidFill>
                    <a:latin typeface="Exo"/>
                  </a:rPr>
                  <a:t>We are pleased to bring you the latest edition of our employee newsletter, which is designed to keep you up-to-date with company news, events, and other relevant information. This month, we have a lot of exciting news to share with you, so let's dive in!</a:t>
                </a:r>
              </a:p>
            </p:txBody>
          </p:sp>
        </p:grpSp>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85900" y="8310229"/>
              <a:ext cx="4043326" cy="28575"/>
            </a:xfrm>
            <a:prstGeom prst="rect">
              <a:avLst/>
            </a:prstGeom>
          </p:spPr>
        </p:pic>
        <p:sp>
          <p:nvSpPr>
            <p:cNvPr id="19" name="TextBox 19"/>
            <p:cNvSpPr txBox="1"/>
            <p:nvPr/>
          </p:nvSpPr>
          <p:spPr>
            <a:xfrm>
              <a:off x="4138254" y="8465556"/>
              <a:ext cx="2927521" cy="1303464"/>
            </a:xfrm>
            <a:prstGeom prst="rect">
              <a:avLst/>
            </a:prstGeom>
          </p:spPr>
          <p:txBody>
            <a:bodyPr lIns="0" tIns="0" rIns="0" bIns="0" rtlCol="0" anchor="t">
              <a:spAutoFit/>
            </a:bodyPr>
            <a:lstStyle/>
            <a:p>
              <a:pPr marL="0" lvl="0" indent="0" algn="l">
                <a:lnSpc>
                  <a:spcPts val="1301"/>
                </a:lnSpc>
                <a:spcBef>
                  <a:spcPct val="0"/>
                </a:spcBef>
              </a:pPr>
              <a:r>
                <a:rPr lang="en-US" sz="950" u="none" dirty="0">
                  <a:solidFill>
                    <a:srgbClr val="343434"/>
                  </a:solidFill>
                  <a:latin typeface="Exo"/>
                </a:rPr>
                <a:t>We would like to recognize our Employee of the Month for January, Jane Doe. Jane has been with our company for over five years and has consistently demonstrated exceptional work ethics and dedication. She always goes above and beyond to ensure that our clients are satisfied and is a great team player. We are grateful for her contributions and are proud to have her as a part of our team.</a:t>
              </a:r>
            </a:p>
          </p:txBody>
        </p:sp>
        <p:sp>
          <p:nvSpPr>
            <p:cNvPr id="20" name="TextBox 20"/>
            <p:cNvSpPr txBox="1"/>
            <p:nvPr/>
          </p:nvSpPr>
          <p:spPr>
            <a:xfrm>
              <a:off x="2989074" y="7904670"/>
              <a:ext cx="4076700" cy="364267"/>
            </a:xfrm>
            <a:prstGeom prst="rect">
              <a:avLst/>
            </a:prstGeom>
          </p:spPr>
          <p:txBody>
            <a:bodyPr lIns="0" tIns="0" rIns="0" bIns="0" rtlCol="0" anchor="t">
              <a:spAutoFit/>
            </a:bodyPr>
            <a:lstStyle/>
            <a:p>
              <a:pPr>
                <a:lnSpc>
                  <a:spcPts val="3000"/>
                </a:lnSpc>
              </a:pPr>
              <a:r>
                <a:rPr lang="en-US" sz="2000">
                  <a:solidFill>
                    <a:srgbClr val="343434"/>
                  </a:solidFill>
                  <a:latin typeface="Exo SemiBold" pitchFamily="2" charset="0"/>
                </a:rPr>
                <a:t>Employee Recognition</a:t>
              </a:r>
            </a:p>
          </p:txBody>
        </p:sp>
        <p:grpSp>
          <p:nvGrpSpPr>
            <p:cNvPr id="21" name="Group 21"/>
            <p:cNvGrpSpPr>
              <a:grpSpLocks noChangeAspect="1"/>
            </p:cNvGrpSpPr>
            <p:nvPr/>
          </p:nvGrpSpPr>
          <p:grpSpPr>
            <a:xfrm>
              <a:off x="2989074" y="8491204"/>
              <a:ext cx="950386" cy="950382"/>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58703" t="-7479" r="-62458" b="-39870"/>
                </a:stretch>
              </a:blipFill>
            </p:spPr>
          </p:sp>
        </p:grpSp>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7464" y="10368118"/>
              <a:ext cx="981299" cy="16191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FF39565-5C04-12D1-7081-FC05EA9D7524}"/>
              </a:ext>
            </a:extLst>
          </p:cNvPr>
          <p:cNvGrpSpPr/>
          <p:nvPr/>
        </p:nvGrpSpPr>
        <p:grpSpPr>
          <a:xfrm>
            <a:off x="0" y="553657"/>
            <a:ext cx="7556500" cy="10139744"/>
            <a:chOff x="0" y="553657"/>
            <a:chExt cx="7556500" cy="10139744"/>
          </a:xfrm>
        </p:grpSpPr>
        <p:pic>
          <p:nvPicPr>
            <p:cNvPr id="2" name="Picture 2"/>
            <p:cNvPicPr>
              <a:picLocks noChangeAspect="1"/>
            </p:cNvPicPr>
            <p:nvPr/>
          </p:nvPicPr>
          <p:blipFill>
            <a:blip r:embed="rId2"/>
            <a:srcRect t="7138" b="7138"/>
            <a:stretch>
              <a:fillRect/>
            </a:stretch>
          </p:blipFill>
          <p:spPr>
            <a:xfrm>
              <a:off x="543563" y="1057275"/>
              <a:ext cx="6472873" cy="369685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0223501"/>
              <a:ext cx="7556500" cy="469900"/>
            </a:xfrm>
            <a:prstGeom prst="rect">
              <a:avLst/>
            </a:prstGeom>
          </p:spPr>
        </p:pic>
        <p:sp>
          <p:nvSpPr>
            <p:cNvPr id="5" name="TextBox 5"/>
            <p:cNvSpPr txBox="1"/>
            <p:nvPr/>
          </p:nvSpPr>
          <p:spPr>
            <a:xfrm>
              <a:off x="3009900" y="10352837"/>
              <a:ext cx="3990975" cy="145256"/>
            </a:xfrm>
            <a:prstGeom prst="rect">
              <a:avLst/>
            </a:prstGeom>
          </p:spPr>
          <p:txBody>
            <a:bodyPr lIns="0" tIns="0" rIns="0" bIns="0" rtlCol="0" anchor="t">
              <a:spAutoFit/>
            </a:bodyPr>
            <a:lstStyle/>
            <a:p>
              <a:pPr algn="r">
                <a:lnSpc>
                  <a:spcPts val="1220"/>
                </a:lnSpc>
              </a:pPr>
              <a:r>
                <a:rPr lang="en-US" sz="871">
                  <a:solidFill>
                    <a:srgbClr val="FFFFFF"/>
                  </a:solidFill>
                  <a:latin typeface="Exo"/>
                </a:rPr>
                <a:t>page 02</a:t>
              </a:r>
            </a:p>
          </p:txBody>
        </p:sp>
        <p:grpSp>
          <p:nvGrpSpPr>
            <p:cNvPr id="6" name="Group 6"/>
            <p:cNvGrpSpPr/>
            <p:nvPr/>
          </p:nvGrpSpPr>
          <p:grpSpPr>
            <a:xfrm>
              <a:off x="514350" y="553657"/>
              <a:ext cx="6539012" cy="304772"/>
              <a:chOff x="0" y="0"/>
              <a:chExt cx="8718683" cy="406362"/>
            </a:xfrm>
          </p:grpSpPr>
          <p:sp>
            <p:nvSpPr>
              <p:cNvPr id="7" name="TextBox 7"/>
              <p:cNvSpPr txBox="1"/>
              <p:nvPr/>
            </p:nvSpPr>
            <p:spPr>
              <a:xfrm>
                <a:off x="38100" y="-28575"/>
                <a:ext cx="6210842" cy="267391"/>
              </a:xfrm>
              <a:prstGeom prst="rect">
                <a:avLst/>
              </a:prstGeom>
            </p:spPr>
            <p:txBody>
              <a:bodyPr lIns="0" tIns="0" rIns="0" bIns="0" rtlCol="0" anchor="t">
                <a:spAutoFit/>
              </a:bodyPr>
              <a:lstStyle/>
              <a:p>
                <a:pPr>
                  <a:lnSpc>
                    <a:spcPts val="1677"/>
                  </a:lnSpc>
                </a:pPr>
                <a:r>
                  <a:rPr lang="en-US" sz="1198">
                    <a:solidFill>
                      <a:srgbClr val="343434"/>
                    </a:solidFill>
                    <a:latin typeface="Exo"/>
                  </a:rPr>
                  <a:t>March 2029, Issue No. 5</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368262"/>
                <a:ext cx="8718683" cy="38100"/>
              </a:xfrm>
              <a:prstGeom prst="rect">
                <a:avLst/>
              </a:prstGeom>
            </p:spPr>
          </p:pic>
        </p:grpSp>
        <p:sp>
          <p:nvSpPr>
            <p:cNvPr id="9" name="TextBox 9"/>
            <p:cNvSpPr txBox="1"/>
            <p:nvPr/>
          </p:nvSpPr>
          <p:spPr>
            <a:xfrm>
              <a:off x="543563" y="9296542"/>
              <a:ext cx="3928934" cy="657103"/>
            </a:xfrm>
            <a:prstGeom prst="rect">
              <a:avLst/>
            </a:prstGeom>
          </p:spPr>
          <p:txBody>
            <a:bodyPr lIns="0" tIns="0" rIns="0" bIns="0" rtlCol="0" anchor="t">
              <a:spAutoFit/>
            </a:bodyPr>
            <a:lstStyle/>
            <a:p>
              <a:pPr>
                <a:lnSpc>
                  <a:spcPts val="1265"/>
                </a:lnSpc>
              </a:pPr>
              <a:r>
                <a:rPr lang="en-US" sz="843" i="1" dirty="0">
                  <a:solidFill>
                    <a:srgbClr val="343434"/>
                  </a:solidFill>
                  <a:latin typeface="Exo" pitchFamily="2" charset="0"/>
                </a:rPr>
                <a:t>As always, we value your feedback and encourage you to share your thoughts and suggestions with us. We appreciate your hard work and dedication and look forward to continuing to work with you. Thank you for being a part of our team, and we wish you all a happy and productive March.</a:t>
              </a: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4350" y="5512428"/>
              <a:ext cx="4043326" cy="28575"/>
            </a:xfrm>
            <a:prstGeom prst="rect">
              <a:avLst/>
            </a:prstGeom>
          </p:spPr>
        </p:pic>
        <p:sp>
          <p:nvSpPr>
            <p:cNvPr id="12" name="TextBox 12"/>
            <p:cNvSpPr txBox="1"/>
            <p:nvPr/>
          </p:nvSpPr>
          <p:spPr>
            <a:xfrm>
              <a:off x="514350" y="5638898"/>
              <a:ext cx="4079874" cy="1296321"/>
            </a:xfrm>
            <a:prstGeom prst="rect">
              <a:avLst/>
            </a:prstGeom>
          </p:spPr>
          <p:txBody>
            <a:bodyPr lIns="0" tIns="0" rIns="0" bIns="0" rtlCol="0" anchor="t">
              <a:spAutoFit/>
            </a:bodyPr>
            <a:lstStyle/>
            <a:p>
              <a:pPr>
                <a:lnSpc>
                  <a:spcPts val="1301"/>
                </a:lnSpc>
              </a:pPr>
              <a:r>
                <a:rPr lang="en-US" sz="950" dirty="0">
                  <a:solidFill>
                    <a:srgbClr val="343434"/>
                  </a:solidFill>
                  <a:latin typeface="Exo"/>
                </a:rPr>
                <a:t>Our annual company picnic will be held on Saturday, March 5th, at the Central Park. We hope to see you all there for an afternoon of fun and games. Please bring your families along to enjoy the day with us.</a:t>
              </a:r>
            </a:p>
            <a:p>
              <a:pPr>
                <a:lnSpc>
                  <a:spcPts val="1301"/>
                </a:lnSpc>
              </a:pPr>
              <a:r>
                <a:rPr lang="en-US" sz="950" dirty="0">
                  <a:solidFill>
                    <a:srgbClr val="343434"/>
                  </a:solidFill>
                  <a:latin typeface="Exo"/>
                </a:rPr>
                <a:t>In addition, we will be hosting a Lunch and Learn session on Wednesday, March 10th. The topic of the session will be "Effective Communication Skills," and it will be presented by our in-house communication specialist. Lunch will be provided, and we encourage all employees to attend.</a:t>
              </a:r>
            </a:p>
            <a:p>
              <a:pPr>
                <a:lnSpc>
                  <a:spcPts val="1301"/>
                </a:lnSpc>
              </a:pPr>
              <a:endParaRPr lang="en-US" sz="950" dirty="0">
                <a:solidFill>
                  <a:srgbClr val="343434"/>
                </a:solidFill>
                <a:latin typeface="Exo"/>
              </a:endParaRPr>
            </a:p>
          </p:txBody>
        </p:sp>
        <p:sp>
          <p:nvSpPr>
            <p:cNvPr id="13" name="TextBox 13"/>
            <p:cNvSpPr txBox="1"/>
            <p:nvPr/>
          </p:nvSpPr>
          <p:spPr>
            <a:xfrm>
              <a:off x="517524" y="5087538"/>
              <a:ext cx="4076700" cy="364267"/>
            </a:xfrm>
            <a:prstGeom prst="rect">
              <a:avLst/>
            </a:prstGeom>
          </p:spPr>
          <p:txBody>
            <a:bodyPr lIns="0" tIns="0" rIns="0" bIns="0" rtlCol="0" anchor="t">
              <a:spAutoFit/>
            </a:bodyPr>
            <a:lstStyle/>
            <a:p>
              <a:pPr>
                <a:lnSpc>
                  <a:spcPts val="3000"/>
                </a:lnSpc>
              </a:pPr>
              <a:r>
                <a:rPr lang="en-US" sz="2000" dirty="0">
                  <a:solidFill>
                    <a:srgbClr val="343434"/>
                  </a:solidFill>
                  <a:latin typeface="Exo SemiBold" pitchFamily="2" charset="0"/>
                </a:rPr>
                <a:t>Upcoming Events</a:t>
              </a:r>
            </a:p>
          </p:txBody>
        </p:sp>
        <p:pic>
          <p:nvPicPr>
            <p:cNvPr id="15" name="Picture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4350" y="7510128"/>
              <a:ext cx="4043326" cy="28575"/>
            </a:xfrm>
            <a:prstGeom prst="rect">
              <a:avLst/>
            </a:prstGeom>
          </p:spPr>
        </p:pic>
        <p:sp>
          <p:nvSpPr>
            <p:cNvPr id="16" name="TextBox 16"/>
            <p:cNvSpPr txBox="1"/>
            <p:nvPr/>
          </p:nvSpPr>
          <p:spPr>
            <a:xfrm>
              <a:off x="514350" y="7636598"/>
              <a:ext cx="4079874" cy="1134396"/>
            </a:xfrm>
            <a:prstGeom prst="rect">
              <a:avLst/>
            </a:prstGeom>
          </p:spPr>
          <p:txBody>
            <a:bodyPr lIns="0" tIns="0" rIns="0" bIns="0" rtlCol="0" anchor="t">
              <a:spAutoFit/>
            </a:bodyPr>
            <a:lstStyle/>
            <a:p>
              <a:pPr>
                <a:lnSpc>
                  <a:spcPts val="1301"/>
                </a:lnSpc>
              </a:pPr>
              <a:r>
                <a:rPr lang="en-US" sz="950" dirty="0">
                  <a:solidFill>
                    <a:srgbClr val="343434"/>
                  </a:solidFill>
                  <a:latin typeface="Exo"/>
                </a:rPr>
                <a:t>We understand the importance of promoting employee wellness and strive to provide resources to support our employees' well-being. In March, we will be offering a yoga class twice a week during lunch hours. The classes will be held in the conference room, and mats will be provided. All employees are welcome to attend, and we encourage you to take advantage of this opportunity to take care of your physical and mental health.</a:t>
              </a:r>
            </a:p>
          </p:txBody>
        </p:sp>
        <p:sp>
          <p:nvSpPr>
            <p:cNvPr id="17" name="TextBox 17"/>
            <p:cNvSpPr txBox="1"/>
            <p:nvPr/>
          </p:nvSpPr>
          <p:spPr>
            <a:xfrm>
              <a:off x="517524" y="7085238"/>
              <a:ext cx="4076700" cy="364267"/>
            </a:xfrm>
            <a:prstGeom prst="rect">
              <a:avLst/>
            </a:prstGeom>
          </p:spPr>
          <p:txBody>
            <a:bodyPr lIns="0" tIns="0" rIns="0" bIns="0" rtlCol="0" anchor="t">
              <a:spAutoFit/>
            </a:bodyPr>
            <a:lstStyle/>
            <a:p>
              <a:pPr>
                <a:lnSpc>
                  <a:spcPts val="3000"/>
                </a:lnSpc>
              </a:pPr>
              <a:r>
                <a:rPr lang="en-US" sz="2000">
                  <a:solidFill>
                    <a:srgbClr val="343434"/>
                  </a:solidFill>
                  <a:latin typeface="Exo SemiBold" pitchFamily="2" charset="0"/>
                </a:rPr>
                <a:t>Employee Wellness</a:t>
              </a:r>
            </a:p>
          </p:txBody>
        </p:sp>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24048" y="8330542"/>
              <a:ext cx="1113452" cy="1113452"/>
            </a:xfrm>
            <a:prstGeom prst="rect">
              <a:avLst/>
            </a:prstGeom>
          </p:spPr>
        </p:pic>
        <p:sp>
          <p:nvSpPr>
            <p:cNvPr id="19" name="TextBox 19"/>
            <p:cNvSpPr txBox="1"/>
            <p:nvPr/>
          </p:nvSpPr>
          <p:spPr>
            <a:xfrm>
              <a:off x="5708187" y="9672594"/>
              <a:ext cx="1345175" cy="166969"/>
            </a:xfrm>
            <a:prstGeom prst="rect">
              <a:avLst/>
            </a:prstGeom>
          </p:spPr>
          <p:txBody>
            <a:bodyPr lIns="0" tIns="0" rIns="0" bIns="0" rtlCol="0" anchor="t">
              <a:spAutoFit/>
            </a:bodyPr>
            <a:lstStyle/>
            <a:p>
              <a:pPr algn="ctr">
                <a:lnSpc>
                  <a:spcPts val="1238"/>
                </a:lnSpc>
              </a:pPr>
              <a:r>
                <a:rPr lang="en-US" sz="1361" spc="27">
                  <a:solidFill>
                    <a:srgbClr val="000000"/>
                  </a:solidFill>
                  <a:latin typeface="Exo SemiBold" pitchFamily="2" charset="0"/>
                </a:rPr>
                <a:t>Company name</a:t>
              </a:r>
            </a:p>
          </p:txBody>
        </p:sp>
        <p:pic>
          <p:nvPicPr>
            <p:cNvPr id="20" name="Picture 2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7464" y="10368118"/>
              <a:ext cx="981299" cy="161914"/>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450</Words>
  <Application>Microsoft Office PowerPoint</Application>
  <PresentationFormat>Custom</PresentationFormat>
  <Paragraphs>18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Exo</vt:lpstr>
      <vt:lpstr>Exo Medium</vt:lpstr>
      <vt:lpstr>Calibri</vt:lpstr>
      <vt:lpstr>Exo SemiBold</vt:lpstr>
      <vt:lpstr>Arial</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template</dc:title>
  <cp:lastModifiedBy>HUONG NGUYEN THU</cp:lastModifiedBy>
  <cp:revision>5</cp:revision>
  <dcterms:created xsi:type="dcterms:W3CDTF">2006-08-16T00:00:00Z</dcterms:created>
  <dcterms:modified xsi:type="dcterms:W3CDTF">2023-02-28T01:56:55Z</dcterms:modified>
  <dc:identifier>DAFbPuiSdZs</dc:identifier>
</cp:coreProperties>
</file>