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7556500" cy="10693400"/>
  <p:notesSz cx="6858000" cy="9144000"/>
  <p:embeddedFontLst>
    <p:embeddedFont>
      <p:font typeface="Barlow Semi Condensed" panose="00000506000000000000" pitchFamily="2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F6B22721-3005-B277-B8DB-A3C7266C5B36}"/>
              </a:ext>
            </a:extLst>
          </p:cNvPr>
          <p:cNvGrpSpPr/>
          <p:nvPr/>
        </p:nvGrpSpPr>
        <p:grpSpPr>
          <a:xfrm>
            <a:off x="609299" y="850900"/>
            <a:ext cx="6337902" cy="9129556"/>
            <a:chOff x="609299" y="922635"/>
            <a:chExt cx="6337902" cy="9129556"/>
          </a:xfrm>
        </p:grpSpPr>
        <p:sp>
          <p:nvSpPr>
            <p:cNvPr id="2" name="TextBox 2"/>
            <p:cNvSpPr txBox="1"/>
            <p:nvPr/>
          </p:nvSpPr>
          <p:spPr>
            <a:xfrm>
              <a:off x="609299" y="922635"/>
              <a:ext cx="5331590" cy="461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04"/>
                </a:lnSpc>
              </a:pPr>
              <a:r>
                <a:rPr lang="en-US" sz="4000" b="1" spc="-150" dirty="0">
                  <a:solidFill>
                    <a:srgbClr val="3232FF"/>
                  </a:solidFill>
                  <a:latin typeface="Barlow Semi Condensed" panose="00000506000000000000" pitchFamily="2" charset="0"/>
                </a:rPr>
                <a:t>FUNDRAISER GOAL CHART</a:t>
              </a:r>
            </a:p>
          </p:txBody>
        </p:sp>
        <p:grpSp>
          <p:nvGrpSpPr>
            <p:cNvPr id="3" name="Group 3"/>
            <p:cNvGrpSpPr/>
            <p:nvPr/>
          </p:nvGrpSpPr>
          <p:grpSpPr>
            <a:xfrm>
              <a:off x="612799" y="1600390"/>
              <a:ext cx="6334401" cy="271304"/>
              <a:chOff x="0" y="66675"/>
              <a:chExt cx="8445868" cy="361739"/>
            </a:xfrm>
          </p:grpSpPr>
          <p:sp>
            <p:nvSpPr>
              <p:cNvPr id="4" name="TextBox 4"/>
              <p:cNvSpPr txBox="1"/>
              <p:nvPr/>
            </p:nvSpPr>
            <p:spPr>
              <a:xfrm>
                <a:off x="0" y="66675"/>
                <a:ext cx="1341576" cy="2607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20"/>
                  </a:lnSpc>
                </a:pPr>
                <a:r>
                  <a:rPr lang="en-US" sz="2000" dirty="0">
                    <a:solidFill>
                      <a:srgbClr val="3D3935"/>
                    </a:solidFill>
                    <a:latin typeface="Barlow Semi Condensed" panose="00000506000000000000" pitchFamily="2" charset="0"/>
                  </a:rPr>
                  <a:t>For: </a:t>
                </a:r>
              </a:p>
            </p:txBody>
          </p:sp>
          <p:sp>
            <p:nvSpPr>
              <p:cNvPr id="5" name="AutoShape 5"/>
              <p:cNvSpPr/>
              <p:nvPr/>
            </p:nvSpPr>
            <p:spPr>
              <a:xfrm flipV="1">
                <a:off x="0" y="428414"/>
                <a:ext cx="8445868" cy="0"/>
              </a:xfrm>
              <a:prstGeom prst="line">
                <a:avLst/>
              </a:prstGeom>
              <a:ln w="127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611049" y="2141147"/>
              <a:ext cx="6334401" cy="271304"/>
              <a:chOff x="0" y="66675"/>
              <a:chExt cx="8445868" cy="361739"/>
            </a:xfrm>
          </p:grpSpPr>
          <p:sp>
            <p:nvSpPr>
              <p:cNvPr id="7" name="TextBox 7"/>
              <p:cNvSpPr txBox="1"/>
              <p:nvPr/>
            </p:nvSpPr>
            <p:spPr>
              <a:xfrm>
                <a:off x="0" y="66675"/>
                <a:ext cx="1341576" cy="2607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20"/>
                  </a:lnSpc>
                </a:pPr>
                <a:r>
                  <a:rPr lang="en-US" sz="2000">
                    <a:solidFill>
                      <a:srgbClr val="3D3935"/>
                    </a:solidFill>
                    <a:latin typeface="Barlow Semi Condensed" panose="00000506000000000000" pitchFamily="2" charset="0"/>
                  </a:rPr>
                  <a:t>Amount:</a:t>
                </a:r>
              </a:p>
            </p:txBody>
          </p:sp>
          <p:sp>
            <p:nvSpPr>
              <p:cNvPr id="8" name="AutoShape 8"/>
              <p:cNvSpPr/>
              <p:nvPr/>
            </p:nvSpPr>
            <p:spPr>
              <a:xfrm flipV="1">
                <a:off x="0" y="428414"/>
                <a:ext cx="8445868" cy="0"/>
              </a:xfrm>
              <a:prstGeom prst="line">
                <a:avLst/>
              </a:prstGeom>
              <a:ln w="127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612798" y="2684088"/>
              <a:ext cx="6334402" cy="271304"/>
              <a:chOff x="-1" y="66675"/>
              <a:chExt cx="8445869" cy="361739"/>
            </a:xfrm>
          </p:grpSpPr>
          <p:sp>
            <p:nvSpPr>
              <p:cNvPr id="10" name="TextBox 10"/>
              <p:cNvSpPr txBox="1"/>
              <p:nvPr/>
            </p:nvSpPr>
            <p:spPr>
              <a:xfrm>
                <a:off x="-1" y="66675"/>
                <a:ext cx="1680601" cy="26075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1520"/>
                  </a:lnSpc>
                </a:pPr>
                <a:r>
                  <a:rPr lang="en-US" sz="2000">
                    <a:solidFill>
                      <a:srgbClr val="3D3935"/>
                    </a:solidFill>
                    <a:latin typeface="Barlow Semi Condensed" panose="00000506000000000000" pitchFamily="2" charset="0"/>
                  </a:rPr>
                  <a:t>Value unit:</a:t>
                </a:r>
              </a:p>
            </p:txBody>
          </p:sp>
          <p:sp>
            <p:nvSpPr>
              <p:cNvPr id="11" name="AutoShape 11"/>
              <p:cNvSpPr/>
              <p:nvPr/>
            </p:nvSpPr>
            <p:spPr>
              <a:xfrm flipV="1">
                <a:off x="0" y="428414"/>
                <a:ext cx="8445868" cy="0"/>
              </a:xfrm>
              <a:prstGeom prst="line">
                <a:avLst/>
              </a:prstGeom>
              <a:ln w="127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612799" y="3241449"/>
              <a:ext cx="6334401" cy="656955"/>
              <a:chOff x="0" y="0"/>
              <a:chExt cx="8445868" cy="87593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1263845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2527689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1" y="0"/>
                    </a:lnTo>
                    <a:lnTo>
                      <a:pt x="862801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3791534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5055379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6319223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1" y="0"/>
                    </a:lnTo>
                    <a:lnTo>
                      <a:pt x="862801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7583068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612799" y="4120561"/>
              <a:ext cx="6334401" cy="656955"/>
              <a:chOff x="0" y="0"/>
              <a:chExt cx="8445868" cy="87593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1263845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2527689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1" y="0"/>
                    </a:lnTo>
                    <a:lnTo>
                      <a:pt x="862801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3791534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5055379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6319223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1" y="0"/>
                    </a:lnTo>
                    <a:lnTo>
                      <a:pt x="862801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7583068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</p:grpSp>
        <p:grpSp>
          <p:nvGrpSpPr>
            <p:cNvPr id="28" name="Group 28"/>
            <p:cNvGrpSpPr/>
            <p:nvPr/>
          </p:nvGrpSpPr>
          <p:grpSpPr>
            <a:xfrm>
              <a:off x="612799" y="4999674"/>
              <a:ext cx="6334401" cy="656955"/>
              <a:chOff x="0" y="0"/>
              <a:chExt cx="8445868" cy="875939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1263845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2527689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1" y="0"/>
                    </a:lnTo>
                    <a:lnTo>
                      <a:pt x="862801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3791534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5055379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6319223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1" y="0"/>
                    </a:lnTo>
                    <a:lnTo>
                      <a:pt x="862801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7583068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</p:grpSp>
        <p:grpSp>
          <p:nvGrpSpPr>
            <p:cNvPr id="36" name="Group 36"/>
            <p:cNvGrpSpPr/>
            <p:nvPr/>
          </p:nvGrpSpPr>
          <p:grpSpPr>
            <a:xfrm>
              <a:off x="612799" y="5878786"/>
              <a:ext cx="6334401" cy="656955"/>
              <a:chOff x="0" y="0"/>
              <a:chExt cx="8445868" cy="875939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8" name="Freeform 38"/>
              <p:cNvSpPr/>
              <p:nvPr/>
            </p:nvSpPr>
            <p:spPr>
              <a:xfrm>
                <a:off x="1263845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2527689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1" y="0"/>
                    </a:lnTo>
                    <a:lnTo>
                      <a:pt x="862801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0" name="Freeform 40"/>
              <p:cNvSpPr/>
              <p:nvPr/>
            </p:nvSpPr>
            <p:spPr>
              <a:xfrm>
                <a:off x="3791534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1" name="Freeform 41"/>
              <p:cNvSpPr/>
              <p:nvPr/>
            </p:nvSpPr>
            <p:spPr>
              <a:xfrm>
                <a:off x="5055379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6319223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1" y="0"/>
                    </a:lnTo>
                    <a:lnTo>
                      <a:pt x="862801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3" name="Freeform 43"/>
              <p:cNvSpPr/>
              <p:nvPr/>
            </p:nvSpPr>
            <p:spPr>
              <a:xfrm>
                <a:off x="7583068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</p:grpSp>
        <p:grpSp>
          <p:nvGrpSpPr>
            <p:cNvPr id="44" name="Group 44"/>
            <p:cNvGrpSpPr/>
            <p:nvPr/>
          </p:nvGrpSpPr>
          <p:grpSpPr>
            <a:xfrm>
              <a:off x="612799" y="6757899"/>
              <a:ext cx="6334401" cy="656955"/>
              <a:chOff x="0" y="0"/>
              <a:chExt cx="8445868" cy="875939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6" name="Freeform 46"/>
              <p:cNvSpPr/>
              <p:nvPr/>
            </p:nvSpPr>
            <p:spPr>
              <a:xfrm>
                <a:off x="1263845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7" name="Freeform 47"/>
              <p:cNvSpPr/>
              <p:nvPr/>
            </p:nvSpPr>
            <p:spPr>
              <a:xfrm>
                <a:off x="2527689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1" y="0"/>
                    </a:lnTo>
                    <a:lnTo>
                      <a:pt x="862801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8" name="Freeform 48"/>
              <p:cNvSpPr/>
              <p:nvPr/>
            </p:nvSpPr>
            <p:spPr>
              <a:xfrm>
                <a:off x="3791534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9" name="Freeform 49"/>
              <p:cNvSpPr/>
              <p:nvPr/>
            </p:nvSpPr>
            <p:spPr>
              <a:xfrm>
                <a:off x="5055379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0" name="Freeform 50"/>
              <p:cNvSpPr/>
              <p:nvPr/>
            </p:nvSpPr>
            <p:spPr>
              <a:xfrm>
                <a:off x="6319223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1" y="0"/>
                    </a:lnTo>
                    <a:lnTo>
                      <a:pt x="862801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1" name="Freeform 51"/>
              <p:cNvSpPr/>
              <p:nvPr/>
            </p:nvSpPr>
            <p:spPr>
              <a:xfrm>
                <a:off x="7583068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</p:grpSp>
        <p:grpSp>
          <p:nvGrpSpPr>
            <p:cNvPr id="52" name="Group 52"/>
            <p:cNvGrpSpPr/>
            <p:nvPr/>
          </p:nvGrpSpPr>
          <p:grpSpPr>
            <a:xfrm>
              <a:off x="612799" y="7637011"/>
              <a:ext cx="6334401" cy="656955"/>
              <a:chOff x="0" y="0"/>
              <a:chExt cx="8445868" cy="875939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4" name="Freeform 54"/>
              <p:cNvSpPr/>
              <p:nvPr/>
            </p:nvSpPr>
            <p:spPr>
              <a:xfrm>
                <a:off x="1263845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5" name="Freeform 55"/>
              <p:cNvSpPr/>
              <p:nvPr/>
            </p:nvSpPr>
            <p:spPr>
              <a:xfrm>
                <a:off x="2527689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1" y="0"/>
                    </a:lnTo>
                    <a:lnTo>
                      <a:pt x="862801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6" name="Freeform 56"/>
              <p:cNvSpPr/>
              <p:nvPr/>
            </p:nvSpPr>
            <p:spPr>
              <a:xfrm>
                <a:off x="3791534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7" name="Freeform 57"/>
              <p:cNvSpPr/>
              <p:nvPr/>
            </p:nvSpPr>
            <p:spPr>
              <a:xfrm>
                <a:off x="5055379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8" name="Freeform 58"/>
              <p:cNvSpPr/>
              <p:nvPr/>
            </p:nvSpPr>
            <p:spPr>
              <a:xfrm>
                <a:off x="6319223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1" y="0"/>
                    </a:lnTo>
                    <a:lnTo>
                      <a:pt x="862801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9" name="Freeform 59"/>
              <p:cNvSpPr/>
              <p:nvPr/>
            </p:nvSpPr>
            <p:spPr>
              <a:xfrm>
                <a:off x="7583068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</p:grpSp>
        <p:grpSp>
          <p:nvGrpSpPr>
            <p:cNvPr id="60" name="Group 60"/>
            <p:cNvGrpSpPr/>
            <p:nvPr/>
          </p:nvGrpSpPr>
          <p:grpSpPr>
            <a:xfrm>
              <a:off x="612799" y="8516124"/>
              <a:ext cx="6334401" cy="656955"/>
              <a:chOff x="0" y="0"/>
              <a:chExt cx="8445868" cy="875939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62" name="Freeform 62"/>
              <p:cNvSpPr/>
              <p:nvPr/>
            </p:nvSpPr>
            <p:spPr>
              <a:xfrm>
                <a:off x="1263845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63" name="Freeform 63"/>
              <p:cNvSpPr/>
              <p:nvPr/>
            </p:nvSpPr>
            <p:spPr>
              <a:xfrm>
                <a:off x="2527689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1" y="0"/>
                    </a:lnTo>
                    <a:lnTo>
                      <a:pt x="862801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64" name="Freeform 64"/>
              <p:cNvSpPr/>
              <p:nvPr/>
            </p:nvSpPr>
            <p:spPr>
              <a:xfrm>
                <a:off x="3791534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65" name="Freeform 65"/>
              <p:cNvSpPr/>
              <p:nvPr/>
            </p:nvSpPr>
            <p:spPr>
              <a:xfrm>
                <a:off x="5055379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66" name="Freeform 66"/>
              <p:cNvSpPr/>
              <p:nvPr/>
            </p:nvSpPr>
            <p:spPr>
              <a:xfrm>
                <a:off x="6319223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1" y="0"/>
                    </a:lnTo>
                    <a:lnTo>
                      <a:pt x="862801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67" name="Freeform 67"/>
              <p:cNvSpPr/>
              <p:nvPr/>
            </p:nvSpPr>
            <p:spPr>
              <a:xfrm>
                <a:off x="7583068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</p:grpSp>
        <p:grpSp>
          <p:nvGrpSpPr>
            <p:cNvPr id="68" name="Group 68"/>
            <p:cNvGrpSpPr/>
            <p:nvPr/>
          </p:nvGrpSpPr>
          <p:grpSpPr>
            <a:xfrm>
              <a:off x="612799" y="9395236"/>
              <a:ext cx="6334401" cy="656955"/>
              <a:chOff x="0" y="0"/>
              <a:chExt cx="8445868" cy="875939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70" name="Freeform 70"/>
              <p:cNvSpPr/>
              <p:nvPr/>
            </p:nvSpPr>
            <p:spPr>
              <a:xfrm>
                <a:off x="1263845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71" name="Freeform 71"/>
              <p:cNvSpPr/>
              <p:nvPr/>
            </p:nvSpPr>
            <p:spPr>
              <a:xfrm>
                <a:off x="2527689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1" y="0"/>
                    </a:lnTo>
                    <a:lnTo>
                      <a:pt x="862801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72" name="Freeform 72"/>
              <p:cNvSpPr/>
              <p:nvPr/>
            </p:nvSpPr>
            <p:spPr>
              <a:xfrm>
                <a:off x="3791534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73" name="Freeform 73"/>
              <p:cNvSpPr/>
              <p:nvPr/>
            </p:nvSpPr>
            <p:spPr>
              <a:xfrm>
                <a:off x="5055379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74" name="Freeform 74"/>
              <p:cNvSpPr/>
              <p:nvPr/>
            </p:nvSpPr>
            <p:spPr>
              <a:xfrm>
                <a:off x="6319223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1" y="0"/>
                    </a:lnTo>
                    <a:lnTo>
                      <a:pt x="862801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75" name="Freeform 75"/>
              <p:cNvSpPr/>
              <p:nvPr/>
            </p:nvSpPr>
            <p:spPr>
              <a:xfrm>
                <a:off x="7583068" y="0"/>
                <a:ext cx="862800" cy="875939"/>
              </a:xfrm>
              <a:custGeom>
                <a:avLst/>
                <a:gdLst/>
                <a:ahLst/>
                <a:cxnLst/>
                <a:rect l="l" t="t" r="r" b="b"/>
                <a:pathLst>
                  <a:path w="862800" h="875939">
                    <a:moveTo>
                      <a:pt x="0" y="0"/>
                    </a:moveTo>
                    <a:lnTo>
                      <a:pt x="862800" y="0"/>
                    </a:lnTo>
                    <a:lnTo>
                      <a:pt x="862800" y="875939"/>
                    </a:lnTo>
                    <a:lnTo>
                      <a:pt x="0" y="875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76" name="Freeform 76"/>
            <p:cNvSpPr/>
            <p:nvPr/>
          </p:nvSpPr>
          <p:spPr>
            <a:xfrm>
              <a:off x="6046776" y="1116064"/>
              <a:ext cx="900425" cy="148570"/>
            </a:xfrm>
            <a:custGeom>
              <a:avLst/>
              <a:gdLst/>
              <a:ahLst/>
              <a:cxnLst/>
              <a:rect l="l" t="t" r="r" b="b"/>
              <a:pathLst>
                <a:path w="900425" h="148570">
                  <a:moveTo>
                    <a:pt x="0" y="0"/>
                  </a:moveTo>
                  <a:lnTo>
                    <a:pt x="900425" y="0"/>
                  </a:lnTo>
                  <a:lnTo>
                    <a:pt x="900425" y="148570"/>
                  </a:lnTo>
                  <a:lnTo>
                    <a:pt x="0" y="148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Barlow Semi Condensed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 chart templates</dc:title>
  <cp:lastModifiedBy>HUONG NGUYEN THU</cp:lastModifiedBy>
  <cp:revision>4</cp:revision>
  <dcterms:created xsi:type="dcterms:W3CDTF">2006-08-16T00:00:00Z</dcterms:created>
  <dcterms:modified xsi:type="dcterms:W3CDTF">2023-06-06T12:45:25Z</dcterms:modified>
  <dc:identifier>DAFkvSrnsXY</dc:identifier>
</cp:coreProperties>
</file>