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 id="260" r:id="rId3"/>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Josefin Sans" pitchFamily="2"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563" y="48"/>
      </p:cViewPr>
      <p:guideLst>
        <p:guide orient="horz" pos="216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4826866-83C1-C431-900F-D96050A7FA79}"/>
              </a:ext>
            </a:extLst>
          </p:cNvPr>
          <p:cNvGrpSpPr/>
          <p:nvPr/>
        </p:nvGrpSpPr>
        <p:grpSpPr>
          <a:xfrm>
            <a:off x="538164" y="6424"/>
            <a:ext cx="6642857" cy="10231800"/>
            <a:chOff x="538164" y="6424"/>
            <a:chExt cx="6642857" cy="10231800"/>
          </a:xfrm>
        </p:grpSpPr>
        <p:pic>
          <p:nvPicPr>
            <p:cNvPr id="53" name="Picture 52">
              <a:extLst>
                <a:ext uri="{FF2B5EF4-FFF2-40B4-BE49-F238E27FC236}">
                  <a16:creationId xmlns:a16="http://schemas.microsoft.com/office/drawing/2014/main" id="{1FF59DD1-B26C-9F9B-D810-6DB160432FE7}"/>
                </a:ext>
              </a:extLst>
            </p:cNvPr>
            <p:cNvPicPr>
              <a:picLocks noChangeAspect="1"/>
            </p:cNvPicPr>
            <p:nvPr/>
          </p:nvPicPr>
          <p:blipFill>
            <a:blip r:embed="rId2"/>
            <a:stretch>
              <a:fillRect/>
            </a:stretch>
          </p:blipFill>
          <p:spPr>
            <a:xfrm>
              <a:off x="1824094" y="6424"/>
              <a:ext cx="5194242" cy="2938527"/>
            </a:xfrm>
            <a:prstGeom prst="rect">
              <a:avLst/>
            </a:prstGeom>
          </p:spPr>
        </p:pic>
        <p:sp>
          <p:nvSpPr>
            <p:cNvPr id="3" name="AutoShape 3"/>
            <p:cNvSpPr/>
            <p:nvPr/>
          </p:nvSpPr>
          <p:spPr>
            <a:xfrm>
              <a:off x="538164" y="4090851"/>
              <a:ext cx="714825" cy="0"/>
            </a:xfrm>
            <a:prstGeom prst="line">
              <a:avLst/>
            </a:prstGeom>
            <a:ln w="12700" cap="flat">
              <a:solidFill>
                <a:srgbClr val="000000"/>
              </a:solidFill>
              <a:prstDash val="solid"/>
              <a:headEnd type="none" w="sm" len="sm"/>
              <a:tailEnd type="none" w="sm" len="sm"/>
            </a:ln>
          </p:spPr>
        </p:sp>
        <p:sp>
          <p:nvSpPr>
            <p:cNvPr id="4" name="TextBox 4"/>
            <p:cNvSpPr txBox="1"/>
            <p:nvPr/>
          </p:nvSpPr>
          <p:spPr>
            <a:xfrm>
              <a:off x="1480918" y="3953476"/>
              <a:ext cx="4124340"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1. Name something you might find at a baby shower</a:t>
              </a:r>
            </a:p>
          </p:txBody>
        </p:sp>
        <p:sp>
          <p:nvSpPr>
            <p:cNvPr id="5" name="AutoShape 5"/>
            <p:cNvSpPr/>
            <p:nvPr/>
          </p:nvSpPr>
          <p:spPr>
            <a:xfrm flipV="1">
              <a:off x="5413123" y="4100376"/>
              <a:ext cx="1608712" cy="0"/>
            </a:xfrm>
            <a:prstGeom prst="line">
              <a:avLst/>
            </a:prstGeom>
            <a:ln w="12700" cap="flat">
              <a:solidFill>
                <a:srgbClr val="000000"/>
              </a:solidFill>
              <a:prstDash val="solid"/>
              <a:headEnd type="none" w="sm" len="sm"/>
              <a:tailEnd type="none" w="sm" len="sm"/>
            </a:ln>
          </p:spPr>
        </p:sp>
        <p:sp>
          <p:nvSpPr>
            <p:cNvPr id="7" name="AutoShape 7"/>
            <p:cNvSpPr/>
            <p:nvPr/>
          </p:nvSpPr>
          <p:spPr>
            <a:xfrm>
              <a:off x="538164" y="4637486"/>
              <a:ext cx="714825" cy="0"/>
            </a:xfrm>
            <a:prstGeom prst="line">
              <a:avLst/>
            </a:prstGeom>
            <a:ln w="12700" cap="flat">
              <a:solidFill>
                <a:srgbClr val="000000"/>
              </a:solidFill>
              <a:prstDash val="solid"/>
              <a:headEnd type="none" w="sm" len="sm"/>
              <a:tailEnd type="none" w="sm" len="sm"/>
            </a:ln>
          </p:spPr>
        </p:sp>
        <p:sp>
          <p:nvSpPr>
            <p:cNvPr id="8" name="TextBox 8"/>
            <p:cNvSpPr txBox="1"/>
            <p:nvPr/>
          </p:nvSpPr>
          <p:spPr>
            <a:xfrm>
              <a:off x="1480918" y="4500111"/>
              <a:ext cx="4124340"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2. Name a popular baby shower gift</a:t>
              </a:r>
            </a:p>
          </p:txBody>
        </p:sp>
        <p:sp>
          <p:nvSpPr>
            <p:cNvPr id="9" name="AutoShape 9"/>
            <p:cNvSpPr/>
            <p:nvPr/>
          </p:nvSpPr>
          <p:spPr>
            <a:xfrm flipV="1">
              <a:off x="4248712" y="4647011"/>
              <a:ext cx="2773123" cy="0"/>
            </a:xfrm>
            <a:prstGeom prst="line">
              <a:avLst/>
            </a:prstGeom>
            <a:ln w="12700" cap="flat">
              <a:solidFill>
                <a:srgbClr val="000000"/>
              </a:solidFill>
              <a:prstDash val="solid"/>
              <a:headEnd type="none" w="sm" len="sm"/>
              <a:tailEnd type="none" w="sm" len="sm"/>
            </a:ln>
          </p:spPr>
        </p:sp>
        <p:sp>
          <p:nvSpPr>
            <p:cNvPr id="11" name="AutoShape 11"/>
            <p:cNvSpPr/>
            <p:nvPr/>
          </p:nvSpPr>
          <p:spPr>
            <a:xfrm>
              <a:off x="538164" y="5184121"/>
              <a:ext cx="714825" cy="0"/>
            </a:xfrm>
            <a:prstGeom prst="line">
              <a:avLst/>
            </a:prstGeom>
            <a:ln w="12700" cap="flat">
              <a:solidFill>
                <a:srgbClr val="000000"/>
              </a:solidFill>
              <a:prstDash val="solid"/>
              <a:headEnd type="none" w="sm" len="sm"/>
              <a:tailEnd type="none" w="sm" len="sm"/>
            </a:ln>
          </p:spPr>
        </p:sp>
        <p:sp>
          <p:nvSpPr>
            <p:cNvPr id="12" name="TextBox 12"/>
            <p:cNvSpPr txBox="1"/>
            <p:nvPr/>
          </p:nvSpPr>
          <p:spPr>
            <a:xfrm>
              <a:off x="1480918" y="5046746"/>
              <a:ext cx="4124340"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3. What's a common baby shower game?</a:t>
              </a:r>
            </a:p>
          </p:txBody>
        </p:sp>
        <p:sp>
          <p:nvSpPr>
            <p:cNvPr id="13" name="AutoShape 13"/>
            <p:cNvSpPr/>
            <p:nvPr/>
          </p:nvSpPr>
          <p:spPr>
            <a:xfrm flipV="1">
              <a:off x="4566216" y="5193646"/>
              <a:ext cx="2455619" cy="0"/>
            </a:xfrm>
            <a:prstGeom prst="line">
              <a:avLst/>
            </a:prstGeom>
            <a:ln w="12700" cap="flat">
              <a:solidFill>
                <a:srgbClr val="000000"/>
              </a:solidFill>
              <a:prstDash val="solid"/>
              <a:headEnd type="none" w="sm" len="sm"/>
              <a:tailEnd type="none" w="sm" len="sm"/>
            </a:ln>
          </p:spPr>
        </p:sp>
        <p:sp>
          <p:nvSpPr>
            <p:cNvPr id="15" name="AutoShape 15"/>
            <p:cNvSpPr/>
            <p:nvPr/>
          </p:nvSpPr>
          <p:spPr>
            <a:xfrm>
              <a:off x="538164" y="5730756"/>
              <a:ext cx="714825" cy="0"/>
            </a:xfrm>
            <a:prstGeom prst="line">
              <a:avLst/>
            </a:prstGeom>
            <a:ln w="12700" cap="flat">
              <a:solidFill>
                <a:srgbClr val="000000"/>
              </a:solidFill>
              <a:prstDash val="solid"/>
              <a:headEnd type="none" w="sm" len="sm"/>
              <a:tailEnd type="none" w="sm" len="sm"/>
            </a:ln>
          </p:spPr>
        </p:sp>
        <p:sp>
          <p:nvSpPr>
            <p:cNvPr id="16" name="TextBox 16"/>
            <p:cNvSpPr txBox="1"/>
            <p:nvPr/>
          </p:nvSpPr>
          <p:spPr>
            <a:xfrm>
              <a:off x="1480918" y="5593381"/>
              <a:ext cx="4641754"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4. Name something you might see on a baby shower cake </a:t>
              </a:r>
            </a:p>
          </p:txBody>
        </p:sp>
        <p:sp>
          <p:nvSpPr>
            <p:cNvPr id="17" name="AutoShape 17"/>
            <p:cNvSpPr/>
            <p:nvPr/>
          </p:nvSpPr>
          <p:spPr>
            <a:xfrm>
              <a:off x="5906956" y="5740281"/>
              <a:ext cx="1114879" cy="0"/>
            </a:xfrm>
            <a:prstGeom prst="line">
              <a:avLst/>
            </a:prstGeom>
            <a:ln w="12700" cap="flat">
              <a:solidFill>
                <a:srgbClr val="000000"/>
              </a:solidFill>
              <a:prstDash val="solid"/>
              <a:headEnd type="none" w="sm" len="sm"/>
              <a:tailEnd type="none" w="sm" len="sm"/>
            </a:ln>
          </p:spPr>
        </p:sp>
        <p:sp>
          <p:nvSpPr>
            <p:cNvPr id="19" name="AutoShape 19"/>
            <p:cNvSpPr/>
            <p:nvPr/>
          </p:nvSpPr>
          <p:spPr>
            <a:xfrm>
              <a:off x="538164" y="6277391"/>
              <a:ext cx="714825" cy="0"/>
            </a:xfrm>
            <a:prstGeom prst="line">
              <a:avLst/>
            </a:prstGeom>
            <a:ln w="12700" cap="flat">
              <a:solidFill>
                <a:srgbClr val="000000"/>
              </a:solidFill>
              <a:prstDash val="solid"/>
              <a:headEnd type="none" w="sm" len="sm"/>
              <a:tailEnd type="none" w="sm" len="sm"/>
            </a:ln>
          </p:spPr>
        </p:sp>
        <p:sp>
          <p:nvSpPr>
            <p:cNvPr id="20" name="TextBox 20"/>
            <p:cNvSpPr txBox="1"/>
            <p:nvPr/>
          </p:nvSpPr>
          <p:spPr>
            <a:xfrm>
              <a:off x="1480918" y="6140016"/>
              <a:ext cx="4124340"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2. Name a popular baby shower gift</a:t>
              </a:r>
            </a:p>
          </p:txBody>
        </p:sp>
        <p:sp>
          <p:nvSpPr>
            <p:cNvPr id="21" name="AutoShape 21"/>
            <p:cNvSpPr/>
            <p:nvPr/>
          </p:nvSpPr>
          <p:spPr>
            <a:xfrm flipV="1">
              <a:off x="4248712" y="6286916"/>
              <a:ext cx="2773123" cy="0"/>
            </a:xfrm>
            <a:prstGeom prst="line">
              <a:avLst/>
            </a:prstGeom>
            <a:ln w="12700" cap="flat">
              <a:solidFill>
                <a:srgbClr val="000000"/>
              </a:solidFill>
              <a:prstDash val="solid"/>
              <a:headEnd type="none" w="sm" len="sm"/>
              <a:tailEnd type="none" w="sm" len="sm"/>
            </a:ln>
          </p:spPr>
        </p:sp>
        <p:sp>
          <p:nvSpPr>
            <p:cNvPr id="23" name="AutoShape 23"/>
            <p:cNvSpPr/>
            <p:nvPr/>
          </p:nvSpPr>
          <p:spPr>
            <a:xfrm>
              <a:off x="538164" y="6824026"/>
              <a:ext cx="714825" cy="0"/>
            </a:xfrm>
            <a:prstGeom prst="line">
              <a:avLst/>
            </a:prstGeom>
            <a:ln w="12700" cap="flat">
              <a:solidFill>
                <a:srgbClr val="000000"/>
              </a:solidFill>
              <a:prstDash val="solid"/>
              <a:headEnd type="none" w="sm" len="sm"/>
              <a:tailEnd type="none" w="sm" len="sm"/>
            </a:ln>
          </p:spPr>
        </p:sp>
        <p:sp>
          <p:nvSpPr>
            <p:cNvPr id="24" name="TextBox 24"/>
            <p:cNvSpPr txBox="1"/>
            <p:nvPr/>
          </p:nvSpPr>
          <p:spPr>
            <a:xfrm>
              <a:off x="1480918" y="6686651"/>
              <a:ext cx="4124340"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5. Name a common theme for a baby shower</a:t>
              </a:r>
            </a:p>
          </p:txBody>
        </p:sp>
        <p:sp>
          <p:nvSpPr>
            <p:cNvPr id="25" name="AutoShape 25"/>
            <p:cNvSpPr/>
            <p:nvPr/>
          </p:nvSpPr>
          <p:spPr>
            <a:xfrm flipV="1">
              <a:off x="4907109" y="6833551"/>
              <a:ext cx="2114727" cy="0"/>
            </a:xfrm>
            <a:prstGeom prst="line">
              <a:avLst/>
            </a:prstGeom>
            <a:ln w="12700" cap="flat">
              <a:solidFill>
                <a:srgbClr val="000000"/>
              </a:solidFill>
              <a:prstDash val="solid"/>
              <a:headEnd type="none" w="sm" len="sm"/>
              <a:tailEnd type="none" w="sm" len="sm"/>
            </a:ln>
          </p:spPr>
        </p:sp>
        <p:sp>
          <p:nvSpPr>
            <p:cNvPr id="27" name="AutoShape 27"/>
            <p:cNvSpPr/>
            <p:nvPr/>
          </p:nvSpPr>
          <p:spPr>
            <a:xfrm>
              <a:off x="538164" y="7370661"/>
              <a:ext cx="714825" cy="0"/>
            </a:xfrm>
            <a:prstGeom prst="line">
              <a:avLst/>
            </a:prstGeom>
            <a:ln w="12700" cap="flat">
              <a:solidFill>
                <a:srgbClr val="000000"/>
              </a:solidFill>
              <a:prstDash val="solid"/>
              <a:headEnd type="none" w="sm" len="sm"/>
              <a:tailEnd type="none" w="sm" len="sm"/>
            </a:ln>
          </p:spPr>
        </p:sp>
        <p:sp>
          <p:nvSpPr>
            <p:cNvPr id="28" name="TextBox 28"/>
            <p:cNvSpPr txBox="1"/>
            <p:nvPr/>
          </p:nvSpPr>
          <p:spPr>
            <a:xfrm>
              <a:off x="1480918" y="7233286"/>
              <a:ext cx="4124340" cy="191262"/>
            </a:xfrm>
            <a:prstGeom prst="rect">
              <a:avLst/>
            </a:prstGeom>
          </p:spPr>
          <p:txBody>
            <a:bodyPr lIns="0" tIns="0" rIns="0" bIns="0" rtlCol="0" anchor="t">
              <a:spAutoFit/>
            </a:bodyPr>
            <a:lstStyle/>
            <a:p>
              <a:pPr>
                <a:lnSpc>
                  <a:spcPts val="1404"/>
                </a:lnSpc>
              </a:pPr>
              <a:r>
                <a:rPr lang="en-US" sz="1300" dirty="0">
                  <a:solidFill>
                    <a:srgbClr val="3D3B3A"/>
                  </a:solidFill>
                  <a:latin typeface="Josefin Sans" pitchFamily="2" charset="0"/>
                </a:rPr>
                <a:t>6. What is a must-have baby item?</a:t>
              </a:r>
            </a:p>
          </p:txBody>
        </p:sp>
        <p:sp>
          <p:nvSpPr>
            <p:cNvPr id="29" name="AutoShape 29"/>
            <p:cNvSpPr/>
            <p:nvPr/>
          </p:nvSpPr>
          <p:spPr>
            <a:xfrm>
              <a:off x="4166019" y="7380186"/>
              <a:ext cx="2855816" cy="0"/>
            </a:xfrm>
            <a:prstGeom prst="line">
              <a:avLst/>
            </a:prstGeom>
            <a:ln w="12700" cap="flat">
              <a:solidFill>
                <a:srgbClr val="000000"/>
              </a:solidFill>
              <a:prstDash val="solid"/>
              <a:headEnd type="none" w="sm" len="sm"/>
              <a:tailEnd type="none" w="sm" len="sm"/>
            </a:ln>
          </p:spPr>
        </p:sp>
        <p:sp>
          <p:nvSpPr>
            <p:cNvPr id="31" name="AutoShape 31"/>
            <p:cNvSpPr/>
            <p:nvPr/>
          </p:nvSpPr>
          <p:spPr>
            <a:xfrm>
              <a:off x="538164" y="7917296"/>
              <a:ext cx="714825" cy="0"/>
            </a:xfrm>
            <a:prstGeom prst="line">
              <a:avLst/>
            </a:prstGeom>
            <a:ln w="12700" cap="flat">
              <a:solidFill>
                <a:srgbClr val="000000"/>
              </a:solidFill>
              <a:prstDash val="solid"/>
              <a:headEnd type="none" w="sm" len="sm"/>
              <a:tailEnd type="none" w="sm" len="sm"/>
            </a:ln>
          </p:spPr>
        </p:sp>
        <p:sp>
          <p:nvSpPr>
            <p:cNvPr id="32" name="TextBox 32"/>
            <p:cNvSpPr txBox="1"/>
            <p:nvPr/>
          </p:nvSpPr>
          <p:spPr>
            <a:xfrm>
              <a:off x="1480918" y="7779921"/>
              <a:ext cx="4124340"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7. Name a famous cartoon baby</a:t>
              </a:r>
            </a:p>
          </p:txBody>
        </p:sp>
        <p:sp>
          <p:nvSpPr>
            <p:cNvPr id="33" name="AutoShape 33"/>
            <p:cNvSpPr/>
            <p:nvPr/>
          </p:nvSpPr>
          <p:spPr>
            <a:xfrm>
              <a:off x="3977677" y="7926821"/>
              <a:ext cx="3044158" cy="0"/>
            </a:xfrm>
            <a:prstGeom prst="line">
              <a:avLst/>
            </a:prstGeom>
            <a:ln w="12700" cap="flat">
              <a:solidFill>
                <a:srgbClr val="000000"/>
              </a:solidFill>
              <a:prstDash val="solid"/>
              <a:headEnd type="none" w="sm" len="sm"/>
              <a:tailEnd type="none" w="sm" len="sm"/>
            </a:ln>
          </p:spPr>
        </p:sp>
        <p:sp>
          <p:nvSpPr>
            <p:cNvPr id="35" name="AutoShape 35"/>
            <p:cNvSpPr/>
            <p:nvPr/>
          </p:nvSpPr>
          <p:spPr>
            <a:xfrm>
              <a:off x="538164" y="8463931"/>
              <a:ext cx="714825" cy="0"/>
            </a:xfrm>
            <a:prstGeom prst="line">
              <a:avLst/>
            </a:prstGeom>
            <a:ln w="12700" cap="flat">
              <a:solidFill>
                <a:srgbClr val="000000"/>
              </a:solidFill>
              <a:prstDash val="solid"/>
              <a:headEnd type="none" w="sm" len="sm"/>
              <a:tailEnd type="none" w="sm" len="sm"/>
            </a:ln>
          </p:spPr>
        </p:sp>
        <p:sp>
          <p:nvSpPr>
            <p:cNvPr id="36" name="TextBox 36"/>
            <p:cNvSpPr txBox="1"/>
            <p:nvPr/>
          </p:nvSpPr>
          <p:spPr>
            <a:xfrm>
              <a:off x="1480918" y="8326556"/>
              <a:ext cx="4124340"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8. Name something a new parent might be afraid of</a:t>
              </a:r>
            </a:p>
          </p:txBody>
        </p:sp>
        <p:sp>
          <p:nvSpPr>
            <p:cNvPr id="37" name="AutoShape 37"/>
            <p:cNvSpPr/>
            <p:nvPr/>
          </p:nvSpPr>
          <p:spPr>
            <a:xfrm>
              <a:off x="5503277" y="8473456"/>
              <a:ext cx="1518558" cy="0"/>
            </a:xfrm>
            <a:prstGeom prst="line">
              <a:avLst/>
            </a:prstGeom>
            <a:ln w="12700" cap="flat">
              <a:solidFill>
                <a:srgbClr val="000000"/>
              </a:solidFill>
              <a:prstDash val="solid"/>
              <a:headEnd type="none" w="sm" len="sm"/>
              <a:tailEnd type="none" w="sm" len="sm"/>
            </a:ln>
          </p:spPr>
        </p:sp>
        <p:sp>
          <p:nvSpPr>
            <p:cNvPr id="39" name="AutoShape 39"/>
            <p:cNvSpPr/>
            <p:nvPr/>
          </p:nvSpPr>
          <p:spPr>
            <a:xfrm>
              <a:off x="538164" y="9010566"/>
              <a:ext cx="714825" cy="0"/>
            </a:xfrm>
            <a:prstGeom prst="line">
              <a:avLst/>
            </a:prstGeom>
            <a:ln w="12700" cap="flat">
              <a:solidFill>
                <a:srgbClr val="000000"/>
              </a:solidFill>
              <a:prstDash val="solid"/>
              <a:headEnd type="none" w="sm" len="sm"/>
              <a:tailEnd type="none" w="sm" len="sm"/>
            </a:ln>
          </p:spPr>
        </p:sp>
        <p:sp>
          <p:nvSpPr>
            <p:cNvPr id="40" name="TextBox 40"/>
            <p:cNvSpPr txBox="1"/>
            <p:nvPr/>
          </p:nvSpPr>
          <p:spPr>
            <a:xfrm>
              <a:off x="1480918" y="8873191"/>
              <a:ext cx="4641754"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9. Name something parents do to soothe a crying baby</a:t>
              </a:r>
            </a:p>
          </p:txBody>
        </p:sp>
        <p:sp>
          <p:nvSpPr>
            <p:cNvPr id="41" name="AutoShape 41"/>
            <p:cNvSpPr/>
            <p:nvPr/>
          </p:nvSpPr>
          <p:spPr>
            <a:xfrm>
              <a:off x="5693412" y="9020091"/>
              <a:ext cx="1328424" cy="0"/>
            </a:xfrm>
            <a:prstGeom prst="line">
              <a:avLst/>
            </a:prstGeom>
            <a:ln w="12700" cap="flat">
              <a:solidFill>
                <a:srgbClr val="000000"/>
              </a:solidFill>
              <a:prstDash val="solid"/>
              <a:headEnd type="none" w="sm" len="sm"/>
              <a:tailEnd type="none" w="sm" len="sm"/>
            </a:ln>
          </p:spPr>
        </p:sp>
        <p:sp>
          <p:nvSpPr>
            <p:cNvPr id="43" name="AutoShape 43"/>
            <p:cNvSpPr/>
            <p:nvPr/>
          </p:nvSpPr>
          <p:spPr>
            <a:xfrm>
              <a:off x="538164" y="9557202"/>
              <a:ext cx="714825" cy="0"/>
            </a:xfrm>
            <a:prstGeom prst="line">
              <a:avLst/>
            </a:prstGeom>
            <a:ln w="12700" cap="flat">
              <a:solidFill>
                <a:srgbClr val="000000"/>
              </a:solidFill>
              <a:prstDash val="solid"/>
              <a:headEnd type="none" w="sm" len="sm"/>
              <a:tailEnd type="none" w="sm" len="sm"/>
            </a:ln>
          </p:spPr>
        </p:sp>
        <p:sp>
          <p:nvSpPr>
            <p:cNvPr id="44" name="TextBox 44"/>
            <p:cNvSpPr txBox="1"/>
            <p:nvPr/>
          </p:nvSpPr>
          <p:spPr>
            <a:xfrm>
              <a:off x="1480919" y="9419827"/>
              <a:ext cx="5700102" cy="191262"/>
            </a:xfrm>
            <a:prstGeom prst="rect">
              <a:avLst/>
            </a:prstGeom>
          </p:spPr>
          <p:txBody>
            <a:bodyPr lIns="0" tIns="0" rIns="0" bIns="0" rtlCol="0" anchor="t">
              <a:spAutoFit/>
            </a:bodyPr>
            <a:lstStyle/>
            <a:p>
              <a:pPr>
                <a:lnSpc>
                  <a:spcPts val="1404"/>
                </a:lnSpc>
              </a:pPr>
              <a:r>
                <a:rPr lang="en-US" sz="1300">
                  <a:solidFill>
                    <a:srgbClr val="3D3B3A"/>
                  </a:solidFill>
                  <a:latin typeface="Josefin Sans" pitchFamily="2" charset="0"/>
                </a:rPr>
                <a:t>10. What might parents do once the baby finally falls asleep?</a:t>
              </a:r>
            </a:p>
          </p:txBody>
        </p:sp>
        <p:sp>
          <p:nvSpPr>
            <p:cNvPr id="45" name="AutoShape 45"/>
            <p:cNvSpPr/>
            <p:nvPr/>
          </p:nvSpPr>
          <p:spPr>
            <a:xfrm>
              <a:off x="6165075" y="9566727"/>
              <a:ext cx="856760" cy="0"/>
            </a:xfrm>
            <a:prstGeom prst="line">
              <a:avLst/>
            </a:prstGeom>
            <a:ln w="12700" cap="flat">
              <a:solidFill>
                <a:srgbClr val="000000"/>
              </a:solidFill>
              <a:prstDash val="solid"/>
              <a:headEnd type="none" w="sm" len="sm"/>
              <a:tailEnd type="none" w="sm" len="sm"/>
            </a:ln>
          </p:spPr>
        </p:sp>
        <p:sp>
          <p:nvSpPr>
            <p:cNvPr id="46" name="Freeform 46"/>
            <p:cNvSpPr/>
            <p:nvPr/>
          </p:nvSpPr>
          <p:spPr>
            <a:xfrm>
              <a:off x="3278716" y="10072800"/>
              <a:ext cx="1002569" cy="165424"/>
            </a:xfrm>
            <a:custGeom>
              <a:avLst/>
              <a:gdLst/>
              <a:ahLst/>
              <a:cxnLst/>
              <a:rect l="l" t="t" r="r" b="b"/>
              <a:pathLst>
                <a:path w="1002569" h="165424">
                  <a:moveTo>
                    <a:pt x="0" y="0"/>
                  </a:moveTo>
                  <a:lnTo>
                    <a:pt x="1002568" y="0"/>
                  </a:lnTo>
                  <a:lnTo>
                    <a:pt x="1002568" y="165424"/>
                  </a:lnTo>
                  <a:lnTo>
                    <a:pt x="0" y="1654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7" name="Freeform 47"/>
            <p:cNvSpPr/>
            <p:nvPr/>
          </p:nvSpPr>
          <p:spPr>
            <a:xfrm>
              <a:off x="538164" y="714224"/>
              <a:ext cx="1165923" cy="2361364"/>
            </a:xfrm>
            <a:custGeom>
              <a:avLst/>
              <a:gdLst/>
              <a:ahLst/>
              <a:cxnLst/>
              <a:rect l="l" t="t" r="r" b="b"/>
              <a:pathLst>
                <a:path w="1165923" h="2361364">
                  <a:moveTo>
                    <a:pt x="0" y="0"/>
                  </a:moveTo>
                  <a:lnTo>
                    <a:pt x="1165924" y="0"/>
                  </a:lnTo>
                  <a:lnTo>
                    <a:pt x="1165924" y="2361364"/>
                  </a:lnTo>
                  <a:lnTo>
                    <a:pt x="0" y="2361364"/>
                  </a:lnTo>
                  <a:lnTo>
                    <a:pt x="0" y="0"/>
                  </a:lnTo>
                  <a:close/>
                </a:path>
              </a:pathLst>
            </a:custGeom>
            <a:blipFill>
              <a:blip r:embed="rId5"/>
              <a:stretch>
                <a:fillRect/>
              </a:stretch>
            </a:blipFill>
          </p:spPr>
        </p:sp>
        <p:sp>
          <p:nvSpPr>
            <p:cNvPr id="48" name="TextBox 48"/>
            <p:cNvSpPr txBox="1"/>
            <p:nvPr/>
          </p:nvSpPr>
          <p:spPr>
            <a:xfrm>
              <a:off x="538164" y="3517638"/>
              <a:ext cx="1337358" cy="191262"/>
            </a:xfrm>
            <a:prstGeom prst="rect">
              <a:avLst/>
            </a:prstGeom>
          </p:spPr>
          <p:txBody>
            <a:bodyPr lIns="0" tIns="0" rIns="0" bIns="0" rtlCol="0" anchor="t">
              <a:spAutoFit/>
            </a:bodyPr>
            <a:lstStyle/>
            <a:p>
              <a:pPr>
                <a:lnSpc>
                  <a:spcPts val="1404"/>
                </a:lnSpc>
              </a:pPr>
              <a:r>
                <a:rPr lang="en-US" sz="1300" b="1" spc="260" dirty="0">
                  <a:solidFill>
                    <a:srgbClr val="3D3B3A"/>
                  </a:solidFill>
                  <a:latin typeface="Josefin Sans" pitchFamily="2" charset="0"/>
                </a:rPr>
                <a:t>POINT</a:t>
              </a:r>
            </a:p>
          </p:txBody>
        </p:sp>
        <p:sp>
          <p:nvSpPr>
            <p:cNvPr id="49" name="TextBox 49"/>
            <p:cNvSpPr txBox="1"/>
            <p:nvPr/>
          </p:nvSpPr>
          <p:spPr>
            <a:xfrm>
              <a:off x="2338543" y="2295639"/>
              <a:ext cx="4084542" cy="723275"/>
            </a:xfrm>
            <a:prstGeom prst="rect">
              <a:avLst/>
            </a:prstGeom>
          </p:spPr>
          <p:txBody>
            <a:bodyPr lIns="0" tIns="0" rIns="0" bIns="0" rtlCol="0" anchor="t">
              <a:spAutoFit/>
            </a:bodyPr>
            <a:lstStyle/>
            <a:p>
              <a:pPr algn="ctr">
                <a:lnSpc>
                  <a:spcPts val="1404"/>
                </a:lnSpc>
              </a:pPr>
              <a:r>
                <a:rPr lang="en-US" sz="1300" i="1" dirty="0">
                  <a:solidFill>
                    <a:srgbClr val="3D3B3A"/>
                  </a:solidFill>
                  <a:latin typeface="Josefin Sans" pitchFamily="2" charset="0"/>
                </a:rPr>
                <a:t>100 random people were surveyed and the top answers are on the board. Try to guess the number one answer. Points will be scored for each answer that is on the board. Person with the highest score wins!</a:t>
              </a:r>
            </a:p>
          </p:txBody>
        </p:sp>
        <p:sp>
          <p:nvSpPr>
            <p:cNvPr id="51" name="TextBox 51"/>
            <p:cNvSpPr txBox="1"/>
            <p:nvPr/>
          </p:nvSpPr>
          <p:spPr>
            <a:xfrm>
              <a:off x="2184554" y="1002355"/>
              <a:ext cx="4594247" cy="434451"/>
            </a:xfrm>
            <a:prstGeom prst="rect">
              <a:avLst/>
            </a:prstGeom>
          </p:spPr>
          <p:txBody>
            <a:bodyPr lIns="0" tIns="0" rIns="0" bIns="0" rtlCol="0" anchor="t">
              <a:spAutoFit/>
            </a:bodyPr>
            <a:lstStyle/>
            <a:p>
              <a:pPr algn="ctr">
                <a:lnSpc>
                  <a:spcPts val="3281"/>
                </a:lnSpc>
              </a:pPr>
              <a:r>
                <a:rPr lang="en-US" sz="3038" b="1" spc="607" dirty="0">
                  <a:solidFill>
                    <a:srgbClr val="3D3B3A"/>
                  </a:solidFill>
                  <a:latin typeface="Josefin Sans" pitchFamily="2" charset="0"/>
                </a:rPr>
                <a:t>BABY SHOWER</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89348A-6ADD-889B-3326-249034E75A37}"/>
              </a:ext>
            </a:extLst>
          </p:cNvPr>
          <p:cNvGrpSpPr/>
          <p:nvPr/>
        </p:nvGrpSpPr>
        <p:grpSpPr>
          <a:xfrm>
            <a:off x="614769" y="597095"/>
            <a:ext cx="6330463" cy="9922434"/>
            <a:chOff x="614769" y="597095"/>
            <a:chExt cx="6330463" cy="9922434"/>
          </a:xfrm>
        </p:grpSpPr>
        <p:sp>
          <p:nvSpPr>
            <p:cNvPr id="3" name="Freeform 3"/>
            <p:cNvSpPr/>
            <p:nvPr/>
          </p:nvSpPr>
          <p:spPr>
            <a:xfrm>
              <a:off x="614769" y="597095"/>
              <a:ext cx="6330463" cy="9497811"/>
            </a:xfrm>
            <a:custGeom>
              <a:avLst/>
              <a:gdLst/>
              <a:ahLst/>
              <a:cxnLst/>
              <a:rect l="l" t="t" r="r" b="b"/>
              <a:pathLst>
                <a:path w="2953396" h="4431081">
                  <a:moveTo>
                    <a:pt x="0" y="0"/>
                  </a:moveTo>
                  <a:lnTo>
                    <a:pt x="2953396" y="0"/>
                  </a:lnTo>
                  <a:lnTo>
                    <a:pt x="2953396" y="4431081"/>
                  </a:lnTo>
                  <a:lnTo>
                    <a:pt x="0" y="4431081"/>
                  </a:lnTo>
                  <a:close/>
                </a:path>
              </a:pathLst>
            </a:custGeom>
            <a:solidFill>
              <a:srgbClr val="000000">
                <a:alpha val="0"/>
              </a:srgbClr>
            </a:solidFill>
            <a:ln w="9525">
              <a:solidFill>
                <a:srgbClr val="414042">
                  <a:alpha val="69804"/>
                </a:srgbClr>
              </a:solidFill>
            </a:ln>
          </p:spPr>
        </p:sp>
        <p:sp>
          <p:nvSpPr>
            <p:cNvPr id="5" name="TextBox 5"/>
            <p:cNvSpPr txBox="1"/>
            <p:nvPr/>
          </p:nvSpPr>
          <p:spPr>
            <a:xfrm>
              <a:off x="1006262" y="1722265"/>
              <a:ext cx="2439923" cy="7811135"/>
            </a:xfrm>
            <a:prstGeom prst="rect">
              <a:avLst/>
            </a:prstGeom>
          </p:spPr>
          <p:txBody>
            <a:bodyPr lIns="0" tIns="0" rIns="0" bIns="0" rtlCol="0" anchor="t">
              <a:spAutoFit/>
            </a:bodyPr>
            <a:lstStyle/>
            <a:p>
              <a:pPr marL="0" lvl="1">
                <a:lnSpc>
                  <a:spcPts val="1540"/>
                </a:lnSpc>
                <a:spcBef>
                  <a:spcPct val="0"/>
                </a:spcBef>
              </a:pPr>
              <a:r>
                <a:rPr lang="en-US" sz="1100" dirty="0">
                  <a:solidFill>
                    <a:srgbClr val="000000"/>
                  </a:solidFill>
                  <a:latin typeface="Josefin Sans" pitchFamily="2" charset="0"/>
                </a:rPr>
                <a:t>1. Name something you might find at a baby shower.</a:t>
              </a:r>
            </a:p>
            <a:p>
              <a:pPr marL="474981" lvl="2" indent="-158327">
                <a:lnSpc>
                  <a:spcPts val="1540"/>
                </a:lnSpc>
                <a:spcBef>
                  <a:spcPct val="0"/>
                </a:spcBef>
                <a:buFont typeface="Arial"/>
                <a:buChar char="⚬"/>
              </a:pPr>
              <a:r>
                <a:rPr lang="en-US" sz="1100" dirty="0">
                  <a:solidFill>
                    <a:srgbClr val="000000"/>
                  </a:solidFill>
                  <a:latin typeface="Josefin Sans" pitchFamily="2" charset="0"/>
                </a:rPr>
                <a:t>Gifts (35)</a:t>
              </a:r>
            </a:p>
            <a:p>
              <a:pPr marL="474981" lvl="2" indent="-158327">
                <a:lnSpc>
                  <a:spcPts val="1540"/>
                </a:lnSpc>
                <a:spcBef>
                  <a:spcPct val="0"/>
                </a:spcBef>
                <a:buFont typeface="Arial"/>
                <a:buChar char="⚬"/>
              </a:pPr>
              <a:r>
                <a:rPr lang="en-US" sz="1100" dirty="0">
                  <a:solidFill>
                    <a:srgbClr val="000000"/>
                  </a:solidFill>
                  <a:latin typeface="Josefin Sans" pitchFamily="2" charset="0"/>
                </a:rPr>
                <a:t>Cake (25)</a:t>
              </a:r>
            </a:p>
            <a:p>
              <a:pPr marL="474981" lvl="2" indent="-158327">
                <a:lnSpc>
                  <a:spcPts val="1540"/>
                </a:lnSpc>
                <a:spcBef>
                  <a:spcPct val="0"/>
                </a:spcBef>
                <a:buFont typeface="Arial"/>
                <a:buChar char="⚬"/>
              </a:pPr>
              <a:r>
                <a:rPr lang="en-US" sz="1100" dirty="0">
                  <a:solidFill>
                    <a:srgbClr val="000000"/>
                  </a:solidFill>
                  <a:latin typeface="Josefin Sans" pitchFamily="2" charset="0"/>
                </a:rPr>
                <a:t>Balloons (20)</a:t>
              </a:r>
            </a:p>
            <a:p>
              <a:pPr marL="474981" lvl="2" indent="-158327">
                <a:lnSpc>
                  <a:spcPts val="1540"/>
                </a:lnSpc>
                <a:spcBef>
                  <a:spcPct val="0"/>
                </a:spcBef>
                <a:buFont typeface="Arial"/>
                <a:buChar char="⚬"/>
              </a:pPr>
              <a:r>
                <a:rPr lang="en-US" sz="1100" dirty="0">
                  <a:solidFill>
                    <a:srgbClr val="000000"/>
                  </a:solidFill>
                  <a:latin typeface="Josefin Sans" pitchFamily="2" charset="0"/>
                </a:rPr>
                <a:t>Baby games (10)</a:t>
              </a:r>
            </a:p>
            <a:p>
              <a:pPr marL="474981" lvl="2" indent="-158327">
                <a:lnSpc>
                  <a:spcPts val="1540"/>
                </a:lnSpc>
                <a:spcBef>
                  <a:spcPct val="0"/>
                </a:spcBef>
                <a:buFont typeface="Arial"/>
                <a:buChar char="⚬"/>
              </a:pPr>
              <a:r>
                <a:rPr lang="en-US" sz="1100" dirty="0">
                  <a:solidFill>
                    <a:srgbClr val="000000"/>
                  </a:solidFill>
                  <a:latin typeface="Josefin Sans" pitchFamily="2" charset="0"/>
                </a:rPr>
                <a:t>Decorations (10)</a:t>
              </a:r>
            </a:p>
            <a:p>
              <a:pPr>
                <a:lnSpc>
                  <a:spcPts val="1540"/>
                </a:lnSpc>
                <a:spcBef>
                  <a:spcPct val="0"/>
                </a:spcBef>
              </a:pPr>
              <a:endParaRPr lang="en-US" sz="1100" dirty="0">
                <a:solidFill>
                  <a:srgbClr val="000000"/>
                </a:solidFill>
                <a:latin typeface="Josefin Sans" pitchFamily="2" charset="0"/>
              </a:endParaRPr>
            </a:p>
            <a:p>
              <a:pPr>
                <a:lnSpc>
                  <a:spcPts val="1540"/>
                </a:lnSpc>
                <a:spcBef>
                  <a:spcPct val="0"/>
                </a:spcBef>
              </a:pPr>
              <a:r>
                <a:rPr lang="en-US" sz="1100" dirty="0">
                  <a:solidFill>
                    <a:srgbClr val="000000"/>
                  </a:solidFill>
                  <a:latin typeface="Josefin Sans" pitchFamily="2" charset="0"/>
                </a:rPr>
                <a:t>2. Name a popular baby shower gift</a:t>
              </a:r>
            </a:p>
            <a:p>
              <a:pPr marL="474981" lvl="2" indent="-158327">
                <a:lnSpc>
                  <a:spcPts val="1540"/>
                </a:lnSpc>
                <a:spcBef>
                  <a:spcPct val="0"/>
                </a:spcBef>
                <a:buFont typeface="Arial"/>
                <a:buChar char="⚬"/>
              </a:pPr>
              <a:r>
                <a:rPr lang="en-US" sz="1100" dirty="0">
                  <a:solidFill>
                    <a:srgbClr val="000000"/>
                  </a:solidFill>
                  <a:latin typeface="Josefin Sans" pitchFamily="2" charset="0"/>
                </a:rPr>
                <a:t>Diapers (35)</a:t>
              </a:r>
            </a:p>
            <a:p>
              <a:pPr marL="474981" lvl="2" indent="-158327">
                <a:lnSpc>
                  <a:spcPts val="1540"/>
                </a:lnSpc>
                <a:spcBef>
                  <a:spcPct val="0"/>
                </a:spcBef>
                <a:buFont typeface="Arial"/>
                <a:buChar char="⚬"/>
              </a:pPr>
              <a:r>
                <a:rPr lang="en-US" sz="1100" dirty="0">
                  <a:solidFill>
                    <a:srgbClr val="000000"/>
                  </a:solidFill>
                  <a:latin typeface="Josefin Sans" pitchFamily="2" charset="0"/>
                </a:rPr>
                <a:t>Clothes (30)</a:t>
              </a:r>
            </a:p>
            <a:p>
              <a:pPr marL="474981" lvl="2" indent="-158327">
                <a:lnSpc>
                  <a:spcPts val="1540"/>
                </a:lnSpc>
                <a:spcBef>
                  <a:spcPct val="0"/>
                </a:spcBef>
                <a:buFont typeface="Arial"/>
                <a:buChar char="⚬"/>
              </a:pPr>
              <a:r>
                <a:rPr lang="en-US" sz="1100" dirty="0">
                  <a:solidFill>
                    <a:srgbClr val="000000"/>
                  </a:solidFill>
                  <a:latin typeface="Josefin Sans" pitchFamily="2" charset="0"/>
                </a:rPr>
                <a:t>Stroller (15)</a:t>
              </a:r>
            </a:p>
            <a:p>
              <a:pPr marL="474981" lvl="2" indent="-158327">
                <a:lnSpc>
                  <a:spcPts val="1540"/>
                </a:lnSpc>
                <a:spcBef>
                  <a:spcPct val="0"/>
                </a:spcBef>
                <a:buFont typeface="Arial"/>
                <a:buChar char="⚬"/>
              </a:pPr>
              <a:r>
                <a:rPr lang="en-US" sz="1100" dirty="0">
                  <a:solidFill>
                    <a:srgbClr val="000000"/>
                  </a:solidFill>
                  <a:latin typeface="Josefin Sans" pitchFamily="2" charset="0"/>
                </a:rPr>
                <a:t>Toys (10)</a:t>
              </a:r>
            </a:p>
            <a:p>
              <a:pPr marL="474981" lvl="2" indent="-158327">
                <a:lnSpc>
                  <a:spcPts val="1540"/>
                </a:lnSpc>
                <a:spcBef>
                  <a:spcPct val="0"/>
                </a:spcBef>
                <a:buFont typeface="Arial"/>
                <a:buChar char="⚬"/>
              </a:pPr>
              <a:r>
                <a:rPr lang="en-US" sz="1100" dirty="0">
                  <a:solidFill>
                    <a:srgbClr val="000000"/>
                  </a:solidFill>
                  <a:latin typeface="Josefin Sans" pitchFamily="2" charset="0"/>
                </a:rPr>
                <a:t>Baby bottles (10)</a:t>
              </a:r>
            </a:p>
            <a:p>
              <a:pPr>
                <a:lnSpc>
                  <a:spcPts val="1540"/>
                </a:lnSpc>
                <a:spcBef>
                  <a:spcPct val="0"/>
                </a:spcBef>
              </a:pPr>
              <a:endParaRPr lang="en-US" sz="1100" dirty="0">
                <a:solidFill>
                  <a:srgbClr val="000000"/>
                </a:solidFill>
                <a:latin typeface="Josefin Sans" pitchFamily="2" charset="0"/>
              </a:endParaRPr>
            </a:p>
            <a:p>
              <a:pPr>
                <a:lnSpc>
                  <a:spcPts val="1540"/>
                </a:lnSpc>
                <a:spcBef>
                  <a:spcPct val="0"/>
                </a:spcBef>
              </a:pPr>
              <a:r>
                <a:rPr lang="en-US" sz="1100" dirty="0">
                  <a:solidFill>
                    <a:srgbClr val="000000"/>
                  </a:solidFill>
                  <a:latin typeface="Josefin Sans" pitchFamily="2" charset="0"/>
                </a:rPr>
                <a:t>3. What's a common baby shower game?</a:t>
              </a:r>
            </a:p>
            <a:p>
              <a:pPr marL="474981" lvl="2" indent="-158327">
                <a:lnSpc>
                  <a:spcPts val="1540"/>
                </a:lnSpc>
                <a:spcBef>
                  <a:spcPct val="0"/>
                </a:spcBef>
                <a:buFont typeface="Arial"/>
                <a:buChar char="⚬"/>
              </a:pPr>
              <a:r>
                <a:rPr lang="en-US" sz="1100" dirty="0">
                  <a:solidFill>
                    <a:srgbClr val="000000"/>
                  </a:solidFill>
                  <a:latin typeface="Josefin Sans" pitchFamily="2" charset="0"/>
                </a:rPr>
                <a:t>Guess the baby food (25)</a:t>
              </a:r>
            </a:p>
            <a:p>
              <a:pPr marL="474981" lvl="2" indent="-158327">
                <a:lnSpc>
                  <a:spcPts val="1540"/>
                </a:lnSpc>
                <a:spcBef>
                  <a:spcPct val="0"/>
                </a:spcBef>
                <a:buFont typeface="Arial"/>
                <a:buChar char="⚬"/>
              </a:pPr>
              <a:r>
                <a:rPr lang="en-US" sz="1100" dirty="0">
                  <a:solidFill>
                    <a:srgbClr val="000000"/>
                  </a:solidFill>
                  <a:latin typeface="Josefin Sans" pitchFamily="2" charset="0"/>
                </a:rPr>
                <a:t>Diaper changing race (20)</a:t>
              </a:r>
            </a:p>
            <a:p>
              <a:pPr marL="474981" lvl="2" indent="-158327">
                <a:lnSpc>
                  <a:spcPts val="1540"/>
                </a:lnSpc>
                <a:spcBef>
                  <a:spcPct val="0"/>
                </a:spcBef>
                <a:buFont typeface="Arial"/>
                <a:buChar char="⚬"/>
              </a:pPr>
              <a:r>
                <a:rPr lang="en-US" sz="1100" dirty="0">
                  <a:solidFill>
                    <a:srgbClr val="000000"/>
                  </a:solidFill>
                  <a:latin typeface="Josefin Sans" pitchFamily="2" charset="0"/>
                </a:rPr>
                <a:t>Guess the baby's weight/date of birth (20)</a:t>
              </a:r>
            </a:p>
            <a:p>
              <a:pPr marL="474981" lvl="2" indent="-158327">
                <a:lnSpc>
                  <a:spcPts val="1540"/>
                </a:lnSpc>
                <a:spcBef>
                  <a:spcPct val="0"/>
                </a:spcBef>
                <a:buFont typeface="Arial"/>
                <a:buChar char="⚬"/>
              </a:pPr>
              <a:r>
                <a:rPr lang="en-US" sz="1100" dirty="0">
                  <a:solidFill>
                    <a:srgbClr val="000000"/>
                  </a:solidFill>
                  <a:latin typeface="Josefin Sans" pitchFamily="2" charset="0"/>
                </a:rPr>
                <a:t>Baby item memory game (20)</a:t>
              </a:r>
            </a:p>
            <a:p>
              <a:pPr marL="474981" lvl="2" indent="-158327">
                <a:lnSpc>
                  <a:spcPts val="1540"/>
                </a:lnSpc>
                <a:spcBef>
                  <a:spcPct val="0"/>
                </a:spcBef>
                <a:buFont typeface="Arial"/>
                <a:buChar char="⚬"/>
              </a:pPr>
              <a:r>
                <a:rPr lang="en-US" sz="1100" dirty="0">
                  <a:solidFill>
                    <a:srgbClr val="000000"/>
                  </a:solidFill>
                  <a:latin typeface="Josefin Sans" pitchFamily="2" charset="0"/>
                </a:rPr>
                <a:t>Measure the mom-to-</a:t>
              </a:r>
              <a:r>
                <a:rPr lang="en-US" sz="1100" dirty="0" err="1">
                  <a:solidFill>
                    <a:srgbClr val="000000"/>
                  </a:solidFill>
                  <a:latin typeface="Josefin Sans" pitchFamily="2" charset="0"/>
                </a:rPr>
                <a:t>be's</a:t>
              </a:r>
              <a:r>
                <a:rPr lang="en-US" sz="1100" dirty="0">
                  <a:solidFill>
                    <a:srgbClr val="000000"/>
                  </a:solidFill>
                  <a:latin typeface="Josefin Sans" pitchFamily="2" charset="0"/>
                </a:rPr>
                <a:t> belly (15)</a:t>
              </a:r>
            </a:p>
            <a:p>
              <a:pPr>
                <a:lnSpc>
                  <a:spcPts val="1540"/>
                </a:lnSpc>
                <a:spcBef>
                  <a:spcPct val="0"/>
                </a:spcBef>
              </a:pPr>
              <a:endParaRPr lang="en-US" sz="1100" dirty="0">
                <a:solidFill>
                  <a:srgbClr val="000000"/>
                </a:solidFill>
                <a:latin typeface="Josefin Sans" pitchFamily="2" charset="0"/>
              </a:endParaRPr>
            </a:p>
            <a:p>
              <a:pPr>
                <a:lnSpc>
                  <a:spcPts val="1540"/>
                </a:lnSpc>
                <a:spcBef>
                  <a:spcPct val="0"/>
                </a:spcBef>
              </a:pPr>
              <a:r>
                <a:rPr lang="en-US" sz="1100" dirty="0">
                  <a:solidFill>
                    <a:srgbClr val="000000"/>
                  </a:solidFill>
                  <a:latin typeface="Josefin Sans" pitchFamily="2" charset="0"/>
                </a:rPr>
                <a:t>4. Name something you might see on a baby shower cake</a:t>
              </a:r>
            </a:p>
            <a:p>
              <a:pPr marL="474981" lvl="2" indent="-158327">
                <a:lnSpc>
                  <a:spcPts val="1540"/>
                </a:lnSpc>
                <a:spcBef>
                  <a:spcPct val="0"/>
                </a:spcBef>
                <a:buFont typeface="Arial"/>
                <a:buChar char="⚬"/>
              </a:pPr>
              <a:r>
                <a:rPr lang="en-US" sz="1100" dirty="0">
                  <a:solidFill>
                    <a:srgbClr val="000000"/>
                  </a:solidFill>
                  <a:latin typeface="Josefin Sans" pitchFamily="2" charset="0"/>
                </a:rPr>
                <a:t>Baby booties (30)</a:t>
              </a:r>
            </a:p>
            <a:p>
              <a:pPr marL="474981" lvl="2" indent="-158327">
                <a:lnSpc>
                  <a:spcPts val="1540"/>
                </a:lnSpc>
                <a:spcBef>
                  <a:spcPct val="0"/>
                </a:spcBef>
                <a:buFont typeface="Arial"/>
                <a:buChar char="⚬"/>
              </a:pPr>
              <a:r>
                <a:rPr lang="en-US" sz="1100" dirty="0">
                  <a:solidFill>
                    <a:srgbClr val="000000"/>
                  </a:solidFill>
                  <a:latin typeface="Josefin Sans" pitchFamily="2" charset="0"/>
                </a:rPr>
                <a:t>"It's a boy/girl" (25)</a:t>
              </a:r>
            </a:p>
            <a:p>
              <a:pPr marL="474981" lvl="2" indent="-158327">
                <a:lnSpc>
                  <a:spcPts val="1540"/>
                </a:lnSpc>
                <a:spcBef>
                  <a:spcPct val="0"/>
                </a:spcBef>
                <a:buFont typeface="Arial"/>
                <a:buChar char="⚬"/>
              </a:pPr>
              <a:r>
                <a:rPr lang="en-US" sz="1100" dirty="0">
                  <a:solidFill>
                    <a:srgbClr val="000000"/>
                  </a:solidFill>
                  <a:latin typeface="Josefin Sans" pitchFamily="2" charset="0"/>
                </a:rPr>
                <a:t>Baby bottle (20)</a:t>
              </a:r>
            </a:p>
            <a:p>
              <a:pPr marL="474981" lvl="2" indent="-158327">
                <a:lnSpc>
                  <a:spcPts val="1540"/>
                </a:lnSpc>
                <a:spcBef>
                  <a:spcPct val="0"/>
                </a:spcBef>
                <a:buFont typeface="Arial"/>
                <a:buChar char="⚬"/>
              </a:pPr>
              <a:r>
                <a:rPr lang="en-US" sz="1100" dirty="0">
                  <a:solidFill>
                    <a:srgbClr val="000000"/>
                  </a:solidFill>
                  <a:latin typeface="Josefin Sans" pitchFamily="2" charset="0"/>
                </a:rPr>
                <a:t>Stork (15)</a:t>
              </a:r>
            </a:p>
            <a:p>
              <a:pPr marL="474981" lvl="2" indent="-158327">
                <a:lnSpc>
                  <a:spcPts val="1540"/>
                </a:lnSpc>
                <a:spcBef>
                  <a:spcPct val="0"/>
                </a:spcBef>
                <a:buFont typeface="Arial"/>
                <a:buChar char="⚬"/>
              </a:pPr>
              <a:r>
                <a:rPr lang="en-US" sz="1100" dirty="0">
                  <a:solidFill>
                    <a:srgbClr val="000000"/>
                  </a:solidFill>
                  <a:latin typeface="Josefin Sans" pitchFamily="2" charset="0"/>
                </a:rPr>
                <a:t>Baby's name (10)</a:t>
              </a:r>
            </a:p>
            <a:p>
              <a:pPr>
                <a:lnSpc>
                  <a:spcPts val="1540"/>
                </a:lnSpc>
                <a:spcBef>
                  <a:spcPct val="0"/>
                </a:spcBef>
              </a:pPr>
              <a:endParaRPr lang="en-US" sz="1100" dirty="0">
                <a:solidFill>
                  <a:srgbClr val="000000"/>
                </a:solidFill>
                <a:latin typeface="Josefin Sans" pitchFamily="2" charset="0"/>
              </a:endParaRPr>
            </a:p>
            <a:p>
              <a:pPr>
                <a:lnSpc>
                  <a:spcPts val="1540"/>
                </a:lnSpc>
                <a:spcBef>
                  <a:spcPct val="0"/>
                </a:spcBef>
              </a:pPr>
              <a:r>
                <a:rPr lang="en-US" sz="1100" dirty="0">
                  <a:solidFill>
                    <a:srgbClr val="000000"/>
                  </a:solidFill>
                  <a:latin typeface="Josefin Sans" pitchFamily="2" charset="0"/>
                </a:rPr>
                <a:t>5. Name a common theme for a baby shower</a:t>
              </a:r>
            </a:p>
            <a:p>
              <a:pPr marL="474981" lvl="2" indent="-158327">
                <a:lnSpc>
                  <a:spcPts val="1540"/>
                </a:lnSpc>
                <a:spcBef>
                  <a:spcPct val="0"/>
                </a:spcBef>
                <a:buFont typeface="Arial"/>
                <a:buChar char="⚬"/>
              </a:pPr>
              <a:r>
                <a:rPr lang="en-US" sz="1100" dirty="0">
                  <a:solidFill>
                    <a:srgbClr val="000000"/>
                  </a:solidFill>
                  <a:latin typeface="Josefin Sans" pitchFamily="2" charset="0"/>
                </a:rPr>
                <a:t>Animals (25)</a:t>
              </a:r>
            </a:p>
            <a:p>
              <a:pPr marL="474981" lvl="2" indent="-158327">
                <a:lnSpc>
                  <a:spcPts val="1540"/>
                </a:lnSpc>
                <a:spcBef>
                  <a:spcPct val="0"/>
                </a:spcBef>
                <a:buFont typeface="Arial"/>
                <a:buChar char="⚬"/>
              </a:pPr>
              <a:r>
                <a:rPr lang="en-US" sz="1100" dirty="0">
                  <a:solidFill>
                    <a:srgbClr val="000000"/>
                  </a:solidFill>
                  <a:latin typeface="Josefin Sans" pitchFamily="2" charset="0"/>
                </a:rPr>
                <a:t>"It's a boy/girl" (25)</a:t>
              </a:r>
            </a:p>
            <a:p>
              <a:pPr marL="474981" lvl="2" indent="-158327">
                <a:lnSpc>
                  <a:spcPts val="1540"/>
                </a:lnSpc>
                <a:spcBef>
                  <a:spcPct val="0"/>
                </a:spcBef>
                <a:buFont typeface="Arial"/>
                <a:buChar char="⚬"/>
              </a:pPr>
              <a:r>
                <a:rPr lang="en-US" sz="1100" dirty="0">
                  <a:solidFill>
                    <a:srgbClr val="000000"/>
                  </a:solidFill>
                  <a:latin typeface="Josefin Sans" pitchFamily="2" charset="0"/>
                </a:rPr>
                <a:t>Nursery rhymes (20)</a:t>
              </a:r>
            </a:p>
            <a:p>
              <a:pPr marL="474981" lvl="2" indent="-158327">
                <a:lnSpc>
                  <a:spcPts val="1540"/>
                </a:lnSpc>
                <a:spcBef>
                  <a:spcPct val="0"/>
                </a:spcBef>
                <a:buFont typeface="Arial"/>
                <a:buChar char="⚬"/>
              </a:pPr>
              <a:r>
                <a:rPr lang="en-US" sz="1100" dirty="0">
                  <a:solidFill>
                    <a:srgbClr val="000000"/>
                  </a:solidFill>
                  <a:latin typeface="Josefin Sans" pitchFamily="2" charset="0"/>
                </a:rPr>
                <a:t>Stars and moon (15)</a:t>
              </a:r>
            </a:p>
            <a:p>
              <a:pPr marL="474981" lvl="2" indent="-158327">
                <a:lnSpc>
                  <a:spcPts val="1540"/>
                </a:lnSpc>
                <a:spcBef>
                  <a:spcPct val="0"/>
                </a:spcBef>
                <a:buFont typeface="Arial"/>
                <a:buChar char="⚬"/>
              </a:pPr>
              <a:r>
                <a:rPr lang="en-US" sz="1100" dirty="0">
                  <a:solidFill>
                    <a:srgbClr val="000000"/>
                  </a:solidFill>
                  <a:latin typeface="Josefin Sans" pitchFamily="2" charset="0"/>
                </a:rPr>
                <a:t>Flowers (15)</a:t>
              </a:r>
            </a:p>
            <a:p>
              <a:pPr>
                <a:lnSpc>
                  <a:spcPts val="1540"/>
                </a:lnSpc>
                <a:spcBef>
                  <a:spcPct val="0"/>
                </a:spcBef>
              </a:pPr>
              <a:endParaRPr lang="en-US" sz="1100" dirty="0">
                <a:solidFill>
                  <a:srgbClr val="000000"/>
                </a:solidFill>
                <a:latin typeface="Josefin Sans" pitchFamily="2" charset="0"/>
              </a:endParaRPr>
            </a:p>
          </p:txBody>
        </p:sp>
        <p:sp>
          <p:nvSpPr>
            <p:cNvPr id="6" name="Freeform 6"/>
            <p:cNvSpPr/>
            <p:nvPr/>
          </p:nvSpPr>
          <p:spPr>
            <a:xfrm>
              <a:off x="3308120" y="10354105"/>
              <a:ext cx="1002569" cy="165424"/>
            </a:xfrm>
            <a:custGeom>
              <a:avLst/>
              <a:gdLst/>
              <a:ahLst/>
              <a:cxnLst/>
              <a:rect l="l" t="t" r="r" b="b"/>
              <a:pathLst>
                <a:path w="1002569" h="165424">
                  <a:moveTo>
                    <a:pt x="0" y="0"/>
                  </a:moveTo>
                  <a:lnTo>
                    <a:pt x="1002569" y="0"/>
                  </a:lnTo>
                  <a:lnTo>
                    <a:pt x="1002569" y="165424"/>
                  </a:lnTo>
                  <a:lnTo>
                    <a:pt x="0" y="16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1408506" y="1107873"/>
              <a:ext cx="4773824" cy="358721"/>
            </a:xfrm>
            <a:prstGeom prst="rect">
              <a:avLst/>
            </a:prstGeom>
          </p:spPr>
          <p:txBody>
            <a:bodyPr lIns="0" tIns="0" rIns="0" bIns="0" rtlCol="0" anchor="t">
              <a:spAutoFit/>
            </a:bodyPr>
            <a:lstStyle/>
            <a:p>
              <a:pPr algn="ctr">
                <a:lnSpc>
                  <a:spcPts val="2720"/>
                </a:lnSpc>
              </a:pPr>
              <a:r>
                <a:rPr lang="en-US" sz="2496" b="1" spc="147" dirty="0">
                  <a:solidFill>
                    <a:srgbClr val="000000"/>
                  </a:solidFill>
                  <a:latin typeface="Josefin Sans" pitchFamily="2" charset="0"/>
                </a:rPr>
                <a:t>ANSWER SHEET</a:t>
              </a:r>
            </a:p>
          </p:txBody>
        </p:sp>
        <p:sp>
          <p:nvSpPr>
            <p:cNvPr id="8" name="TextBox 8"/>
            <p:cNvSpPr txBox="1"/>
            <p:nvPr/>
          </p:nvSpPr>
          <p:spPr>
            <a:xfrm>
              <a:off x="4075457" y="1722265"/>
              <a:ext cx="2478280" cy="8192135"/>
            </a:xfrm>
            <a:prstGeom prst="rect">
              <a:avLst/>
            </a:prstGeom>
          </p:spPr>
          <p:txBody>
            <a:bodyPr lIns="0" tIns="0" rIns="0" bIns="0" rtlCol="0" anchor="t">
              <a:spAutoFit/>
            </a:bodyPr>
            <a:lstStyle/>
            <a:p>
              <a:pPr>
                <a:lnSpc>
                  <a:spcPts val="1540"/>
                </a:lnSpc>
              </a:pPr>
              <a:r>
                <a:rPr lang="en-US" sz="1100" dirty="0">
                  <a:solidFill>
                    <a:srgbClr val="000000"/>
                  </a:solidFill>
                  <a:latin typeface="Josefin Sans" pitchFamily="2" charset="0"/>
                </a:rPr>
                <a:t>6. What is a must-have baby item?</a:t>
              </a:r>
            </a:p>
            <a:p>
              <a:pPr marL="474981" lvl="2" indent="-158327">
                <a:lnSpc>
                  <a:spcPts val="1540"/>
                </a:lnSpc>
                <a:buFont typeface="Arial"/>
                <a:buChar char="⚬"/>
              </a:pPr>
              <a:r>
                <a:rPr lang="en-US" sz="1100" dirty="0">
                  <a:solidFill>
                    <a:srgbClr val="000000"/>
                  </a:solidFill>
                  <a:latin typeface="Josefin Sans" pitchFamily="2" charset="0"/>
                </a:rPr>
                <a:t>Diapers (35)</a:t>
              </a:r>
            </a:p>
            <a:p>
              <a:pPr marL="474981" lvl="2" indent="-158327">
                <a:lnSpc>
                  <a:spcPts val="1540"/>
                </a:lnSpc>
                <a:buFont typeface="Arial"/>
                <a:buChar char="⚬"/>
              </a:pPr>
              <a:r>
                <a:rPr lang="en-US" sz="1100" dirty="0">
                  <a:solidFill>
                    <a:srgbClr val="000000"/>
                  </a:solidFill>
                  <a:latin typeface="Josefin Sans" pitchFamily="2" charset="0"/>
                </a:rPr>
                <a:t>Crib (30)</a:t>
              </a:r>
            </a:p>
            <a:p>
              <a:pPr marL="474981" lvl="2" indent="-158327">
                <a:lnSpc>
                  <a:spcPts val="1540"/>
                </a:lnSpc>
                <a:buFont typeface="Arial"/>
                <a:buChar char="⚬"/>
              </a:pPr>
              <a:r>
                <a:rPr lang="en-US" sz="1100" dirty="0">
                  <a:solidFill>
                    <a:srgbClr val="000000"/>
                  </a:solidFill>
                  <a:latin typeface="Josefin Sans" pitchFamily="2" charset="0"/>
                </a:rPr>
                <a:t>Baby clothes (20)</a:t>
              </a:r>
            </a:p>
            <a:p>
              <a:pPr marL="474981" lvl="2" indent="-158327">
                <a:lnSpc>
                  <a:spcPts val="1540"/>
                </a:lnSpc>
                <a:buFont typeface="Arial"/>
                <a:buChar char="⚬"/>
              </a:pPr>
              <a:r>
                <a:rPr lang="en-US" sz="1100" dirty="0">
                  <a:solidFill>
                    <a:srgbClr val="000000"/>
                  </a:solidFill>
                  <a:latin typeface="Josefin Sans" pitchFamily="2" charset="0"/>
                </a:rPr>
                <a:t>Car seat (10)</a:t>
              </a:r>
            </a:p>
            <a:p>
              <a:pPr marL="474981" lvl="2" indent="-158327">
                <a:lnSpc>
                  <a:spcPts val="1540"/>
                </a:lnSpc>
                <a:buFont typeface="Arial"/>
                <a:buChar char="⚬"/>
              </a:pPr>
              <a:r>
                <a:rPr lang="en-US" sz="1100" dirty="0">
                  <a:solidFill>
                    <a:srgbClr val="000000"/>
                  </a:solidFill>
                  <a:latin typeface="Josefin Sans" pitchFamily="2" charset="0"/>
                </a:rPr>
                <a:t>Baby bottles (5)</a:t>
              </a:r>
            </a:p>
            <a:p>
              <a:pPr>
                <a:lnSpc>
                  <a:spcPts val="1540"/>
                </a:lnSpc>
              </a:pPr>
              <a:endParaRPr lang="en-US" sz="1100" dirty="0">
                <a:solidFill>
                  <a:srgbClr val="000000"/>
                </a:solidFill>
                <a:latin typeface="Josefin Sans" pitchFamily="2" charset="0"/>
              </a:endParaRPr>
            </a:p>
            <a:p>
              <a:pPr>
                <a:lnSpc>
                  <a:spcPts val="1540"/>
                </a:lnSpc>
              </a:pPr>
              <a:r>
                <a:rPr lang="en-US" sz="1100" dirty="0">
                  <a:solidFill>
                    <a:srgbClr val="000000"/>
                  </a:solidFill>
                  <a:latin typeface="Josefin Sans" pitchFamily="2" charset="0"/>
                </a:rPr>
                <a:t>7. Name a famous cartoon baby</a:t>
              </a:r>
            </a:p>
            <a:p>
              <a:pPr marL="474981" lvl="2" indent="-158327">
                <a:lnSpc>
                  <a:spcPts val="1540"/>
                </a:lnSpc>
                <a:buFont typeface="Arial"/>
                <a:buChar char="⚬"/>
              </a:pPr>
              <a:r>
                <a:rPr lang="en-US" sz="1100" dirty="0">
                  <a:solidFill>
                    <a:srgbClr val="000000"/>
                  </a:solidFill>
                  <a:latin typeface="Josefin Sans" pitchFamily="2" charset="0"/>
                </a:rPr>
                <a:t>Baby from 'Family Guy' (</a:t>
              </a:r>
              <a:r>
                <a:rPr lang="en-US" sz="1100" dirty="0" err="1">
                  <a:solidFill>
                    <a:srgbClr val="000000"/>
                  </a:solidFill>
                  <a:latin typeface="Josefin Sans" pitchFamily="2" charset="0"/>
                </a:rPr>
                <a:t>Stewie</a:t>
              </a:r>
              <a:r>
                <a:rPr lang="en-US" sz="1100" dirty="0">
                  <a:solidFill>
                    <a:srgbClr val="000000"/>
                  </a:solidFill>
                  <a:latin typeface="Josefin Sans" pitchFamily="2" charset="0"/>
                </a:rPr>
                <a:t>) (30)</a:t>
              </a:r>
            </a:p>
            <a:p>
              <a:pPr marL="474981" lvl="2" indent="-158327">
                <a:lnSpc>
                  <a:spcPts val="1540"/>
                </a:lnSpc>
                <a:buFont typeface="Arial"/>
                <a:buChar char="⚬"/>
              </a:pPr>
              <a:r>
                <a:rPr lang="en-US" sz="1100" dirty="0">
                  <a:solidFill>
                    <a:srgbClr val="000000"/>
                  </a:solidFill>
                  <a:latin typeface="Josefin Sans" pitchFamily="2" charset="0"/>
                </a:rPr>
                <a:t>Tommy from 'Rugrats' (25)</a:t>
              </a:r>
            </a:p>
            <a:p>
              <a:pPr marL="474981" lvl="2" indent="-158327">
                <a:lnSpc>
                  <a:spcPts val="1540"/>
                </a:lnSpc>
                <a:buFont typeface="Arial"/>
                <a:buChar char="⚬"/>
              </a:pPr>
              <a:r>
                <a:rPr lang="en-US" sz="1100" dirty="0">
                  <a:solidFill>
                    <a:srgbClr val="000000"/>
                  </a:solidFill>
                  <a:latin typeface="Josefin Sans" pitchFamily="2" charset="0"/>
                </a:rPr>
                <a:t>Baby from 'The Simpsons' (Maggie) (20)</a:t>
              </a:r>
            </a:p>
            <a:p>
              <a:pPr marL="474981" lvl="2" indent="-158327">
                <a:lnSpc>
                  <a:spcPts val="1540"/>
                </a:lnSpc>
                <a:buFont typeface="Arial"/>
                <a:buChar char="⚬"/>
              </a:pPr>
              <a:r>
                <a:rPr lang="en-US" sz="1100" dirty="0">
                  <a:solidFill>
                    <a:srgbClr val="000000"/>
                  </a:solidFill>
                  <a:latin typeface="Josefin Sans" pitchFamily="2" charset="0"/>
                </a:rPr>
                <a:t>Boss Baby (15)</a:t>
              </a:r>
            </a:p>
            <a:p>
              <a:pPr marL="474981" lvl="2" indent="-158327">
                <a:lnSpc>
                  <a:spcPts val="1540"/>
                </a:lnSpc>
                <a:buFont typeface="Arial"/>
                <a:buChar char="⚬"/>
              </a:pPr>
              <a:r>
                <a:rPr lang="en-US" sz="1100" dirty="0">
                  <a:solidFill>
                    <a:srgbClr val="000000"/>
                  </a:solidFill>
                  <a:latin typeface="Josefin Sans" pitchFamily="2" charset="0"/>
                </a:rPr>
                <a:t>Pebbles from 'The Flintstones' (10)</a:t>
              </a:r>
            </a:p>
            <a:p>
              <a:pPr>
                <a:lnSpc>
                  <a:spcPts val="1540"/>
                </a:lnSpc>
              </a:pPr>
              <a:endParaRPr lang="en-US" sz="1100" dirty="0">
                <a:solidFill>
                  <a:srgbClr val="000000"/>
                </a:solidFill>
                <a:latin typeface="Josefin Sans" pitchFamily="2" charset="0"/>
              </a:endParaRPr>
            </a:p>
            <a:p>
              <a:pPr>
                <a:lnSpc>
                  <a:spcPts val="1540"/>
                </a:lnSpc>
              </a:pPr>
              <a:r>
                <a:rPr lang="en-US" sz="1100" dirty="0">
                  <a:solidFill>
                    <a:srgbClr val="000000"/>
                  </a:solidFill>
                  <a:latin typeface="Josefin Sans" pitchFamily="2" charset="0"/>
                </a:rPr>
                <a:t>8. Name something a new parent might be afraid of</a:t>
              </a:r>
            </a:p>
            <a:p>
              <a:pPr marL="474981" lvl="2" indent="-158327">
                <a:lnSpc>
                  <a:spcPts val="1540"/>
                </a:lnSpc>
                <a:buFont typeface="Arial"/>
                <a:buChar char="⚬"/>
              </a:pPr>
              <a:r>
                <a:rPr lang="en-US" sz="1100" dirty="0">
                  <a:solidFill>
                    <a:srgbClr val="000000"/>
                  </a:solidFill>
                  <a:latin typeface="Josefin Sans" pitchFamily="2" charset="0"/>
                </a:rPr>
                <a:t>Not getting enough sleep (30)</a:t>
              </a:r>
            </a:p>
            <a:p>
              <a:pPr marL="474981" lvl="2" indent="-158327">
                <a:lnSpc>
                  <a:spcPts val="1540"/>
                </a:lnSpc>
                <a:buFont typeface="Arial"/>
                <a:buChar char="⚬"/>
              </a:pPr>
              <a:r>
                <a:rPr lang="en-US" sz="1100" dirty="0">
                  <a:solidFill>
                    <a:srgbClr val="000000"/>
                  </a:solidFill>
                  <a:latin typeface="Josefin Sans" pitchFamily="2" charset="0"/>
                </a:rPr>
                <a:t>Baby getting sick (25)</a:t>
              </a:r>
            </a:p>
            <a:p>
              <a:pPr marL="474981" lvl="2" indent="-158327">
                <a:lnSpc>
                  <a:spcPts val="1540"/>
                </a:lnSpc>
                <a:buFont typeface="Arial"/>
                <a:buChar char="⚬"/>
              </a:pPr>
              <a:r>
                <a:rPr lang="en-US" sz="1100" dirty="0">
                  <a:solidFill>
                    <a:srgbClr val="000000"/>
                  </a:solidFill>
                  <a:latin typeface="Josefin Sans" pitchFamily="2" charset="0"/>
                </a:rPr>
                <a:t>Diaper changing (20)</a:t>
              </a:r>
            </a:p>
            <a:p>
              <a:pPr marL="474981" lvl="2" indent="-158327">
                <a:lnSpc>
                  <a:spcPts val="1540"/>
                </a:lnSpc>
                <a:buFont typeface="Arial"/>
                <a:buChar char="⚬"/>
              </a:pPr>
              <a:r>
                <a:rPr lang="en-US" sz="1100" dirty="0">
                  <a:solidFill>
                    <a:srgbClr val="000000"/>
                  </a:solidFill>
                  <a:latin typeface="Josefin Sans" pitchFamily="2" charset="0"/>
                </a:rPr>
                <a:t>Not hearing the baby cry (15)</a:t>
              </a:r>
            </a:p>
            <a:p>
              <a:pPr marL="474981" lvl="2" indent="-158327">
                <a:lnSpc>
                  <a:spcPts val="1540"/>
                </a:lnSpc>
                <a:buFont typeface="Arial"/>
                <a:buChar char="⚬"/>
              </a:pPr>
              <a:r>
                <a:rPr lang="en-US" sz="1100" dirty="0">
                  <a:solidFill>
                    <a:srgbClr val="000000"/>
                  </a:solidFill>
                  <a:latin typeface="Josefin Sans" pitchFamily="2" charset="0"/>
                </a:rPr>
                <a:t>Feeding the baby incorrectly (10)</a:t>
              </a:r>
            </a:p>
            <a:p>
              <a:pPr>
                <a:lnSpc>
                  <a:spcPts val="1540"/>
                </a:lnSpc>
              </a:pPr>
              <a:endParaRPr lang="en-US" sz="1100" dirty="0">
                <a:solidFill>
                  <a:srgbClr val="000000"/>
                </a:solidFill>
                <a:latin typeface="Josefin Sans" pitchFamily="2" charset="0"/>
              </a:endParaRPr>
            </a:p>
            <a:p>
              <a:pPr>
                <a:lnSpc>
                  <a:spcPts val="1540"/>
                </a:lnSpc>
              </a:pPr>
              <a:r>
                <a:rPr lang="en-US" sz="1100" dirty="0">
                  <a:solidFill>
                    <a:srgbClr val="000000"/>
                  </a:solidFill>
                  <a:latin typeface="Josefin Sans" pitchFamily="2" charset="0"/>
                </a:rPr>
                <a:t>9. Name something parents do to soothe a crying baby.</a:t>
              </a:r>
            </a:p>
            <a:p>
              <a:pPr marL="474981" lvl="2" indent="-158327">
                <a:lnSpc>
                  <a:spcPts val="1540"/>
                </a:lnSpc>
                <a:buFont typeface="Arial"/>
                <a:buChar char="⚬"/>
              </a:pPr>
              <a:r>
                <a:rPr lang="en-US" sz="1100" dirty="0">
                  <a:solidFill>
                    <a:srgbClr val="000000"/>
                  </a:solidFill>
                  <a:latin typeface="Josefin Sans" pitchFamily="2" charset="0"/>
                </a:rPr>
                <a:t>Rocking the baby (30)</a:t>
              </a:r>
            </a:p>
            <a:p>
              <a:pPr marL="474981" lvl="2" indent="-158327">
                <a:lnSpc>
                  <a:spcPts val="1540"/>
                </a:lnSpc>
                <a:buFont typeface="Arial"/>
                <a:buChar char="⚬"/>
              </a:pPr>
              <a:r>
                <a:rPr lang="en-US" sz="1100" dirty="0">
                  <a:solidFill>
                    <a:srgbClr val="000000"/>
                  </a:solidFill>
                  <a:latin typeface="Josefin Sans" pitchFamily="2" charset="0"/>
                </a:rPr>
                <a:t>Feeding the baby (25)</a:t>
              </a:r>
            </a:p>
            <a:p>
              <a:pPr marL="474981" lvl="2" indent="-158327">
                <a:lnSpc>
                  <a:spcPts val="1540"/>
                </a:lnSpc>
                <a:buFont typeface="Arial"/>
                <a:buChar char="⚬"/>
              </a:pPr>
              <a:r>
                <a:rPr lang="en-US" sz="1100" dirty="0">
                  <a:solidFill>
                    <a:srgbClr val="000000"/>
                  </a:solidFill>
                  <a:latin typeface="Josefin Sans" pitchFamily="2" charset="0"/>
                </a:rPr>
                <a:t>Singing a lullaby (20)</a:t>
              </a:r>
            </a:p>
            <a:p>
              <a:pPr marL="474981" lvl="2" indent="-158327">
                <a:lnSpc>
                  <a:spcPts val="1540"/>
                </a:lnSpc>
                <a:buFont typeface="Arial"/>
                <a:buChar char="⚬"/>
              </a:pPr>
              <a:r>
                <a:rPr lang="en-US" sz="1100" dirty="0">
                  <a:solidFill>
                    <a:srgbClr val="000000"/>
                  </a:solidFill>
                  <a:latin typeface="Josefin Sans" pitchFamily="2" charset="0"/>
                </a:rPr>
                <a:t>Changing the baby's diaper (15)</a:t>
              </a:r>
            </a:p>
            <a:p>
              <a:pPr marL="474981" lvl="2" indent="-158327">
                <a:lnSpc>
                  <a:spcPts val="1540"/>
                </a:lnSpc>
                <a:buFont typeface="Arial"/>
                <a:buChar char="⚬"/>
              </a:pPr>
              <a:r>
                <a:rPr lang="en-US" sz="1100" dirty="0">
                  <a:solidFill>
                    <a:srgbClr val="000000"/>
                  </a:solidFill>
                  <a:latin typeface="Josefin Sans" pitchFamily="2" charset="0"/>
                </a:rPr>
                <a:t>Giving the baby a pacifier (10)</a:t>
              </a:r>
            </a:p>
            <a:p>
              <a:pPr>
                <a:lnSpc>
                  <a:spcPts val="1540"/>
                </a:lnSpc>
              </a:pPr>
              <a:endParaRPr lang="en-US" sz="1100" dirty="0">
                <a:solidFill>
                  <a:srgbClr val="000000"/>
                </a:solidFill>
                <a:latin typeface="Josefin Sans" pitchFamily="2" charset="0"/>
              </a:endParaRPr>
            </a:p>
            <a:p>
              <a:pPr>
                <a:lnSpc>
                  <a:spcPts val="1540"/>
                </a:lnSpc>
              </a:pPr>
              <a:r>
                <a:rPr lang="en-US" sz="1100" dirty="0">
                  <a:solidFill>
                    <a:srgbClr val="000000"/>
                  </a:solidFill>
                  <a:latin typeface="Josefin Sans" pitchFamily="2" charset="0"/>
                </a:rPr>
                <a:t>10. What might parents do once the baby finally falls asleep?</a:t>
              </a:r>
            </a:p>
            <a:p>
              <a:pPr marL="474981" lvl="2" indent="-158327">
                <a:lnSpc>
                  <a:spcPts val="1540"/>
                </a:lnSpc>
                <a:buFont typeface="Arial"/>
                <a:buChar char="⚬"/>
              </a:pPr>
              <a:r>
                <a:rPr lang="en-US" sz="1100" dirty="0">
                  <a:solidFill>
                    <a:srgbClr val="000000"/>
                  </a:solidFill>
                  <a:latin typeface="Josefin Sans" pitchFamily="2" charset="0"/>
                </a:rPr>
                <a:t>Sleep (40)</a:t>
              </a:r>
            </a:p>
            <a:p>
              <a:pPr marL="474981" lvl="2" indent="-158327">
                <a:lnSpc>
                  <a:spcPts val="1540"/>
                </a:lnSpc>
                <a:buFont typeface="Arial"/>
                <a:buChar char="⚬"/>
              </a:pPr>
              <a:r>
                <a:rPr lang="en-US" sz="1100" dirty="0">
                  <a:solidFill>
                    <a:srgbClr val="000000"/>
                  </a:solidFill>
                  <a:latin typeface="Josefin Sans" pitchFamily="2" charset="0"/>
                </a:rPr>
                <a:t>Watch TV/Relax (25)</a:t>
              </a:r>
            </a:p>
            <a:p>
              <a:pPr marL="474981" lvl="2" indent="-158327">
                <a:lnSpc>
                  <a:spcPts val="1540"/>
                </a:lnSpc>
                <a:buFont typeface="Arial"/>
                <a:buChar char="⚬"/>
              </a:pPr>
              <a:r>
                <a:rPr lang="en-US" sz="1100" dirty="0">
                  <a:solidFill>
                    <a:srgbClr val="000000"/>
                  </a:solidFill>
                  <a:latin typeface="Josefin Sans" pitchFamily="2" charset="0"/>
                </a:rPr>
                <a:t>Clean the house (20)</a:t>
              </a:r>
            </a:p>
            <a:p>
              <a:pPr marL="474981" lvl="2" indent="-158327">
                <a:lnSpc>
                  <a:spcPts val="1540"/>
                </a:lnSpc>
                <a:buFont typeface="Arial"/>
                <a:buChar char="⚬"/>
              </a:pPr>
              <a:r>
                <a:rPr lang="en-US" sz="1100" dirty="0">
                  <a:solidFill>
                    <a:srgbClr val="000000"/>
                  </a:solidFill>
                  <a:latin typeface="Josefin Sans" pitchFamily="2" charset="0"/>
                </a:rPr>
                <a:t>Eat (10)</a:t>
              </a:r>
            </a:p>
            <a:p>
              <a:pPr marL="474981" lvl="2" indent="-158327">
                <a:lnSpc>
                  <a:spcPts val="1540"/>
                </a:lnSpc>
                <a:buFont typeface="Arial"/>
                <a:buChar char="⚬"/>
              </a:pPr>
              <a:r>
                <a:rPr lang="en-US" sz="1100" dirty="0">
                  <a:solidFill>
                    <a:srgbClr val="000000"/>
                  </a:solidFill>
                  <a:latin typeface="Josefin Sans" pitchFamily="2" charset="0"/>
                </a:rPr>
                <a:t>Read (5)</a:t>
              </a:r>
            </a:p>
            <a:p>
              <a:pPr>
                <a:lnSpc>
                  <a:spcPts val="1540"/>
                </a:lnSpc>
              </a:pPr>
              <a:endParaRPr lang="en-US" sz="1100" dirty="0">
                <a:solidFill>
                  <a:srgbClr val="000000"/>
                </a:solidFill>
                <a:latin typeface="Josefin Sans" pitchFamily="2"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553</Words>
  <Application>Microsoft Office PowerPoint</Application>
  <PresentationFormat>Custom</PresentationFormat>
  <Paragraphs>83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Josefin Sans</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feud templates 1, 3, 6</dc:title>
  <cp:lastModifiedBy>HUONG NGUYEN THU</cp:lastModifiedBy>
  <cp:revision>3</cp:revision>
  <dcterms:created xsi:type="dcterms:W3CDTF">2006-08-16T00:00:00Z</dcterms:created>
  <dcterms:modified xsi:type="dcterms:W3CDTF">2023-06-15T15:02:56Z</dcterms:modified>
  <dc:identifier>DAFllihhu48</dc:identifier>
</cp:coreProperties>
</file>