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ormorant Garamond Medium Bold" panose="020B0604020202020204" charset="0"/>
      <p:regular r:id="rId7"/>
    </p:embeddedFont>
    <p:embeddedFont>
      <p:font typeface="DM Sans" pitchFamily="2" charset="0"/>
      <p:regular r:id="rId8"/>
      <p:bold r:id="rId9"/>
      <p:italic r:id="rId10"/>
      <p:boldItalic r:id="rId11"/>
    </p:embeddedFont>
    <p:embeddedFont>
      <p:font typeface="FreightDispProBook-Italic" panose="02000603080000090004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03B9B7AE-7F3B-332B-3446-38FA8B76B256}"/>
              </a:ext>
            </a:extLst>
          </p:cNvPr>
          <p:cNvGrpSpPr/>
          <p:nvPr/>
        </p:nvGrpSpPr>
        <p:grpSpPr>
          <a:xfrm>
            <a:off x="0" y="0"/>
            <a:ext cx="7560000" cy="9998971"/>
            <a:chOff x="0" y="0"/>
            <a:chExt cx="7560000" cy="999897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5041" b="7892"/>
            <a:stretch>
              <a:fillRect/>
            </a:stretch>
          </p:blipFill>
          <p:spPr>
            <a:xfrm>
              <a:off x="0" y="0"/>
              <a:ext cx="7560000" cy="3378042"/>
            </a:xfrm>
            <a:prstGeom prst="rect">
              <a:avLst/>
            </a:prstGeom>
          </p:spPr>
        </p:pic>
        <p:grpSp>
          <p:nvGrpSpPr>
            <p:cNvPr id="4" name="Group 4"/>
            <p:cNvGrpSpPr/>
            <p:nvPr/>
          </p:nvGrpSpPr>
          <p:grpSpPr>
            <a:xfrm>
              <a:off x="2230508" y="624527"/>
              <a:ext cx="3098984" cy="1948988"/>
              <a:chOff x="0" y="0"/>
              <a:chExt cx="4131979" cy="2598650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0" y="425500"/>
                <a:ext cx="4131979" cy="2173150"/>
                <a:chOff x="0" y="0"/>
                <a:chExt cx="2631080" cy="1383775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0" y="0"/>
                  <a:ext cx="2631080" cy="138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080" h="1383775">
                      <a:moveTo>
                        <a:pt x="0" y="0"/>
                      </a:moveTo>
                      <a:lnTo>
                        <a:pt x="2631080" y="0"/>
                      </a:lnTo>
                      <a:lnTo>
                        <a:pt x="2631080" y="1383775"/>
                      </a:lnTo>
                      <a:lnTo>
                        <a:pt x="0" y="1383775"/>
                      </a:lnTo>
                      <a:close/>
                    </a:path>
                  </a:pathLst>
                </a:custGeom>
                <a:solidFill>
                  <a:srgbClr val="FFFDF9">
                    <a:alpha val="91765"/>
                  </a:srgbClr>
                </a:solidFill>
                <a:ln w="19050">
                  <a:solidFill>
                    <a:srgbClr val="000000">
                      <a:alpha val="91765"/>
                    </a:srgbClr>
                  </a:solidFill>
                </a:ln>
              </p:spPr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38016" tIns="38016" rIns="38016" bIns="38016" rtlCol="0" anchor="ctr"/>
                <a:lstStyle/>
                <a:p>
                  <a:pPr marL="0" lvl="0" indent="0" algn="ctr">
                    <a:lnSpc>
                      <a:spcPts val="2432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8" name="TextBox 8"/>
              <p:cNvSpPr txBox="1"/>
              <p:nvPr/>
            </p:nvSpPr>
            <p:spPr>
              <a:xfrm>
                <a:off x="228586" y="1524504"/>
                <a:ext cx="3674806" cy="6369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633"/>
                  </a:lnSpc>
                </a:pPr>
                <a:r>
                  <a:rPr lang="en-US" sz="3303" spc="-16">
                    <a:solidFill>
                      <a:srgbClr val="000000"/>
                    </a:solidFill>
                    <a:latin typeface="Cormorant Garamond Medium Bold"/>
                  </a:rPr>
                  <a:t>Recipes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640562" y="984833"/>
                <a:ext cx="2850855" cy="5204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915"/>
                  </a:lnSpc>
                </a:pPr>
                <a:r>
                  <a:rPr lang="en-US" sz="2803" dirty="0">
                    <a:solidFill>
                      <a:srgbClr val="000000"/>
                    </a:solidFill>
                    <a:latin typeface="Cormorant Garamond Medium Bold"/>
                  </a:rPr>
                  <a:t>PANCAKE</a:t>
                </a:r>
              </a:p>
            </p:txBody>
          </p:sp>
          <p:grpSp>
            <p:nvGrpSpPr>
              <p:cNvPr id="10" name="Group 10"/>
              <p:cNvGrpSpPr/>
              <p:nvPr/>
            </p:nvGrpSpPr>
            <p:grpSpPr>
              <a:xfrm>
                <a:off x="1674089" y="33600"/>
                <a:ext cx="783801" cy="783801"/>
                <a:chOff x="0" y="0"/>
                <a:chExt cx="812800" cy="812800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E5F6FD"/>
                </a:solidFill>
                <a:ln w="19050">
                  <a:solidFill>
                    <a:srgbClr val="000000"/>
                  </a:solidFill>
                </a:ln>
              </p:spPr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38016" tIns="38016" rIns="38016" bIns="38016" rtlCol="0" anchor="ctr"/>
                <a:lstStyle/>
                <a:p>
                  <a:pPr marL="0" lvl="0" indent="0" algn="ctr">
                    <a:lnSpc>
                      <a:spcPts val="2432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13" name="TextBox 13"/>
              <p:cNvSpPr txBox="1"/>
              <p:nvPr/>
            </p:nvSpPr>
            <p:spPr>
              <a:xfrm>
                <a:off x="1796204" y="-133350"/>
                <a:ext cx="539570" cy="7826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5277"/>
                  </a:lnSpc>
                  <a:spcBef>
                    <a:spcPct val="0"/>
                  </a:spcBef>
                </a:pPr>
                <a:r>
                  <a:rPr lang="en-US" sz="3217" dirty="0">
                    <a:solidFill>
                      <a:srgbClr val="000000"/>
                    </a:solidFill>
                    <a:latin typeface="Cormorant Garamond Medium Bold"/>
                  </a:rPr>
                  <a:t>3</a:t>
                </a: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21294" y="4463892"/>
              <a:ext cx="2625790" cy="481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121212"/>
                  </a:solidFill>
                  <a:latin typeface="FreightDispProBook-Italic" panose="02000603080000090004" pitchFamily="2" charset="0"/>
                </a:rPr>
                <a:t>Ingredients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21294" y="5042796"/>
              <a:ext cx="2040047" cy="3448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27"/>
                </a:lnSpc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1 1/2 cups all-purpose flour</a:t>
              </a:r>
            </a:p>
            <a:p>
              <a:pPr>
                <a:lnSpc>
                  <a:spcPts val="2127"/>
                </a:lnSpc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3 1/2 teaspoons baking powder</a:t>
              </a:r>
            </a:p>
            <a:p>
              <a:pPr>
                <a:lnSpc>
                  <a:spcPts val="2127"/>
                </a:lnSpc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1/2 teaspoon salt</a:t>
              </a:r>
            </a:p>
            <a:p>
              <a:pPr>
                <a:lnSpc>
                  <a:spcPts val="2127"/>
                </a:lnSpc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2 tablespoons granulated sugar</a:t>
              </a:r>
            </a:p>
            <a:p>
              <a:pPr>
                <a:lnSpc>
                  <a:spcPts val="2127"/>
                </a:lnSpc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1 1/4 cups milk</a:t>
              </a:r>
            </a:p>
            <a:p>
              <a:pPr>
                <a:lnSpc>
                  <a:spcPts val="2127"/>
                </a:lnSpc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1 large egg</a:t>
              </a:r>
            </a:p>
            <a:p>
              <a:pPr>
                <a:lnSpc>
                  <a:spcPts val="2127"/>
                </a:lnSpc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3 tablespoons unsalted butter, melted</a:t>
              </a:r>
            </a:p>
            <a:p>
              <a:pPr>
                <a:lnSpc>
                  <a:spcPts val="2127"/>
                </a:lnSpc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Cooking spray or additional butter for greasing the pan</a:t>
              </a:r>
            </a:p>
            <a:p>
              <a:pPr>
                <a:lnSpc>
                  <a:spcPts val="2127"/>
                </a:lnSpc>
              </a:pPr>
              <a:endParaRPr lang="en-US" sz="1149" dirty="0">
                <a:solidFill>
                  <a:srgbClr val="000000"/>
                </a:solidFill>
                <a:latin typeface="DM San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617954" y="4463892"/>
              <a:ext cx="2638102" cy="481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121212"/>
                  </a:solidFill>
                  <a:latin typeface="FreightDispProBook-Italic" panose="02000603080000090004" pitchFamily="2" charset="0"/>
                </a:rPr>
                <a:t>Directions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486075" y="5061846"/>
              <a:ext cx="3317925" cy="4937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48284" lvl="1" indent="-124142">
                <a:lnSpc>
                  <a:spcPts val="1954"/>
                </a:lnSpc>
                <a:buFont typeface="Arial"/>
                <a:buChar char="•"/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In a bowl, whisk together flour, baking powder, salt, and sugar.</a:t>
              </a:r>
            </a:p>
            <a:p>
              <a:pPr marL="248284" lvl="1" indent="-124142">
                <a:lnSpc>
                  <a:spcPts val="1954"/>
                </a:lnSpc>
                <a:buFont typeface="Arial"/>
                <a:buChar char="•"/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In a separate bowl, whisk together milk, egg, and melted butter.</a:t>
              </a:r>
            </a:p>
            <a:p>
              <a:pPr marL="248284" lvl="1" indent="-124142">
                <a:lnSpc>
                  <a:spcPts val="1954"/>
                </a:lnSpc>
                <a:buFont typeface="Arial"/>
                <a:buChar char="•"/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Combine the wet and dry ingredients, stirring until just combined. A few lumps are okay.</a:t>
              </a:r>
            </a:p>
            <a:p>
              <a:pPr marL="248284" lvl="1" indent="-124142">
                <a:lnSpc>
                  <a:spcPts val="1954"/>
                </a:lnSpc>
                <a:buFont typeface="Arial"/>
                <a:buChar char="•"/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Preheat a non-stick skillet or griddle over medium heat. Grease the cooking surface with cooking spray or a small amount of butter.</a:t>
              </a:r>
            </a:p>
            <a:p>
              <a:pPr marL="248284" lvl="1" indent="-124142">
                <a:lnSpc>
                  <a:spcPts val="1954"/>
                </a:lnSpc>
                <a:buFont typeface="Arial"/>
                <a:buChar char="•"/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Pour 1/4 cup of batter onto the skillet for each pancake. Cook until bubbles form on the surface, then flip and cook the other side until golden brown.</a:t>
              </a:r>
            </a:p>
            <a:p>
              <a:pPr marL="248284" lvl="1" indent="-124142">
                <a:lnSpc>
                  <a:spcPts val="1954"/>
                </a:lnSpc>
                <a:buFont typeface="Arial"/>
                <a:buChar char="•"/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Repeat with the remaining batter, adding more cooking spray or butter as needed to prevent sticking.</a:t>
              </a:r>
            </a:p>
            <a:p>
              <a:pPr marL="248284" lvl="1" indent="-124142">
                <a:lnSpc>
                  <a:spcPts val="1954"/>
                </a:lnSpc>
                <a:buFont typeface="Arial"/>
                <a:buChar char="•"/>
              </a:pPr>
              <a:r>
                <a:rPr lang="en-US" sz="1149" dirty="0">
                  <a:solidFill>
                    <a:srgbClr val="000000"/>
                  </a:solidFill>
                  <a:latin typeface="DM Sans"/>
                </a:rPr>
                <a:t>Serve the Pancakes warm with your favorite toppings such as maple syrup, fresh fruits, or whipped cream.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781860" y="3634963"/>
              <a:ext cx="5996280" cy="629158"/>
              <a:chOff x="0" y="0"/>
              <a:chExt cx="7995039" cy="838877"/>
            </a:xfrm>
          </p:grpSpPr>
          <p:pic>
            <p:nvPicPr>
              <p:cNvPr id="19" name="Picture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45755" y="0"/>
                <a:ext cx="331817" cy="331817"/>
              </a:xfrm>
              <a:prstGeom prst="rect">
                <a:avLst/>
              </a:prstGeom>
            </p:spPr>
          </p:pic>
          <p:sp>
            <p:nvSpPr>
              <p:cNvPr id="20" name="TextBox 20"/>
              <p:cNvSpPr txBox="1"/>
              <p:nvPr/>
            </p:nvSpPr>
            <p:spPr>
              <a:xfrm>
                <a:off x="0" y="379895"/>
                <a:ext cx="1492684" cy="223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>
                    <a:solidFill>
                      <a:srgbClr val="404040"/>
                    </a:solidFill>
                    <a:latin typeface="DM Sans"/>
                  </a:rPr>
                  <a:t>SERVINGS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2226983" y="379895"/>
                <a:ext cx="1109830" cy="223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dirty="0">
                    <a:solidFill>
                      <a:srgbClr val="404040"/>
                    </a:solidFill>
                    <a:latin typeface="DM Sans"/>
                  </a:rPr>
                  <a:t>TIME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6342739" y="379895"/>
                <a:ext cx="1537848" cy="223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>
                    <a:solidFill>
                      <a:srgbClr val="404040"/>
                    </a:solidFill>
                    <a:latin typeface="DM Sans"/>
                  </a:rPr>
                  <a:t>CALORIES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3973187" y="379895"/>
                <a:ext cx="1969654" cy="223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>
                    <a:solidFill>
                      <a:srgbClr val="404040"/>
                    </a:solidFill>
                    <a:latin typeface="DM Sans"/>
                  </a:rPr>
                  <a:t>DIFFICULTY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13791" y="564900"/>
                <a:ext cx="1265102" cy="223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DM Sans"/>
                  </a:rPr>
                  <a:t>2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1945925" y="564900"/>
                <a:ext cx="1657982" cy="223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DM Sans"/>
                  </a:rPr>
                  <a:t>30 min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4147852" y="564764"/>
                <a:ext cx="1620324" cy="223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DM Sans"/>
                  </a:rPr>
                  <a:t>Easy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6270508" y="615569"/>
                <a:ext cx="1724531" cy="223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DM Sans"/>
                  </a:rPr>
                  <a:t>1231 kcal</a:t>
                </a:r>
              </a:p>
            </p:txBody>
          </p:sp>
          <p:pic>
            <p:nvPicPr>
              <p:cNvPr id="28" name="Picture 2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33743" y="0"/>
                <a:ext cx="282346" cy="331817"/>
              </a:xfrm>
              <a:prstGeom prst="rect">
                <a:avLst/>
              </a:prstGeom>
            </p:spPr>
          </p:pic>
          <p:pic>
            <p:nvPicPr>
              <p:cNvPr id="29" name="Picture 2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80433" y="22467"/>
                <a:ext cx="331817" cy="331817"/>
              </a:xfrm>
              <a:prstGeom prst="rect">
                <a:avLst/>
              </a:prstGeom>
            </p:spPr>
          </p:pic>
          <p:pic>
            <p:nvPicPr>
              <p:cNvPr id="30" name="Picture 3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92709" y="0"/>
                <a:ext cx="330610" cy="331817"/>
              </a:xfrm>
              <a:prstGeom prst="rect">
                <a:avLst/>
              </a:prstGeom>
            </p:spPr>
          </p:pic>
        </p:grpSp>
        <p:sp>
          <p:nvSpPr>
            <p:cNvPr id="31" name="TextBox 31"/>
            <p:cNvSpPr txBox="1"/>
            <p:nvPr/>
          </p:nvSpPr>
          <p:spPr>
            <a:xfrm>
              <a:off x="721294" y="8935087"/>
              <a:ext cx="1882418" cy="1063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8"/>
                </a:lnSpc>
              </a:pPr>
              <a:r>
                <a:rPr lang="en-US" sz="800" dirty="0">
                  <a:solidFill>
                    <a:srgbClr val="000000"/>
                  </a:solidFill>
                  <a:latin typeface="DM Sans"/>
                </a:rPr>
                <a:t>Tips:</a:t>
              </a:r>
            </a:p>
            <a:p>
              <a:pPr>
                <a:lnSpc>
                  <a:spcPts val="1208"/>
                </a:lnSpc>
              </a:pPr>
              <a:r>
                <a:rPr lang="en-US" sz="800" dirty="0">
                  <a:solidFill>
                    <a:srgbClr val="000000"/>
                  </a:solidFill>
                  <a:latin typeface="DM Sans"/>
                </a:rPr>
                <a:t>For extra flavor, you can add a teaspoon of vanilla extract or a sprinkle of ground cinnamon to the batter.</a:t>
              </a:r>
            </a:p>
            <a:p>
              <a:pPr>
                <a:lnSpc>
                  <a:spcPts val="1208"/>
                </a:lnSpc>
              </a:pPr>
              <a:r>
                <a:rPr lang="en-US" sz="800" dirty="0">
                  <a:solidFill>
                    <a:srgbClr val="000000"/>
                  </a:solidFill>
                  <a:latin typeface="DM Sans"/>
                </a:rPr>
                <a:t>If you prefer thinner pancakes, you can add a little more milk to the batter to achieve the desired consistency.</a:t>
              </a:r>
            </a:p>
          </p:txBody>
        </p: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3359937" y="3034928"/>
              <a:ext cx="840125" cy="1386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242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DM Sans</vt:lpstr>
      <vt:lpstr>FreightDispProBook-Italic</vt:lpstr>
      <vt:lpstr>Cormorant Garamond Medium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Cookbook template</dc:title>
  <cp:lastModifiedBy>HUONG NGUYEN THU</cp:lastModifiedBy>
  <cp:revision>3</cp:revision>
  <dcterms:created xsi:type="dcterms:W3CDTF">2006-08-16T00:00:00Z</dcterms:created>
  <dcterms:modified xsi:type="dcterms:W3CDTF">2023-05-26T02:54:01Z</dcterms:modified>
  <dc:identifier>DAFjTnxk2Bk</dc:identifier>
</cp:coreProperties>
</file>