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 Medium" pitchFamily="2" charset="0"/>
      <p:regular r:id="rId7"/>
      <p:italic r:id="rId8"/>
    </p:embeddedFont>
    <p:embeddedFont>
      <p:font typeface="DM Sans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2846F2-179E-3DCF-B768-B6E4B15E90F1}"/>
              </a:ext>
            </a:extLst>
          </p:cNvPr>
          <p:cNvGrpSpPr/>
          <p:nvPr/>
        </p:nvGrpSpPr>
        <p:grpSpPr>
          <a:xfrm>
            <a:off x="-1349063" y="-967120"/>
            <a:ext cx="8383520" cy="11438863"/>
            <a:chOff x="-1349063" y="-967120"/>
            <a:chExt cx="8383520" cy="11438863"/>
          </a:xfrm>
        </p:grpSpPr>
        <p:grpSp>
          <p:nvGrpSpPr>
            <p:cNvPr id="2" name="Group 2"/>
            <p:cNvGrpSpPr/>
            <p:nvPr/>
          </p:nvGrpSpPr>
          <p:grpSpPr>
            <a:xfrm>
              <a:off x="756000" y="6237806"/>
              <a:ext cx="6048000" cy="3895291"/>
              <a:chOff x="0" y="0"/>
              <a:chExt cx="2337576" cy="150554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337576" cy="1505545"/>
              </a:xfrm>
              <a:custGeom>
                <a:avLst/>
                <a:gdLst/>
                <a:ahLst/>
                <a:cxnLst/>
                <a:rect l="l" t="t" r="r" b="b"/>
                <a:pathLst>
                  <a:path w="2337576" h="1505545">
                    <a:moveTo>
                      <a:pt x="2213115" y="1505545"/>
                    </a:moveTo>
                    <a:lnTo>
                      <a:pt x="124460" y="1505545"/>
                    </a:lnTo>
                    <a:cubicBezTo>
                      <a:pt x="55880" y="1505545"/>
                      <a:pt x="0" y="1449665"/>
                      <a:pt x="0" y="1381085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13116" y="0"/>
                    </a:lnTo>
                    <a:cubicBezTo>
                      <a:pt x="2281696" y="0"/>
                      <a:pt x="2337576" y="55880"/>
                      <a:pt x="2337576" y="124460"/>
                    </a:cubicBezTo>
                    <a:lnTo>
                      <a:pt x="2337576" y="1381085"/>
                    </a:lnTo>
                    <a:cubicBezTo>
                      <a:pt x="2337576" y="1449665"/>
                      <a:pt x="2281696" y="1505545"/>
                      <a:pt x="2213116" y="1505545"/>
                    </a:cubicBezTo>
                    <a:close/>
                  </a:path>
                </a:pathLst>
              </a:custGeom>
              <a:solidFill>
                <a:srgbClr val="FAF6F3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756000" y="2384175"/>
              <a:ext cx="6048000" cy="3217415"/>
              <a:chOff x="0" y="0"/>
              <a:chExt cx="2337576" cy="12435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337576" cy="1243543"/>
              </a:xfrm>
              <a:custGeom>
                <a:avLst/>
                <a:gdLst/>
                <a:ahLst/>
                <a:cxnLst/>
                <a:rect l="l" t="t" r="r" b="b"/>
                <a:pathLst>
                  <a:path w="2337576" h="1243543">
                    <a:moveTo>
                      <a:pt x="2213115" y="1243543"/>
                    </a:moveTo>
                    <a:lnTo>
                      <a:pt x="124460" y="1243543"/>
                    </a:lnTo>
                    <a:cubicBezTo>
                      <a:pt x="55880" y="1243543"/>
                      <a:pt x="0" y="1187663"/>
                      <a:pt x="0" y="111908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213116" y="0"/>
                    </a:lnTo>
                    <a:cubicBezTo>
                      <a:pt x="2281696" y="0"/>
                      <a:pt x="2337576" y="55880"/>
                      <a:pt x="2337576" y="124460"/>
                    </a:cubicBezTo>
                    <a:lnTo>
                      <a:pt x="2337576" y="1119084"/>
                    </a:lnTo>
                    <a:cubicBezTo>
                      <a:pt x="2337576" y="1187664"/>
                      <a:pt x="2281696" y="1243543"/>
                      <a:pt x="2213116" y="1243543"/>
                    </a:cubicBezTo>
                    <a:close/>
                  </a:path>
                </a:pathLst>
              </a:custGeom>
              <a:solidFill>
                <a:srgbClr val="FAF6F3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1023483" y="1842260"/>
              <a:ext cx="4835833" cy="85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9B0103"/>
                  </a:solidFill>
                  <a:latin typeface="Cormorant Garamond Medium" pitchFamily="2" charset="0"/>
                  <a:ea typeface="Cormorant Garamond Medium" pitchFamily="2" charset="0"/>
                </a:rPr>
                <a:t>Ingredients</a:t>
              </a:r>
            </a:p>
          </p:txBody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30721" y="1790582"/>
              <a:ext cx="2703736" cy="181150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alphaModFix amt="4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349063" y="-967120"/>
              <a:ext cx="3785236" cy="3141746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097999" y="5714948"/>
              <a:ext cx="3080411" cy="85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9B0103"/>
                  </a:solidFill>
                  <a:latin typeface="Cormorant Garamond Medium" pitchFamily="2" charset="0"/>
                  <a:ea typeface="Cormorant Garamond Medium" pitchFamily="2" charset="0"/>
                </a:rPr>
                <a:t>Directions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23483" y="756121"/>
              <a:ext cx="5221278" cy="8127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299"/>
                </a:lnSpc>
              </a:pPr>
              <a:r>
                <a:rPr lang="en-US" sz="5833" dirty="0">
                  <a:solidFill>
                    <a:srgbClr val="000000"/>
                  </a:solidFill>
                  <a:latin typeface="Cormorant Garamond Medium" pitchFamily="2" charset="0"/>
                  <a:ea typeface="Cormorant Garamond Medium" pitchFamily="2" charset="0"/>
                </a:rPr>
                <a:t>Red Velvet Cake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97999" y="3174541"/>
              <a:ext cx="2147226" cy="2290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2 1/2 cups all-purpose flour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2 tablespoons unsweetened cocoa powder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1 teaspoon baking soda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1/2 teaspoon salt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1 cup unsalted butter, softened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2 cups granulated sugar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4 large eggs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1 cup buttermilk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2 teaspoons vanilla extract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2 tablespoons red food coloring</a:t>
              </a:r>
            </a:p>
            <a:p>
              <a:pPr>
                <a:lnSpc>
                  <a:spcPts val="1507"/>
                </a:lnSpc>
              </a:pPr>
              <a:endParaRPr lang="en-US" sz="1100">
                <a:solidFill>
                  <a:srgbClr val="000000"/>
                </a:solidFill>
                <a:latin typeface="DM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766691" y="4499715"/>
              <a:ext cx="3033475" cy="766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8 ounces cream cheese, softened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1/2 cup unsalted butter, softened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4 cups powdered sugar</a:t>
              </a:r>
            </a:p>
            <a:p>
              <a:pPr>
                <a:lnSpc>
                  <a:spcPts val="1507"/>
                </a:lnSpc>
              </a:pPr>
              <a:r>
                <a:rPr lang="en-US" sz="1100">
                  <a:solidFill>
                    <a:srgbClr val="000000"/>
                  </a:solidFill>
                  <a:latin typeface="DM Sans"/>
                </a:rPr>
                <a:t>1 teaspoon vanilla extract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97999" y="6642100"/>
              <a:ext cx="5458676" cy="3139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Preheat oven to 350°F (175°C). Grease and flour two 9-inch round cake pans.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Whisk flour, cocoa powder, baking soda, and salt in a medium bowl.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Cream butter and sugar in a large mixing bowl until light and fluffy.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Add eggs one at a time, beating well after each addition. Mix in buttermilk, vanilla extract, and red food coloring.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Gradually add dry ingredients, mixing until just combined.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Divide batter between cake pans and smooth tops.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Bake for 25-30 minutes or until a toothpick inserted into the center comes out clean.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Cool cakes in pans for 10 minutes, then transfer to a wire rack to cool completely.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Prepare cream cheese frosting by beating cream cheese and butter until smooth. Gradually add powdered sugar and vanilla extract, beating until creamy.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Once cakes are cool, frost with cream cheese frosting.</a:t>
              </a:r>
            </a:p>
            <a:p>
              <a:pPr marL="237491" lvl="1" indent="-118745">
                <a:lnSpc>
                  <a:spcPts val="1650"/>
                </a:lnSpc>
                <a:buFont typeface="Arial"/>
                <a:buChar char="•"/>
              </a:pPr>
              <a:r>
                <a:rPr lang="en-US" sz="1100" dirty="0">
                  <a:solidFill>
                    <a:srgbClr val="000000"/>
                  </a:solidFill>
                  <a:latin typeface="DM Sans"/>
                </a:rPr>
                <a:t>Enjoy your homemade Red Velvet Cake!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97999" y="2926107"/>
              <a:ext cx="2147226" cy="184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7"/>
                </a:lnSpc>
              </a:pPr>
              <a:r>
                <a:rPr lang="en-US" sz="1100" b="1" dirty="0">
                  <a:solidFill>
                    <a:srgbClr val="000000"/>
                  </a:solidFill>
                  <a:latin typeface="DM Sans" pitchFamily="2" charset="0"/>
                </a:rPr>
                <a:t>For the Cake: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780000" y="4246591"/>
              <a:ext cx="2464761" cy="184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07"/>
                </a:lnSpc>
              </a:pPr>
              <a:r>
                <a:rPr lang="en-US" sz="1100" b="1">
                  <a:solidFill>
                    <a:srgbClr val="000000"/>
                  </a:solidFill>
                  <a:latin typeface="DM Sans" pitchFamily="2" charset="0"/>
                </a:rPr>
                <a:t>For the Cream Cheese Frosting: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59937" y="10333122"/>
              <a:ext cx="840125" cy="1386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248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Cormorant Garamond Medium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Cookbook template</dc:title>
  <cp:lastModifiedBy>HUONG NGUYEN THU</cp:lastModifiedBy>
  <cp:revision>3</cp:revision>
  <dcterms:created xsi:type="dcterms:W3CDTF">2006-08-16T00:00:00Z</dcterms:created>
  <dcterms:modified xsi:type="dcterms:W3CDTF">2023-05-26T02:51:53Z</dcterms:modified>
  <dc:identifier>DAFjTnxk2Bk</dc:identifier>
</cp:coreProperties>
</file>