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Black Mango Black" panose="02020A03060303060403" pitchFamily="18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ublic Sans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94073AE-0BA3-FA34-C765-321841B89AD0}"/>
              </a:ext>
            </a:extLst>
          </p:cNvPr>
          <p:cNvGrpSpPr/>
          <p:nvPr/>
        </p:nvGrpSpPr>
        <p:grpSpPr>
          <a:xfrm>
            <a:off x="701589" y="731478"/>
            <a:ext cx="6102411" cy="9204522"/>
            <a:chOff x="701589" y="731478"/>
            <a:chExt cx="6102411" cy="920452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2461" r="12461"/>
            <a:stretch>
              <a:fillRect/>
            </a:stretch>
          </p:blipFill>
          <p:spPr>
            <a:xfrm>
              <a:off x="701589" y="4117646"/>
              <a:ext cx="2910349" cy="5818354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756000" y="731478"/>
              <a:ext cx="3454952" cy="1186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600" dirty="0">
                  <a:solidFill>
                    <a:srgbClr val="000000"/>
                  </a:solidFill>
                  <a:latin typeface="Black Mango Black" panose="02020A03060303060403" pitchFamily="18" charset="0"/>
                </a:rPr>
                <a:t>Strawberry Smoothie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56000" y="2251776"/>
              <a:ext cx="2586279" cy="1228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7"/>
                </a:lnSpc>
              </a:pPr>
              <a:r>
                <a:rPr lang="en-US" sz="1199">
                  <a:solidFill>
                    <a:srgbClr val="000000"/>
                  </a:solidFill>
                  <a:latin typeface="Public Sans"/>
                </a:rPr>
                <a:t>A quick, healthy delight with ripe strawberries, creamy banana, and yogurt. Perfect for an invigorating start to your day or a refreshing midday treat.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156541" y="2807018"/>
              <a:ext cx="2565956" cy="1607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9"/>
                </a:lnSpc>
              </a:pPr>
              <a:r>
                <a:rPr lang="en-US" sz="1199" u="none">
                  <a:solidFill>
                    <a:srgbClr val="000000"/>
                  </a:solidFill>
                  <a:latin typeface="Public Sans"/>
                </a:rPr>
                <a:t>2 cups fresh strawberries</a:t>
              </a:r>
            </a:p>
            <a:p>
              <a:pPr algn="l">
                <a:lnSpc>
                  <a:spcPts val="2639"/>
                </a:lnSpc>
              </a:pPr>
              <a:r>
                <a:rPr lang="en-US" sz="1199" u="none">
                  <a:solidFill>
                    <a:srgbClr val="000000"/>
                  </a:solidFill>
                  <a:latin typeface="Public Sans"/>
                </a:rPr>
                <a:t>1 banana</a:t>
              </a:r>
            </a:p>
            <a:p>
              <a:pPr algn="l">
                <a:lnSpc>
                  <a:spcPts val="2639"/>
                </a:lnSpc>
              </a:pPr>
              <a:r>
                <a:rPr lang="en-US" sz="1199" u="none">
                  <a:solidFill>
                    <a:srgbClr val="000000"/>
                  </a:solidFill>
                  <a:latin typeface="Public Sans"/>
                </a:rPr>
                <a:t>1 cup yogurt</a:t>
              </a:r>
            </a:p>
            <a:p>
              <a:pPr algn="l">
                <a:lnSpc>
                  <a:spcPts val="2639"/>
                </a:lnSpc>
              </a:pPr>
              <a:r>
                <a:rPr lang="en-US" sz="1199" u="none">
                  <a:solidFill>
                    <a:srgbClr val="000000"/>
                  </a:solidFill>
                  <a:latin typeface="Public Sans"/>
                </a:rPr>
                <a:t>1/2 cup milk</a:t>
              </a:r>
            </a:p>
            <a:p>
              <a:pPr algn="l">
                <a:lnSpc>
                  <a:spcPts val="2639"/>
                </a:lnSpc>
              </a:pPr>
              <a:r>
                <a:rPr lang="en-US" sz="1199" u="none">
                  <a:solidFill>
                    <a:srgbClr val="000000"/>
                  </a:solidFill>
                  <a:latin typeface="Public Sans"/>
                </a:rPr>
                <a:t>1-2 tablespoons honey or sugar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156541" y="2280351"/>
              <a:ext cx="2119233" cy="297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Public Sans" pitchFamily="2" charset="0"/>
                </a:rPr>
                <a:t>Ingredients :</a:t>
              </a:r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4147661" y="2688187"/>
              <a:ext cx="1564618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4801739" y="789075"/>
              <a:ext cx="2002261" cy="879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97"/>
                </a:lnSpc>
              </a:pPr>
              <a:r>
                <a:rPr lang="en-US" sz="1100">
                  <a:solidFill>
                    <a:srgbClr val="000000"/>
                  </a:solidFill>
                  <a:latin typeface="Public Sans"/>
                </a:rPr>
                <a:t>Serves: 2</a:t>
              </a:r>
            </a:p>
            <a:p>
              <a:pPr>
                <a:lnSpc>
                  <a:spcPts val="2497"/>
                </a:lnSpc>
              </a:pPr>
              <a:r>
                <a:rPr lang="en-US" sz="1100">
                  <a:solidFill>
                    <a:srgbClr val="000000"/>
                  </a:solidFill>
                  <a:latin typeface="Public Sans"/>
                </a:rPr>
                <a:t>Preparation Time: 5 Minutes </a:t>
              </a:r>
            </a:p>
            <a:p>
              <a:pPr marL="0" lvl="1" indent="0" algn="l">
                <a:lnSpc>
                  <a:spcPts val="2497"/>
                </a:lnSpc>
              </a:pPr>
              <a:r>
                <a:rPr lang="en-US" sz="1100">
                  <a:solidFill>
                    <a:srgbClr val="000000"/>
                  </a:solidFill>
                  <a:latin typeface="Public Sans"/>
                </a:rPr>
                <a:t>Total Time: 5 Minutes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515942" y="1183953"/>
              <a:ext cx="164576" cy="19341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516107" y="877760"/>
              <a:ext cx="164247" cy="16424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511770" y="1476270"/>
              <a:ext cx="172921" cy="173552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4361886" y="5512744"/>
              <a:ext cx="2360611" cy="2288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9"/>
                </a:lnSpc>
              </a:pPr>
              <a:r>
                <a:rPr lang="en-US" sz="1199" u="none" dirty="0">
                  <a:solidFill>
                    <a:srgbClr val="000000"/>
                  </a:solidFill>
                  <a:latin typeface="Public Sans"/>
                </a:rPr>
                <a:t>Clean the strawberries and remove the stems. Peel the banana.</a:t>
              </a:r>
            </a:p>
            <a:p>
              <a:pPr algn="l">
                <a:lnSpc>
                  <a:spcPts val="2039"/>
                </a:lnSpc>
              </a:pPr>
              <a:r>
                <a:rPr lang="en-US" sz="1199" u="none" dirty="0">
                  <a:solidFill>
                    <a:srgbClr val="000000"/>
                  </a:solidFill>
                  <a:latin typeface="Public Sans"/>
                </a:rPr>
                <a:t>Put the strawberries, banana, yogurt, milk, and sweetener if using, into a blender. Blend until smooth.</a:t>
              </a:r>
            </a:p>
            <a:p>
              <a:pPr algn="l">
                <a:lnSpc>
                  <a:spcPts val="2039"/>
                </a:lnSpc>
              </a:pPr>
              <a:r>
                <a:rPr lang="en-US" sz="1199" u="none" dirty="0">
                  <a:solidFill>
                    <a:srgbClr val="000000"/>
                  </a:solidFill>
                  <a:latin typeface="Public Sans"/>
                </a:rPr>
                <a:t>Pour into glasses and serve immediately.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147661" y="5512744"/>
              <a:ext cx="214225" cy="2031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9"/>
                </a:lnSpc>
              </a:pPr>
              <a:r>
                <a:rPr lang="en-US" sz="1199" u="none">
                  <a:solidFill>
                    <a:srgbClr val="000000"/>
                  </a:solidFill>
                  <a:latin typeface="Public Sans"/>
                </a:rPr>
                <a:t>1.</a:t>
              </a:r>
            </a:p>
            <a:p>
              <a:pPr marL="0" lvl="1" indent="0" algn="l">
                <a:lnSpc>
                  <a:spcPts val="2039"/>
                </a:lnSpc>
              </a:pPr>
              <a:endParaRPr lang="en-US" sz="1199" u="none">
                <a:solidFill>
                  <a:srgbClr val="000000"/>
                </a:solidFill>
                <a:latin typeface="Public Sans"/>
              </a:endParaRPr>
            </a:p>
            <a:p>
              <a:pPr marL="0" lvl="1" indent="0" algn="l">
                <a:lnSpc>
                  <a:spcPts val="2039"/>
                </a:lnSpc>
              </a:pPr>
              <a:endParaRPr lang="en-US" sz="1199" u="none">
                <a:solidFill>
                  <a:srgbClr val="000000"/>
                </a:solidFill>
                <a:latin typeface="Public Sans"/>
              </a:endParaRPr>
            </a:p>
            <a:p>
              <a:pPr algn="l">
                <a:lnSpc>
                  <a:spcPts val="2039"/>
                </a:lnSpc>
              </a:pPr>
              <a:r>
                <a:rPr lang="en-US" sz="1199" u="none">
                  <a:solidFill>
                    <a:srgbClr val="000000"/>
                  </a:solidFill>
                  <a:latin typeface="Public Sans"/>
                </a:rPr>
                <a:t>2.</a:t>
              </a:r>
            </a:p>
            <a:p>
              <a:pPr algn="l">
                <a:lnSpc>
                  <a:spcPts val="2039"/>
                </a:lnSpc>
              </a:pPr>
              <a:endParaRPr lang="en-US" sz="1199" u="none">
                <a:solidFill>
                  <a:srgbClr val="000000"/>
                </a:solidFill>
                <a:latin typeface="Public Sans"/>
              </a:endParaRPr>
            </a:p>
            <a:p>
              <a:pPr algn="l">
                <a:lnSpc>
                  <a:spcPts val="2039"/>
                </a:lnSpc>
              </a:pPr>
              <a:endParaRPr lang="en-US" sz="1199" u="none">
                <a:solidFill>
                  <a:srgbClr val="000000"/>
                </a:solidFill>
                <a:latin typeface="Public Sans"/>
              </a:endParaRPr>
            </a:p>
            <a:p>
              <a:pPr marL="0" lvl="1" indent="0" algn="l">
                <a:lnSpc>
                  <a:spcPts val="2039"/>
                </a:lnSpc>
              </a:pPr>
              <a:endParaRPr lang="en-US" sz="1199" u="none">
                <a:solidFill>
                  <a:srgbClr val="000000"/>
                </a:solidFill>
                <a:latin typeface="Public Sans"/>
              </a:endParaRPr>
            </a:p>
            <a:p>
              <a:pPr marL="0" lvl="1" indent="0" algn="l">
                <a:lnSpc>
                  <a:spcPts val="2039"/>
                </a:lnSpc>
              </a:pPr>
              <a:r>
                <a:rPr lang="en-US" sz="1199" u="none">
                  <a:solidFill>
                    <a:srgbClr val="000000"/>
                  </a:solidFill>
                  <a:latin typeface="Public Sans"/>
                </a:rPr>
                <a:t>3.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156541" y="4977201"/>
              <a:ext cx="2119233" cy="297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 b="1">
                  <a:solidFill>
                    <a:srgbClr val="000000"/>
                  </a:solidFill>
                  <a:latin typeface="Public Sans" pitchFamily="2" charset="0"/>
                </a:rPr>
                <a:t>Procedure :</a:t>
              </a:r>
            </a:p>
          </p:txBody>
        </p:sp>
        <p:sp>
          <p:nvSpPr>
            <p:cNvPr id="19" name="AutoShape 19"/>
            <p:cNvSpPr/>
            <p:nvPr/>
          </p:nvSpPr>
          <p:spPr>
            <a:xfrm flipV="1">
              <a:off x="4147661" y="5385037"/>
              <a:ext cx="1564618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4156541" y="8933493"/>
              <a:ext cx="2565956" cy="1002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9"/>
                </a:lnSpc>
              </a:pPr>
              <a:r>
                <a:rPr lang="en-US" sz="1199">
                  <a:solidFill>
                    <a:srgbClr val="000000"/>
                  </a:solidFill>
                  <a:latin typeface="Public Sans"/>
                </a:rPr>
                <a:t>U</a:t>
              </a:r>
              <a:r>
                <a:rPr lang="en-US" sz="1199" u="none">
                  <a:solidFill>
                    <a:srgbClr val="000000"/>
                  </a:solidFill>
                  <a:latin typeface="Public Sans"/>
                </a:rPr>
                <a:t>se frozen strawberries or add a few ice cubes for a colder smoothie.</a:t>
              </a:r>
            </a:p>
            <a:p>
              <a:pPr algn="l">
                <a:lnSpc>
                  <a:spcPts val="2039"/>
                </a:lnSpc>
              </a:pPr>
              <a:r>
                <a:rPr lang="en-US" sz="1199" u="none">
                  <a:solidFill>
                    <a:srgbClr val="000000"/>
                  </a:solidFill>
                  <a:latin typeface="Public Sans"/>
                </a:rPr>
                <a:t>Substitute the strawberries with other fruits for different flavors.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56541" y="8363963"/>
              <a:ext cx="2119233" cy="297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 b="1">
                  <a:solidFill>
                    <a:srgbClr val="000000"/>
                  </a:solidFill>
                  <a:latin typeface="Public Sans" pitchFamily="2" charset="0"/>
                </a:rPr>
                <a:t>Tips:</a:t>
              </a:r>
            </a:p>
          </p:txBody>
        </p:sp>
        <p:sp>
          <p:nvSpPr>
            <p:cNvPr id="23" name="AutoShape 23"/>
            <p:cNvSpPr/>
            <p:nvPr/>
          </p:nvSpPr>
          <p:spPr>
            <a:xfrm flipV="1">
              <a:off x="4147661" y="8771799"/>
              <a:ext cx="1564618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736702" y="4345053"/>
              <a:ext cx="840125" cy="1386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139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Public Sans</vt:lpstr>
      <vt:lpstr>Black Mango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Cookbook template</dc:title>
  <cp:lastModifiedBy>HUONG NGUYEN THU</cp:lastModifiedBy>
  <cp:revision>2</cp:revision>
  <dcterms:created xsi:type="dcterms:W3CDTF">2006-08-16T00:00:00Z</dcterms:created>
  <dcterms:modified xsi:type="dcterms:W3CDTF">2023-05-26T02:42:47Z</dcterms:modified>
  <dc:identifier>DAFjTnxk2Bk</dc:identifier>
</cp:coreProperties>
</file>