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erif Display" pitchFamily="2" charset="0"/>
      <p:regular r:id="rId7"/>
      <p:italic r:id="rId8"/>
    </p:embeddedFont>
    <p:embeddedFont>
      <p:font typeface="Public Sans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C226EE5-482B-654E-144A-67D2A2AD9BFF}"/>
              </a:ext>
            </a:extLst>
          </p:cNvPr>
          <p:cNvGrpSpPr/>
          <p:nvPr/>
        </p:nvGrpSpPr>
        <p:grpSpPr>
          <a:xfrm>
            <a:off x="678244" y="0"/>
            <a:ext cx="6243044" cy="9938078"/>
            <a:chOff x="678244" y="0"/>
            <a:chExt cx="6243044" cy="9938078"/>
          </a:xfrm>
        </p:grpSpPr>
        <p:sp>
          <p:nvSpPr>
            <p:cNvPr id="3" name="Freeform 3"/>
            <p:cNvSpPr/>
            <p:nvPr/>
          </p:nvSpPr>
          <p:spPr>
            <a:xfrm>
              <a:off x="3342236" y="0"/>
              <a:ext cx="3392366" cy="4856233"/>
            </a:xfrm>
            <a:custGeom>
              <a:avLst/>
              <a:gdLst/>
              <a:ahLst/>
              <a:cxnLst/>
              <a:rect l="l" t="t" r="r" b="b"/>
              <a:pathLst>
                <a:path w="1293785" h="1852077">
                  <a:moveTo>
                    <a:pt x="0" y="0"/>
                  </a:moveTo>
                  <a:lnTo>
                    <a:pt x="1293785" y="0"/>
                  </a:lnTo>
                  <a:lnTo>
                    <a:pt x="1293785" y="1852077"/>
                  </a:lnTo>
                  <a:lnTo>
                    <a:pt x="0" y="1852077"/>
                  </a:lnTo>
                  <a:close/>
                </a:path>
              </a:pathLst>
            </a:custGeom>
            <a:solidFill>
              <a:srgbClr val="FDEBC9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76279" y="652049"/>
              <a:ext cx="2376125" cy="2684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50"/>
                </a:lnSpc>
              </a:pPr>
              <a:r>
                <a:rPr lang="en-US" sz="3822" dirty="0">
                  <a:solidFill>
                    <a:srgbClr val="833826"/>
                  </a:solidFill>
                  <a:latin typeface="DM Serif Display"/>
                </a:rPr>
                <a:t>Classic Grilled Cheese Sandwich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3571602" y="0"/>
              <a:ext cx="3349686" cy="5466613"/>
              <a:chOff x="0" y="0"/>
              <a:chExt cx="4466248" cy="7288817"/>
            </a:xfrm>
          </p:grpSpPr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2"/>
              <a:srcRect l="4014" r="4014"/>
              <a:stretch>
                <a:fillRect/>
              </a:stretch>
            </p:blipFill>
            <p:spPr>
              <a:xfrm>
                <a:off x="0" y="0"/>
                <a:ext cx="4466248" cy="7288817"/>
              </a:xfrm>
              <a:prstGeom prst="rect">
                <a:avLst/>
              </a:prstGeom>
            </p:spPr>
          </p:pic>
        </p:grpSp>
        <p:sp>
          <p:nvSpPr>
            <p:cNvPr id="9" name="Freeform 9"/>
            <p:cNvSpPr/>
            <p:nvPr/>
          </p:nvSpPr>
          <p:spPr>
            <a:xfrm>
              <a:off x="678244" y="6069140"/>
              <a:ext cx="1852017" cy="167792"/>
            </a:xfrm>
            <a:custGeom>
              <a:avLst/>
              <a:gdLst/>
              <a:ahLst/>
              <a:cxnLst/>
              <a:rect l="l" t="t" r="r" b="b"/>
              <a:pathLst>
                <a:path w="706325" h="63993">
                  <a:moveTo>
                    <a:pt x="0" y="0"/>
                  </a:moveTo>
                  <a:lnTo>
                    <a:pt x="706325" y="0"/>
                  </a:lnTo>
                  <a:lnTo>
                    <a:pt x="706325" y="63993"/>
                  </a:lnTo>
                  <a:lnTo>
                    <a:pt x="0" y="63993"/>
                  </a:lnTo>
                  <a:close/>
                </a:path>
              </a:pathLst>
            </a:custGeom>
            <a:solidFill>
              <a:srgbClr val="FDEBC9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76279" y="6383815"/>
              <a:ext cx="2565956" cy="78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3"/>
                </a:lnSpc>
              </a:pPr>
              <a:r>
                <a:rPr lang="en-US" sz="1050">
                  <a:solidFill>
                    <a:srgbClr val="000000"/>
                  </a:solidFill>
                  <a:latin typeface="Public Sans"/>
                </a:rPr>
                <a:t>4 slices of bread</a:t>
              </a:r>
            </a:p>
            <a:p>
              <a:pPr>
                <a:lnSpc>
                  <a:spcPts val="2163"/>
                </a:lnSpc>
              </a:pPr>
              <a:r>
                <a:rPr lang="en-US" sz="1050">
                  <a:solidFill>
                    <a:srgbClr val="000000"/>
                  </a:solidFill>
                  <a:latin typeface="Public Sans"/>
                </a:rPr>
                <a:t>4 slices of cheddar cheese</a:t>
              </a:r>
            </a:p>
            <a:p>
              <a:pPr>
                <a:lnSpc>
                  <a:spcPts val="2163"/>
                </a:lnSpc>
              </a:pPr>
              <a:r>
                <a:rPr lang="en-US" sz="1050">
                  <a:solidFill>
                    <a:srgbClr val="000000"/>
                  </a:solidFill>
                  <a:latin typeface="Public Sans"/>
                </a:rPr>
                <a:t>2 tbsp butter, room temperature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88450" y="9318778"/>
              <a:ext cx="1741811" cy="617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800" u="none">
                  <a:solidFill>
                    <a:srgbClr val="000000"/>
                  </a:solidFill>
                  <a:latin typeface="Public Sans"/>
                </a:rPr>
                <a:t>Experiment with different types of cheese for a variety of flavors.</a:t>
              </a:r>
            </a:p>
            <a:p>
              <a:pPr algn="l">
                <a:lnSpc>
                  <a:spcPts val="1200"/>
                </a:lnSpc>
              </a:pPr>
              <a:r>
                <a:rPr lang="en-US" sz="800" u="none">
                  <a:solidFill>
                    <a:srgbClr val="000000"/>
                  </a:solidFill>
                  <a:latin typeface="Public Sans"/>
                </a:rPr>
                <a:t>Add tomato slices or cooked bacon for an added twist.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6279" y="9065361"/>
              <a:ext cx="946725" cy="223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52"/>
                </a:lnSpc>
                <a:spcBef>
                  <a:spcPct val="0"/>
                </a:spcBef>
              </a:pPr>
              <a:r>
                <a:rPr lang="en-US" sz="1323">
                  <a:solidFill>
                    <a:srgbClr val="000000"/>
                  </a:solidFill>
                  <a:latin typeface="DM Serif Display"/>
                </a:rPr>
                <a:t>Tips: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686731" y="6069291"/>
              <a:ext cx="1890408" cy="167792"/>
            </a:xfrm>
            <a:custGeom>
              <a:avLst/>
              <a:gdLst/>
              <a:ahLst/>
              <a:cxnLst/>
              <a:rect l="l" t="t" r="r" b="b"/>
              <a:pathLst>
                <a:path w="720966" h="63993">
                  <a:moveTo>
                    <a:pt x="0" y="0"/>
                  </a:moveTo>
                  <a:lnTo>
                    <a:pt x="720966" y="0"/>
                  </a:lnTo>
                  <a:lnTo>
                    <a:pt x="720966" y="63993"/>
                  </a:lnTo>
                  <a:lnTo>
                    <a:pt x="0" y="63993"/>
                  </a:lnTo>
                  <a:close/>
                </a:path>
              </a:pathLst>
            </a:custGeom>
            <a:solidFill>
              <a:srgbClr val="FDEBC9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3782729" y="5883403"/>
              <a:ext cx="2019069" cy="339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5"/>
                </a:lnSpc>
                <a:spcBef>
                  <a:spcPct val="0"/>
                </a:spcBef>
              </a:pPr>
              <a:r>
                <a:rPr lang="en-US" sz="1996">
                  <a:solidFill>
                    <a:srgbClr val="000000"/>
                  </a:solidFill>
                  <a:latin typeface="DM Serif Display"/>
                </a:rPr>
                <a:t>Instructions: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3711563" y="6474788"/>
              <a:ext cx="3184892" cy="575310"/>
              <a:chOff x="0" y="0"/>
              <a:chExt cx="4246523" cy="767080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316238" y="-47625"/>
                <a:ext cx="3930285" cy="8147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80"/>
                  </a:lnSpc>
                </a:pPr>
                <a:r>
                  <a:rPr lang="en-US" sz="1050">
                    <a:solidFill>
                      <a:srgbClr val="000000"/>
                    </a:solidFill>
                    <a:latin typeface="Public Sans"/>
                  </a:rPr>
                  <a:t>Lay out the bread slices. Place two slices of cheese between two slices of bread to make each sandwich.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16238" cy="2559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80"/>
                  </a:lnSpc>
                </a:pPr>
                <a:r>
                  <a:rPr lang="en-US" sz="1050">
                    <a:solidFill>
                      <a:srgbClr val="000000"/>
                    </a:solidFill>
                    <a:latin typeface="Public Sans"/>
                  </a:rPr>
                  <a:t>1.</a:t>
                </a: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776279" y="5883252"/>
              <a:ext cx="1812330" cy="339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5"/>
                </a:lnSpc>
              </a:pPr>
              <a:r>
                <a:rPr lang="en-US" sz="1996" dirty="0">
                  <a:solidFill>
                    <a:srgbClr val="000000"/>
                  </a:solidFill>
                  <a:latin typeface="DM Serif Display"/>
                </a:rPr>
                <a:t>Ingredients: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3711563" y="7297748"/>
              <a:ext cx="3184892" cy="365760"/>
              <a:chOff x="0" y="0"/>
              <a:chExt cx="4246523" cy="487680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316238" y="-47625"/>
                <a:ext cx="3930285" cy="5353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80"/>
                  </a:lnSpc>
                </a:pPr>
                <a:r>
                  <a:rPr lang="en-US" sz="1050">
                    <a:solidFill>
                      <a:srgbClr val="000000"/>
                    </a:solidFill>
                    <a:latin typeface="Public Sans"/>
                  </a:rPr>
                  <a:t>Spread butter on the outer sides of each sandwich, ensuring to cover the whole surface.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16238" cy="2559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80"/>
                  </a:lnSpc>
                </a:pPr>
                <a:r>
                  <a:rPr lang="en-US" sz="1050">
                    <a:solidFill>
                      <a:srgbClr val="000000"/>
                    </a:solidFill>
                    <a:latin typeface="Public Sans"/>
                  </a:rPr>
                  <a:t>2.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711563" y="7911158"/>
              <a:ext cx="3184892" cy="1203960"/>
              <a:chOff x="0" y="0"/>
              <a:chExt cx="4246523" cy="1605280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316238" y="-47625"/>
                <a:ext cx="3930285" cy="16529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80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Public Sans"/>
                  </a:rPr>
                  <a:t>Heat a non-stick skillet over medium heat. Place the sandwiches butter-side down in the skillet. Cook until golden brown, about 3-4 minutes. Butter the top side of the sandwich, then flip it over and cook until the second side is golden brown and the cheese is melted.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16238" cy="2559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80"/>
                  </a:lnSpc>
                </a:pPr>
                <a:r>
                  <a:rPr lang="en-US" sz="1050">
                    <a:solidFill>
                      <a:srgbClr val="000000"/>
                    </a:solidFill>
                    <a:latin typeface="Public Sans"/>
                  </a:rPr>
                  <a:t>3.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711563" y="9362768"/>
              <a:ext cx="3184892" cy="575310"/>
              <a:chOff x="0" y="0"/>
              <a:chExt cx="4246523" cy="767080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316238" y="-47625"/>
                <a:ext cx="3930285" cy="8147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80"/>
                  </a:lnSpc>
                </a:pPr>
                <a:r>
                  <a:rPr lang="en-US" sz="1050">
                    <a:solidFill>
                      <a:srgbClr val="000000"/>
                    </a:solidFill>
                    <a:latin typeface="Public Sans"/>
                  </a:rPr>
                  <a:t>Remove the sandwiches from the skillet, let them cool for a minute, then cut diagonally. Serve warm.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316238" cy="2559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80"/>
                  </a:lnSpc>
                </a:pPr>
                <a:r>
                  <a:rPr lang="en-US" sz="1050">
                    <a:solidFill>
                      <a:srgbClr val="000000"/>
                    </a:solidFill>
                    <a:latin typeface="Public Sans"/>
                  </a:rPr>
                  <a:t>4.</a:t>
                </a:r>
              </a:p>
            </p:txBody>
          </p:sp>
        </p:grp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76279" y="5276690"/>
              <a:ext cx="840125" cy="138621"/>
            </a:xfrm>
            <a:prstGeom prst="rect">
              <a:avLst/>
            </a:prstGeom>
          </p:spPr>
        </p:pic>
        <p:grpSp>
          <p:nvGrpSpPr>
            <p:cNvPr id="32" name="Group 32"/>
            <p:cNvGrpSpPr/>
            <p:nvPr/>
          </p:nvGrpSpPr>
          <p:grpSpPr>
            <a:xfrm>
              <a:off x="748117" y="3612327"/>
              <a:ext cx="2521877" cy="743140"/>
              <a:chOff x="0" y="0"/>
              <a:chExt cx="3362503" cy="990854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365224" y="-114300"/>
                <a:ext cx="2997279" cy="11051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3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Public Sans"/>
                  </a:rPr>
                  <a:t>Serves: 2</a:t>
                </a:r>
              </a:p>
              <a:p>
                <a:pPr>
                  <a:lnSpc>
                    <a:spcPts val="2383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Public Sans"/>
                  </a:rPr>
                  <a:t>Preparation Time: 5 Minutes </a:t>
                </a:r>
              </a:p>
              <a:p>
                <a:pPr marL="0" lvl="1" indent="0" algn="l">
                  <a:lnSpc>
                    <a:spcPts val="2383"/>
                  </a:lnSpc>
                </a:pPr>
                <a:r>
                  <a:rPr lang="en-US" sz="1050" dirty="0">
                    <a:solidFill>
                      <a:srgbClr val="000000"/>
                    </a:solidFill>
                    <a:latin typeface="Public Sans"/>
                  </a:rPr>
                  <a:t>Cooking Time: 15 Minutes </a:t>
                </a:r>
              </a:p>
            </p:txBody>
          </p:sp>
          <p:pic>
            <p:nvPicPr>
              <p:cNvPr id="34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55" y="389387"/>
                <a:ext cx="207288" cy="243608"/>
              </a:xfrm>
              <a:prstGeom prst="rect">
                <a:avLst/>
              </a:prstGeom>
            </p:spPr>
          </p:pic>
          <p:pic>
            <p:nvPicPr>
              <p:cNvPr id="35" name="Picture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63" y="3728"/>
                <a:ext cx="206873" cy="206873"/>
              </a:xfrm>
              <a:prstGeom prst="rect">
                <a:avLst/>
              </a:prstGeom>
            </p:spPr>
          </p:pic>
          <p:pic>
            <p:nvPicPr>
              <p:cNvPr id="36" name="Picture 3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757567"/>
                <a:ext cx="217799" cy="218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DM Serif Display</vt:lpstr>
      <vt:lpstr>Calibri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2</cp:revision>
  <dcterms:created xsi:type="dcterms:W3CDTF">2006-08-16T00:00:00Z</dcterms:created>
  <dcterms:modified xsi:type="dcterms:W3CDTF">2023-05-26T02:35:12Z</dcterms:modified>
  <dc:identifier>DAFjTnxk2Bk</dc:identifier>
</cp:coreProperties>
</file>