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906000" cy="6858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aleway" panose="020B0003030101060003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4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7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8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9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5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0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4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6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2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9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2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0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" name="Picture 49" descr="bee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91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Rounded Rectangle 89"/>
          <p:cNvSpPr/>
          <p:nvPr/>
        </p:nvSpPr>
        <p:spPr>
          <a:xfrm rot="16200000">
            <a:off x="4014733" y="459281"/>
            <a:ext cx="533414" cy="2490287"/>
          </a:xfrm>
          <a:prstGeom prst="roundRect">
            <a:avLst>
              <a:gd name="adj" fmla="val 0"/>
            </a:avLst>
          </a:prstGeom>
          <a:solidFill>
            <a:srgbClr val="FBAF5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 rot="16200000">
            <a:off x="1905543" y="1072218"/>
            <a:ext cx="533414" cy="1259519"/>
          </a:xfrm>
          <a:prstGeom prst="roundRect">
            <a:avLst>
              <a:gd name="adj" fmla="val 0"/>
            </a:avLst>
          </a:prstGeom>
          <a:solidFill>
            <a:srgbClr val="F49AC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 rot="16200000">
            <a:off x="-857263" y="3253896"/>
            <a:ext cx="2996786" cy="567059"/>
          </a:xfrm>
          <a:prstGeom prst="roundRect">
            <a:avLst>
              <a:gd name="adj" fmla="val 0"/>
            </a:avLst>
          </a:prstGeom>
          <a:solidFill>
            <a:srgbClr val="00AEE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1546161" y="5431597"/>
            <a:ext cx="3932097" cy="374369"/>
          </a:xfrm>
          <a:prstGeom prst="rect">
            <a:avLst/>
          </a:prstGeom>
          <a:solidFill>
            <a:srgbClr val="7D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 rot="16200000">
            <a:off x="3144569" y="4296868"/>
            <a:ext cx="732221" cy="393148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 rot="16200000">
            <a:off x="7388947" y="-150598"/>
            <a:ext cx="533414" cy="3727173"/>
          </a:xfrm>
          <a:prstGeom prst="roundRect">
            <a:avLst>
              <a:gd name="adj" fmla="val 0"/>
            </a:avLst>
          </a:prstGeom>
          <a:solidFill>
            <a:srgbClr val="00A99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 rot="16200000">
            <a:off x="669880" y="2933053"/>
            <a:ext cx="2996786" cy="124667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97" name="Group 96"/>
          <p:cNvGrpSpPr/>
          <p:nvPr/>
        </p:nvGrpSpPr>
        <p:grpSpPr>
          <a:xfrm>
            <a:off x="3036296" y="2054325"/>
            <a:ext cx="2491511" cy="2996786"/>
            <a:chOff x="0" y="0"/>
            <a:chExt cx="2184550" cy="3111177"/>
          </a:xfrm>
        </p:grpSpPr>
        <p:sp>
          <p:nvSpPr>
            <p:cNvPr id="98" name="Rounded Rectangle 97"/>
            <p:cNvSpPr/>
            <p:nvPr/>
          </p:nvSpPr>
          <p:spPr>
            <a:xfrm rot="16200000">
              <a:off x="-1009414" y="1009414"/>
              <a:ext cx="3111177" cy="109235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9" name="Rounded Rectangle 98"/>
            <p:cNvSpPr/>
            <p:nvPr/>
          </p:nvSpPr>
          <p:spPr>
            <a:xfrm rot="16200000">
              <a:off x="82786" y="1009414"/>
              <a:ext cx="3111177" cy="109235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792067" y="2054325"/>
            <a:ext cx="3733902" cy="3001680"/>
            <a:chOff x="0" y="0"/>
            <a:chExt cx="3261592" cy="3116257"/>
          </a:xfrm>
        </p:grpSpPr>
        <p:sp>
          <p:nvSpPr>
            <p:cNvPr id="101" name="Rounded Rectangle 100"/>
            <p:cNvSpPr/>
            <p:nvPr/>
          </p:nvSpPr>
          <p:spPr>
            <a:xfrm rot="16200000">
              <a:off x="-1009414" y="1014494"/>
              <a:ext cx="3111177" cy="109235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2" name="Rounded Rectangle 101"/>
            <p:cNvSpPr/>
            <p:nvPr/>
          </p:nvSpPr>
          <p:spPr>
            <a:xfrm rot="16200000">
              <a:off x="67546" y="1009414"/>
              <a:ext cx="3111177" cy="109235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3" name="Rounded Rectangle 102"/>
            <p:cNvSpPr/>
            <p:nvPr/>
          </p:nvSpPr>
          <p:spPr>
            <a:xfrm rot="16200000">
              <a:off x="1159746" y="1009414"/>
              <a:ext cx="3111177" cy="109251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04" name="Text Box 2"/>
          <p:cNvSpPr txBox="1">
            <a:spLocks noChangeArrowheads="1"/>
          </p:cNvSpPr>
          <p:nvPr/>
        </p:nvSpPr>
        <p:spPr bwMode="auto">
          <a:xfrm>
            <a:off x="501353" y="241817"/>
            <a:ext cx="3335676" cy="119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3500" b="1">
                <a:solidFill>
                  <a:srgbClr val="00A99D"/>
                </a:solidFill>
                <a:effectLst/>
                <a:latin typeface="Raleway" panose="020B0003030101060003" pitchFamily="34" charset="0"/>
              </a:rPr>
              <a:t>PROJECT</a:t>
            </a:r>
            <a:r>
              <a:rPr lang="en-US" sz="3500" b="1">
                <a:solidFill>
                  <a:srgbClr val="2F2F2F"/>
                </a:solidFill>
                <a:effectLst/>
                <a:latin typeface="Raleway" panose="020B0003030101060003" pitchFamily="34" charset="0"/>
              </a:rPr>
              <a:t> </a:t>
            </a:r>
            <a:r>
              <a:rPr lang="en-US" sz="3500" b="1">
                <a:solidFill>
                  <a:srgbClr val="FBAF5D"/>
                </a:solidFill>
                <a:effectLst/>
                <a:latin typeface="Raleway" panose="020B0003030101060003" pitchFamily="34" charset="0"/>
              </a:rPr>
              <a:t>LOGIC MODEL</a:t>
            </a:r>
            <a:endParaRPr lang="en-US">
              <a:effectLst/>
            </a:endParaRPr>
          </a:p>
        </p:txBody>
      </p:sp>
      <p:sp>
        <p:nvSpPr>
          <p:cNvPr id="105" name="Text Box 2"/>
          <p:cNvSpPr txBox="1">
            <a:spLocks noChangeArrowheads="1"/>
          </p:cNvSpPr>
          <p:nvPr/>
        </p:nvSpPr>
        <p:spPr bwMode="auto">
          <a:xfrm>
            <a:off x="4209563" y="536052"/>
            <a:ext cx="4868631" cy="5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80808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logic model has been designed as an editable electronic document with spaces for you to fill in to create your own logic model.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306828" y="2849553"/>
            <a:ext cx="401896" cy="162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</a:rPr>
              <a:t>S</a:t>
            </a:r>
            <a:endParaRPr lang="en-US">
              <a:effectLst/>
            </a:endParaRPr>
          </a:p>
          <a:p>
            <a:pPr algn="ctr"/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</a:rPr>
              <a:t>I</a:t>
            </a:r>
            <a:endParaRPr lang="en-US">
              <a:effectLst/>
            </a:endParaRPr>
          </a:p>
          <a:p>
            <a:pPr algn="ctr"/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</a:rPr>
              <a:t>T</a:t>
            </a:r>
            <a:endParaRPr lang="en-US">
              <a:effectLst/>
            </a:endParaRPr>
          </a:p>
          <a:p>
            <a:pPr algn="ctr"/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</a:rPr>
              <a:t>U</a:t>
            </a:r>
            <a:endParaRPr lang="en-US">
              <a:effectLst/>
            </a:endParaRPr>
          </a:p>
          <a:p>
            <a:pPr algn="ctr"/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</a:rPr>
              <a:t>A</a:t>
            </a:r>
            <a:endParaRPr lang="en-US">
              <a:effectLst/>
            </a:endParaRPr>
          </a:p>
          <a:p>
            <a:pPr algn="ctr"/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</a:rPr>
              <a:t>T</a:t>
            </a:r>
            <a:endParaRPr lang="en-US">
              <a:effectLst/>
            </a:endParaRPr>
          </a:p>
          <a:p>
            <a:pPr algn="ctr"/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</a:rPr>
              <a:t>I</a:t>
            </a:r>
            <a:endParaRPr lang="en-US">
              <a:effectLst/>
            </a:endParaRPr>
          </a:p>
          <a:p>
            <a:pPr algn="ctr"/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</a:rPr>
              <a:t>O</a:t>
            </a:r>
            <a:endParaRPr lang="en-US">
              <a:effectLst/>
            </a:endParaRPr>
          </a:p>
          <a:p>
            <a:pPr algn="ctr"/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</a:rPr>
              <a:t>N</a:t>
            </a:r>
            <a:endParaRPr lang="en-US">
              <a:effectLst/>
            </a:endParaRPr>
          </a:p>
        </p:txBody>
      </p:sp>
      <p:sp>
        <p:nvSpPr>
          <p:cNvPr id="107" name="Text Box 2"/>
          <p:cNvSpPr txBox="1">
            <a:spLocks noChangeArrowheads="1"/>
          </p:cNvSpPr>
          <p:nvPr/>
        </p:nvSpPr>
        <p:spPr bwMode="auto">
          <a:xfrm>
            <a:off x="1622625" y="2122837"/>
            <a:ext cx="1115766" cy="48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inputs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2915788" y="5512344"/>
            <a:ext cx="1206300" cy="26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ASSUMPTIONS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9" name="Text Box 2"/>
          <p:cNvSpPr txBox="1">
            <a:spLocks noChangeArrowheads="1"/>
          </p:cNvSpPr>
          <p:nvPr/>
        </p:nvSpPr>
        <p:spPr bwMode="auto">
          <a:xfrm>
            <a:off x="1664221" y="5978470"/>
            <a:ext cx="3689858" cy="48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assumptions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 descr="templatelabgr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794" y="6201745"/>
            <a:ext cx="1338125" cy="38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Text Box 2"/>
          <p:cNvSpPr txBox="1">
            <a:spLocks noChangeArrowheads="1"/>
          </p:cNvSpPr>
          <p:nvPr/>
        </p:nvSpPr>
        <p:spPr bwMode="auto">
          <a:xfrm>
            <a:off x="3085845" y="2122837"/>
            <a:ext cx="1154916" cy="48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output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" name="Text Box 2"/>
          <p:cNvSpPr txBox="1">
            <a:spLocks noChangeArrowheads="1"/>
          </p:cNvSpPr>
          <p:nvPr/>
        </p:nvSpPr>
        <p:spPr bwMode="auto">
          <a:xfrm>
            <a:off x="4321507" y="2122837"/>
            <a:ext cx="1154916" cy="48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output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Text Box 2"/>
          <p:cNvSpPr txBox="1">
            <a:spLocks noChangeArrowheads="1"/>
          </p:cNvSpPr>
          <p:nvPr/>
        </p:nvSpPr>
        <p:spPr bwMode="auto">
          <a:xfrm>
            <a:off x="5845898" y="2127731"/>
            <a:ext cx="1154916" cy="48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outcome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3" name="Text Box 2"/>
          <p:cNvSpPr txBox="1">
            <a:spLocks noChangeArrowheads="1"/>
          </p:cNvSpPr>
          <p:nvPr/>
        </p:nvSpPr>
        <p:spPr bwMode="auto">
          <a:xfrm>
            <a:off x="7103582" y="2127731"/>
            <a:ext cx="1096191" cy="48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outcome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4" name="Text Box 2"/>
          <p:cNvSpPr txBox="1">
            <a:spLocks noChangeArrowheads="1"/>
          </p:cNvSpPr>
          <p:nvPr/>
        </p:nvSpPr>
        <p:spPr bwMode="auto">
          <a:xfrm>
            <a:off x="8372276" y="2123449"/>
            <a:ext cx="1052148" cy="48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outcome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5" name="Text Box 2"/>
          <p:cNvSpPr txBox="1">
            <a:spLocks noChangeArrowheads="1"/>
          </p:cNvSpPr>
          <p:nvPr/>
        </p:nvSpPr>
        <p:spPr bwMode="auto">
          <a:xfrm>
            <a:off x="1670339" y="1490937"/>
            <a:ext cx="1049089" cy="26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INPUTS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6" name="Text Box 2"/>
          <p:cNvSpPr txBox="1">
            <a:spLocks noChangeArrowheads="1"/>
          </p:cNvSpPr>
          <p:nvPr/>
        </p:nvSpPr>
        <p:spPr bwMode="auto">
          <a:xfrm>
            <a:off x="3763012" y="1487267"/>
            <a:ext cx="1049089" cy="26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7" name="Text Box 2"/>
          <p:cNvSpPr txBox="1">
            <a:spLocks noChangeArrowheads="1"/>
          </p:cNvSpPr>
          <p:nvPr/>
        </p:nvSpPr>
        <p:spPr bwMode="auto">
          <a:xfrm>
            <a:off x="3238161" y="1656711"/>
            <a:ext cx="1052148" cy="24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FFFFFF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8" name="Text Box 2"/>
          <p:cNvSpPr txBox="1">
            <a:spLocks noChangeArrowheads="1"/>
          </p:cNvSpPr>
          <p:nvPr/>
        </p:nvSpPr>
        <p:spPr bwMode="auto">
          <a:xfrm>
            <a:off x="4290309" y="1656711"/>
            <a:ext cx="1052148" cy="24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FFFFFF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9" name="Text Box 2"/>
          <p:cNvSpPr txBox="1">
            <a:spLocks noChangeArrowheads="1"/>
          </p:cNvSpPr>
          <p:nvPr/>
        </p:nvSpPr>
        <p:spPr bwMode="auto">
          <a:xfrm>
            <a:off x="6786714" y="1489102"/>
            <a:ext cx="1688330" cy="22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 - IMPACTS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5900340" y="1699531"/>
            <a:ext cx="1052148" cy="25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FFFFFF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Term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1" name="Text Box 2"/>
          <p:cNvSpPr txBox="1">
            <a:spLocks noChangeArrowheads="1"/>
          </p:cNvSpPr>
          <p:nvPr/>
        </p:nvSpPr>
        <p:spPr bwMode="auto">
          <a:xfrm>
            <a:off x="7118263" y="1697084"/>
            <a:ext cx="1052148" cy="25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FFFFFF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Medium Term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" name="Text Box 2"/>
          <p:cNvSpPr txBox="1">
            <a:spLocks noChangeArrowheads="1"/>
          </p:cNvSpPr>
          <p:nvPr/>
        </p:nvSpPr>
        <p:spPr bwMode="auto">
          <a:xfrm>
            <a:off x="8388792" y="1697696"/>
            <a:ext cx="1052148" cy="25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FFFFFF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term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5616505" y="5433433"/>
            <a:ext cx="3932097" cy="374369"/>
          </a:xfrm>
          <a:prstGeom prst="rect">
            <a:avLst/>
          </a:prstGeom>
          <a:solidFill>
            <a:srgbClr val="A3D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4" name="Rounded Rectangle 123"/>
          <p:cNvSpPr/>
          <p:nvPr/>
        </p:nvSpPr>
        <p:spPr>
          <a:xfrm rot="16200000">
            <a:off x="7215525" y="4301150"/>
            <a:ext cx="732221" cy="393148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5" name="Text Box 2"/>
          <p:cNvSpPr txBox="1">
            <a:spLocks noChangeArrowheads="1"/>
          </p:cNvSpPr>
          <p:nvPr/>
        </p:nvSpPr>
        <p:spPr bwMode="auto">
          <a:xfrm>
            <a:off x="6346280" y="5508062"/>
            <a:ext cx="2481723" cy="26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EXTERNAL FACTORS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6" name="Text Box 2"/>
          <p:cNvSpPr txBox="1">
            <a:spLocks noChangeArrowheads="1"/>
          </p:cNvSpPr>
          <p:nvPr/>
        </p:nvSpPr>
        <p:spPr bwMode="auto">
          <a:xfrm>
            <a:off x="5734566" y="5968682"/>
            <a:ext cx="3689858" cy="48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assumptions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7" name="Right Arrow 126"/>
          <p:cNvSpPr/>
          <p:nvPr/>
        </p:nvSpPr>
        <p:spPr>
          <a:xfrm>
            <a:off x="625531" y="1900785"/>
            <a:ext cx="644746" cy="3251259"/>
          </a:xfrm>
          <a:prstGeom prst="rightArrow">
            <a:avLst>
              <a:gd name="adj1" fmla="val 70185"/>
              <a:gd name="adj2" fmla="val 56455"/>
            </a:avLst>
          </a:prstGeom>
          <a:solidFill>
            <a:srgbClr val="95D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8" name="Text Box 2"/>
          <p:cNvSpPr txBox="1">
            <a:spLocks noChangeArrowheads="1"/>
          </p:cNvSpPr>
          <p:nvPr/>
        </p:nvSpPr>
        <p:spPr bwMode="auto">
          <a:xfrm>
            <a:off x="693432" y="2742503"/>
            <a:ext cx="401896" cy="162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</a:rPr>
              <a:t>P</a:t>
            </a:r>
            <a:endParaRPr lang="en-US">
              <a:effectLst/>
            </a:endParaRPr>
          </a:p>
          <a:p>
            <a:pPr algn="ctr"/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</a:rPr>
              <a:t>R</a:t>
            </a:r>
            <a:endParaRPr lang="en-US">
              <a:effectLst/>
            </a:endParaRPr>
          </a:p>
          <a:p>
            <a:pPr algn="ctr"/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</a:rPr>
              <a:t>I</a:t>
            </a:r>
            <a:endParaRPr lang="en-US">
              <a:effectLst/>
            </a:endParaRPr>
          </a:p>
          <a:p>
            <a:pPr algn="ctr"/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</a:rPr>
              <a:t>O</a:t>
            </a:r>
            <a:endParaRPr lang="en-US">
              <a:effectLst/>
            </a:endParaRPr>
          </a:p>
          <a:p>
            <a:pPr algn="ctr"/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</a:rPr>
              <a:t>R</a:t>
            </a:r>
            <a:endParaRPr lang="en-US">
              <a:effectLst/>
            </a:endParaRPr>
          </a:p>
          <a:p>
            <a:pPr algn="ctr"/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</a:rPr>
              <a:t>I</a:t>
            </a:r>
            <a:endParaRPr lang="en-US">
              <a:effectLst/>
            </a:endParaRPr>
          </a:p>
          <a:p>
            <a:pPr algn="ctr"/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</a:rPr>
              <a:t>T</a:t>
            </a:r>
            <a:endParaRPr lang="en-US">
              <a:effectLst/>
            </a:endParaRPr>
          </a:p>
          <a:p>
            <a:pPr algn="ctr"/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</a:rPr>
              <a:t>I</a:t>
            </a:r>
            <a:endParaRPr lang="en-US">
              <a:effectLst/>
            </a:endParaRPr>
          </a:p>
          <a:p>
            <a:pPr algn="ctr"/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</a:rPr>
              <a:t>E</a:t>
            </a:r>
            <a:endParaRPr lang="en-US">
              <a:effectLst/>
            </a:endParaRPr>
          </a:p>
          <a:p>
            <a:pPr algn="ctr"/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</a:rPr>
              <a:t>S</a:t>
            </a:r>
            <a:endParaRPr lang="en-US">
              <a:effectLst/>
            </a:endParaRPr>
          </a:p>
        </p:txBody>
      </p:sp>
      <p:sp>
        <p:nvSpPr>
          <p:cNvPr id="129" name="Right Arrow 128"/>
          <p:cNvSpPr/>
          <p:nvPr/>
        </p:nvSpPr>
        <p:spPr>
          <a:xfrm rot="5400000">
            <a:off x="2192437" y="5183547"/>
            <a:ext cx="166386" cy="122954"/>
          </a:xfrm>
          <a:prstGeom prst="rightArrow">
            <a:avLst>
              <a:gd name="adj1" fmla="val 59545"/>
              <a:gd name="adj2" fmla="val 6184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0" name="Right Arrow 129"/>
          <p:cNvSpPr/>
          <p:nvPr/>
        </p:nvSpPr>
        <p:spPr>
          <a:xfrm rot="5400000" flipH="1" flipV="1">
            <a:off x="2050519" y="5190888"/>
            <a:ext cx="166386" cy="122954"/>
          </a:xfrm>
          <a:prstGeom prst="rightArrow">
            <a:avLst>
              <a:gd name="adj1" fmla="val 59545"/>
              <a:gd name="adj2" fmla="val 6184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1" name="Right Arrow 130"/>
          <p:cNvSpPr/>
          <p:nvPr/>
        </p:nvSpPr>
        <p:spPr>
          <a:xfrm rot="5400000">
            <a:off x="4880920" y="5183547"/>
            <a:ext cx="166386" cy="122954"/>
          </a:xfrm>
          <a:prstGeom prst="rightArrow">
            <a:avLst>
              <a:gd name="adj1" fmla="val 59545"/>
              <a:gd name="adj2" fmla="val 6184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2" name="Right Arrow 131"/>
          <p:cNvSpPr/>
          <p:nvPr/>
        </p:nvSpPr>
        <p:spPr>
          <a:xfrm rot="5400000" flipH="1" flipV="1">
            <a:off x="4738390" y="5190276"/>
            <a:ext cx="166386" cy="122954"/>
          </a:xfrm>
          <a:prstGeom prst="rightArrow">
            <a:avLst>
              <a:gd name="adj1" fmla="val 59545"/>
              <a:gd name="adj2" fmla="val 6184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3" name="Right Arrow 132"/>
          <p:cNvSpPr/>
          <p:nvPr/>
        </p:nvSpPr>
        <p:spPr>
          <a:xfrm rot="5400000">
            <a:off x="6363714" y="5182935"/>
            <a:ext cx="166386" cy="122954"/>
          </a:xfrm>
          <a:prstGeom prst="rightArrow">
            <a:avLst>
              <a:gd name="adj1" fmla="val 59545"/>
              <a:gd name="adj2" fmla="val 6184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4" name="Right Arrow 133"/>
          <p:cNvSpPr/>
          <p:nvPr/>
        </p:nvSpPr>
        <p:spPr>
          <a:xfrm rot="5400000" flipH="1" flipV="1">
            <a:off x="6221796" y="5188441"/>
            <a:ext cx="166386" cy="122954"/>
          </a:xfrm>
          <a:prstGeom prst="rightArrow">
            <a:avLst>
              <a:gd name="adj1" fmla="val 59545"/>
              <a:gd name="adj2" fmla="val 6184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5" name="Right Arrow 134"/>
          <p:cNvSpPr/>
          <p:nvPr/>
        </p:nvSpPr>
        <p:spPr>
          <a:xfrm rot="5400000">
            <a:off x="8883364" y="5167031"/>
            <a:ext cx="166386" cy="122954"/>
          </a:xfrm>
          <a:prstGeom prst="rightArrow">
            <a:avLst>
              <a:gd name="adj1" fmla="val 59545"/>
              <a:gd name="adj2" fmla="val 6184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6" name="Right Arrow 135"/>
          <p:cNvSpPr/>
          <p:nvPr/>
        </p:nvSpPr>
        <p:spPr>
          <a:xfrm rot="5400000" flipH="1" flipV="1">
            <a:off x="8740834" y="5172536"/>
            <a:ext cx="166386" cy="122954"/>
          </a:xfrm>
          <a:prstGeom prst="rightArrow">
            <a:avLst>
              <a:gd name="adj1" fmla="val 59545"/>
              <a:gd name="adj2" fmla="val 6184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Rectangle 50"/>
          <p:cNvSpPr>
            <a:spLocks noChangeArrowheads="1"/>
          </p:cNvSpPr>
          <p:nvPr/>
        </p:nvSpPr>
        <p:spPr bwMode="auto">
          <a:xfrm>
            <a:off x="-90174" y="-172313"/>
            <a:ext cx="9542737" cy="44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14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87</Words>
  <Application>Microsoft Office PowerPoint</Application>
  <PresentationFormat>A4 Paper (210x297 mm)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Times New Roman</vt:lpstr>
      <vt:lpstr>Raleway</vt:lpstr>
      <vt:lpstr>Arial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4</cp:revision>
  <dcterms:created xsi:type="dcterms:W3CDTF">2023-05-28T02:11:18Z</dcterms:created>
  <dcterms:modified xsi:type="dcterms:W3CDTF">2023-05-28T03:25:08Z</dcterms:modified>
</cp:coreProperties>
</file>