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</p:sldIdLst>
  <p:sldSz cx="9906000" cy="6858000" type="A4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  <p:embeddedFont>
      <p:font typeface="Raleway" panose="020B0003030101060003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15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5BDA-BBF8-429C-936E-26B1125DEAEF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5B59-279F-406F-9CEB-C04CC356D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245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5BDA-BBF8-429C-936E-26B1125DEAEF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5B59-279F-406F-9CEB-C04CC356D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972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5BDA-BBF8-429C-936E-26B1125DEAEF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5B59-279F-406F-9CEB-C04CC356D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288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5BDA-BBF8-429C-936E-26B1125DEAEF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5B59-279F-406F-9CEB-C04CC356D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690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5BDA-BBF8-429C-936E-26B1125DEAEF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5B59-279F-406F-9CEB-C04CC356D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351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5BDA-BBF8-429C-936E-26B1125DEAEF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5B59-279F-406F-9CEB-C04CC356D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800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5BDA-BBF8-429C-936E-26B1125DEAEF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5B59-279F-406F-9CEB-C04CC356D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249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5BDA-BBF8-429C-936E-26B1125DEAEF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5B59-279F-406F-9CEB-C04CC356D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363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5BDA-BBF8-429C-936E-26B1125DEAEF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5B59-279F-406F-9CEB-C04CC356D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629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5BDA-BBF8-429C-936E-26B1125DEAEF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5B59-279F-406F-9CEB-C04CC356D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995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5BDA-BBF8-429C-936E-26B1125DEAEF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5B59-279F-406F-9CEB-C04CC356D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326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95BDA-BBF8-429C-936E-26B1125DEAEF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35B59-279F-406F-9CEB-C04CC356D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605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4276" y="-125332"/>
            <a:ext cx="9526414" cy="6394540"/>
            <a:chOff x="0" y="0"/>
            <a:chExt cx="10221595" cy="6861175"/>
          </a:xfrm>
        </p:grpSpPr>
        <p:sp>
          <p:nvSpPr>
            <p:cNvPr id="48" name="Rounded Rectangle 47"/>
            <p:cNvSpPr/>
            <p:nvPr/>
          </p:nvSpPr>
          <p:spPr>
            <a:xfrm rot="16200000">
              <a:off x="2178050" y="1125855"/>
              <a:ext cx="496570" cy="1094740"/>
            </a:xfrm>
            <a:prstGeom prst="roundRect">
              <a:avLst>
                <a:gd name="adj" fmla="val 0"/>
              </a:avLst>
            </a:prstGeom>
            <a:solidFill>
              <a:srgbClr val="F68E56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9" name="Rounded Rectangle 48"/>
            <p:cNvSpPr/>
            <p:nvPr/>
          </p:nvSpPr>
          <p:spPr>
            <a:xfrm rot="16200000">
              <a:off x="4695508" y="30797"/>
              <a:ext cx="496570" cy="3284855"/>
            </a:xfrm>
            <a:prstGeom prst="roundRect">
              <a:avLst>
                <a:gd name="adj" fmla="val 0"/>
              </a:avLst>
            </a:prstGeom>
            <a:solidFill>
              <a:srgbClr val="00AEEF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0" name="Rounded Rectangle 49"/>
            <p:cNvSpPr/>
            <p:nvPr/>
          </p:nvSpPr>
          <p:spPr>
            <a:xfrm rot="16200000">
              <a:off x="8326120" y="35560"/>
              <a:ext cx="496570" cy="3271520"/>
            </a:xfrm>
            <a:prstGeom prst="roundRect">
              <a:avLst>
                <a:gd name="adj" fmla="val 0"/>
              </a:avLst>
            </a:prstGeom>
            <a:solidFill>
              <a:srgbClr val="662D9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1" name="Rounded Rectangle 50"/>
            <p:cNvSpPr/>
            <p:nvPr/>
          </p:nvSpPr>
          <p:spPr>
            <a:xfrm rot="16200000">
              <a:off x="627380" y="3171190"/>
              <a:ext cx="3595370" cy="109474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63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2" name="Rounded Rectangle 51"/>
            <p:cNvSpPr/>
            <p:nvPr/>
          </p:nvSpPr>
          <p:spPr>
            <a:xfrm rot="16200000">
              <a:off x="2050415" y="3168650"/>
              <a:ext cx="3595370" cy="109474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63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3" name="Rounded Rectangle 52"/>
            <p:cNvSpPr/>
            <p:nvPr/>
          </p:nvSpPr>
          <p:spPr>
            <a:xfrm rot="16200000">
              <a:off x="3145155" y="3168650"/>
              <a:ext cx="3595370" cy="109474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63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4" name="Rounded Rectangle 53"/>
            <p:cNvSpPr/>
            <p:nvPr/>
          </p:nvSpPr>
          <p:spPr>
            <a:xfrm rot="16200000">
              <a:off x="4240530" y="3168650"/>
              <a:ext cx="3595370" cy="109474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63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5" name="Rounded Rectangle 54"/>
            <p:cNvSpPr/>
            <p:nvPr/>
          </p:nvSpPr>
          <p:spPr>
            <a:xfrm rot="16200000">
              <a:off x="5687060" y="3169920"/>
              <a:ext cx="3595370" cy="109474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63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6" name="Rounded Rectangle 55"/>
            <p:cNvSpPr/>
            <p:nvPr/>
          </p:nvSpPr>
          <p:spPr>
            <a:xfrm rot="16200000">
              <a:off x="6769100" y="3168650"/>
              <a:ext cx="3595370" cy="109474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63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7" name="Rounded Rectangle 56"/>
            <p:cNvSpPr/>
            <p:nvPr/>
          </p:nvSpPr>
          <p:spPr>
            <a:xfrm rot="16200000">
              <a:off x="7863840" y="3168650"/>
              <a:ext cx="3595370" cy="109474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63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1873250" y="5826760"/>
              <a:ext cx="4016375" cy="308610"/>
            </a:xfrm>
            <a:prstGeom prst="rect">
              <a:avLst/>
            </a:pr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2700" y="585470"/>
              <a:ext cx="5930900" cy="64579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0" name="Rounded Rectangle 59"/>
            <p:cNvSpPr/>
            <p:nvPr/>
          </p:nvSpPr>
          <p:spPr>
            <a:xfrm rot="16200000">
              <a:off x="3543935" y="4465320"/>
              <a:ext cx="673100" cy="401574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63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1" name="Rounded Rectangle 60"/>
            <p:cNvSpPr/>
            <p:nvPr/>
          </p:nvSpPr>
          <p:spPr>
            <a:xfrm>
              <a:off x="457200" y="1911350"/>
              <a:ext cx="1089025" cy="3597275"/>
            </a:xfrm>
            <a:prstGeom prst="roundRect">
              <a:avLst>
                <a:gd name="adj" fmla="val 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2" name="Text Box 2"/>
            <p:cNvSpPr txBox="1">
              <a:spLocks noChangeArrowheads="1"/>
            </p:cNvSpPr>
            <p:nvPr/>
          </p:nvSpPr>
          <p:spPr bwMode="auto">
            <a:xfrm>
              <a:off x="427368" y="620383"/>
              <a:ext cx="5800725" cy="537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800" b="1" dirty="0">
                  <a:solidFill>
                    <a:srgbClr val="2F2F2F"/>
                  </a:solidFill>
                  <a:effectLst/>
                  <a:latin typeface="Raleway" panose="020B00030301010600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NON PROFIT LOGIC MODEL</a:t>
              </a:r>
              <a:endPara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Text Box 2"/>
            <p:cNvSpPr txBox="1">
              <a:spLocks noChangeArrowheads="1"/>
            </p:cNvSpPr>
            <p:nvPr/>
          </p:nvSpPr>
          <p:spPr bwMode="auto">
            <a:xfrm>
              <a:off x="6019800" y="642620"/>
              <a:ext cx="3766820" cy="743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solidFill>
                    <a:srgbClr val="808080"/>
                  </a:solidFill>
                  <a:effectLst/>
                  <a:latin typeface="Raleway" panose="020B00030301010600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This logic model has been designed as an editable electronic document with spaces for you to fill in to create your own logic model.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Text Box 2"/>
            <p:cNvSpPr txBox="1">
              <a:spLocks noChangeArrowheads="1"/>
            </p:cNvSpPr>
            <p:nvPr/>
          </p:nvSpPr>
          <p:spPr bwMode="auto">
            <a:xfrm>
              <a:off x="457200" y="1971675"/>
              <a:ext cx="1089025" cy="279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000" b="1">
                  <a:solidFill>
                    <a:srgbClr val="000000"/>
                  </a:solidFill>
                  <a:effectLst/>
                  <a:latin typeface="Raleway" panose="020B00030301010600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SITUATION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Text Box 2"/>
            <p:cNvSpPr txBox="1">
              <a:spLocks noChangeArrowheads="1"/>
            </p:cNvSpPr>
            <p:nvPr/>
          </p:nvSpPr>
          <p:spPr bwMode="auto">
            <a:xfrm>
              <a:off x="1873250" y="2066925"/>
              <a:ext cx="1092200" cy="50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000">
                  <a:solidFill>
                    <a:srgbClr val="000000"/>
                  </a:solidFill>
                  <a:effectLst/>
                  <a:latin typeface="Raleway" panose="020B00030301010600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Enter inputs here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Text Box 2"/>
            <p:cNvSpPr txBox="1">
              <a:spLocks noChangeArrowheads="1"/>
            </p:cNvSpPr>
            <p:nvPr/>
          </p:nvSpPr>
          <p:spPr bwMode="auto">
            <a:xfrm>
              <a:off x="3267075" y="5868035"/>
              <a:ext cx="1252220" cy="279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000" b="1">
                  <a:solidFill>
                    <a:srgbClr val="FFFFFF"/>
                  </a:solidFill>
                  <a:effectLst/>
                  <a:latin typeface="Raleway" panose="020B00030301010600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ASSUMPTIONS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Text Box 2"/>
            <p:cNvSpPr txBox="1">
              <a:spLocks noChangeArrowheads="1"/>
            </p:cNvSpPr>
            <p:nvPr/>
          </p:nvSpPr>
          <p:spPr bwMode="auto">
            <a:xfrm>
              <a:off x="2053590" y="6213475"/>
              <a:ext cx="3651250" cy="5086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000">
                  <a:solidFill>
                    <a:srgbClr val="000000"/>
                  </a:solidFill>
                  <a:effectLst/>
                  <a:latin typeface="Raleway" panose="020B00030301010600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Enter assumptions here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2050" name="Picture 2" descr="templatelabgrey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4963" y="6461125"/>
              <a:ext cx="1389062" cy="400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8" name="Right Arrow 67"/>
            <p:cNvSpPr/>
            <p:nvPr/>
          </p:nvSpPr>
          <p:spPr>
            <a:xfrm>
              <a:off x="6543675" y="3358515"/>
              <a:ext cx="464185" cy="701675"/>
            </a:xfrm>
            <a:prstGeom prst="rightArrow">
              <a:avLst>
                <a:gd name="adj1" fmla="val 59545"/>
                <a:gd name="adj2" fmla="val 50216"/>
              </a:avLst>
            </a:prstGeom>
            <a:solidFill>
              <a:srgbClr val="A3D3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9" name="Text Box 2"/>
            <p:cNvSpPr txBox="1">
              <a:spLocks noChangeArrowheads="1"/>
            </p:cNvSpPr>
            <p:nvPr/>
          </p:nvSpPr>
          <p:spPr bwMode="auto">
            <a:xfrm>
              <a:off x="3300095" y="2073275"/>
              <a:ext cx="1092200" cy="50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000">
                  <a:solidFill>
                    <a:srgbClr val="000000"/>
                  </a:solidFill>
                  <a:effectLst/>
                  <a:latin typeface="Raleway" panose="020B00030301010600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Enter output here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Text Box 2"/>
            <p:cNvSpPr txBox="1">
              <a:spLocks noChangeArrowheads="1"/>
            </p:cNvSpPr>
            <p:nvPr/>
          </p:nvSpPr>
          <p:spPr bwMode="auto">
            <a:xfrm>
              <a:off x="4391025" y="2073275"/>
              <a:ext cx="1092200" cy="50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000">
                  <a:solidFill>
                    <a:srgbClr val="000000"/>
                  </a:solidFill>
                  <a:effectLst/>
                  <a:latin typeface="Raleway" panose="020B00030301010600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Enter output here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1" name="Text Box 2"/>
            <p:cNvSpPr txBox="1">
              <a:spLocks noChangeArrowheads="1"/>
            </p:cNvSpPr>
            <p:nvPr/>
          </p:nvSpPr>
          <p:spPr bwMode="auto">
            <a:xfrm>
              <a:off x="5492750" y="2073275"/>
              <a:ext cx="1092200" cy="50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000">
                  <a:solidFill>
                    <a:srgbClr val="000000"/>
                  </a:solidFill>
                  <a:effectLst/>
                  <a:latin typeface="Raleway" panose="020B00030301010600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Enter output here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2" name="Text Box 2"/>
            <p:cNvSpPr txBox="1">
              <a:spLocks noChangeArrowheads="1"/>
            </p:cNvSpPr>
            <p:nvPr/>
          </p:nvSpPr>
          <p:spPr bwMode="auto">
            <a:xfrm>
              <a:off x="6931025" y="2070100"/>
              <a:ext cx="1092200" cy="50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000">
                  <a:solidFill>
                    <a:srgbClr val="000000"/>
                  </a:solidFill>
                  <a:effectLst/>
                  <a:latin typeface="Raleway" panose="020B00030301010600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Enter outcome here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3" name="Text Box 2"/>
            <p:cNvSpPr txBox="1">
              <a:spLocks noChangeArrowheads="1"/>
            </p:cNvSpPr>
            <p:nvPr/>
          </p:nvSpPr>
          <p:spPr bwMode="auto">
            <a:xfrm>
              <a:off x="8039100" y="2066925"/>
              <a:ext cx="1092200" cy="50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000">
                  <a:solidFill>
                    <a:srgbClr val="000000"/>
                  </a:solidFill>
                  <a:effectLst/>
                  <a:latin typeface="Raleway" panose="020B00030301010600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Enter outcome here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4" name="Text Box 2"/>
            <p:cNvSpPr txBox="1">
              <a:spLocks noChangeArrowheads="1"/>
            </p:cNvSpPr>
            <p:nvPr/>
          </p:nvSpPr>
          <p:spPr bwMode="auto">
            <a:xfrm>
              <a:off x="9124950" y="2066925"/>
              <a:ext cx="1092200" cy="50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000">
                  <a:solidFill>
                    <a:srgbClr val="000000"/>
                  </a:solidFill>
                  <a:effectLst/>
                  <a:latin typeface="Raleway" panose="020B00030301010600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Enter outcome here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5" name="Text Box 2"/>
            <p:cNvSpPr txBox="1">
              <a:spLocks noChangeArrowheads="1"/>
            </p:cNvSpPr>
            <p:nvPr/>
          </p:nvSpPr>
          <p:spPr bwMode="auto">
            <a:xfrm>
              <a:off x="1873250" y="1577975"/>
              <a:ext cx="1089025" cy="279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000" b="1">
                  <a:solidFill>
                    <a:srgbClr val="FFFFFF"/>
                  </a:solidFill>
                  <a:effectLst/>
                  <a:latin typeface="Raleway" panose="020B00030301010600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INPUTS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Text Box 2"/>
            <p:cNvSpPr txBox="1">
              <a:spLocks noChangeArrowheads="1"/>
            </p:cNvSpPr>
            <p:nvPr/>
          </p:nvSpPr>
          <p:spPr bwMode="auto">
            <a:xfrm>
              <a:off x="4397375" y="1476375"/>
              <a:ext cx="1089025" cy="279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000" b="1">
                  <a:solidFill>
                    <a:srgbClr val="FFFFFF"/>
                  </a:solidFill>
                  <a:effectLst/>
                  <a:latin typeface="Raleway" panose="020B00030301010600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OUTPUTS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7" name="Text Box 2"/>
            <p:cNvSpPr txBox="1">
              <a:spLocks noChangeArrowheads="1"/>
            </p:cNvSpPr>
            <p:nvPr/>
          </p:nvSpPr>
          <p:spPr bwMode="auto">
            <a:xfrm>
              <a:off x="3298825" y="1647825"/>
              <a:ext cx="1092200" cy="250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000">
                  <a:solidFill>
                    <a:srgbClr val="FFFFFF"/>
                  </a:solidFill>
                  <a:effectLst/>
                  <a:latin typeface="Raleway" panose="020B00030301010600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Participants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8" name="Text Box 2"/>
            <p:cNvSpPr txBox="1">
              <a:spLocks noChangeArrowheads="1"/>
            </p:cNvSpPr>
            <p:nvPr/>
          </p:nvSpPr>
          <p:spPr bwMode="auto">
            <a:xfrm>
              <a:off x="4391025" y="1647825"/>
              <a:ext cx="1092200" cy="250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000">
                  <a:solidFill>
                    <a:srgbClr val="FFFFFF"/>
                  </a:solidFill>
                  <a:effectLst/>
                  <a:latin typeface="Raleway" panose="020B00030301010600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Activities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9" name="Text Box 2"/>
            <p:cNvSpPr txBox="1">
              <a:spLocks noChangeArrowheads="1"/>
            </p:cNvSpPr>
            <p:nvPr/>
          </p:nvSpPr>
          <p:spPr bwMode="auto">
            <a:xfrm>
              <a:off x="5233522" y="1651000"/>
              <a:ext cx="1617006" cy="250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000" dirty="0">
                  <a:solidFill>
                    <a:srgbClr val="FFFFFF"/>
                  </a:solidFill>
                  <a:effectLst/>
                  <a:latin typeface="Raleway" panose="020B00030301010600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Direct Products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0" name="Text Box 2"/>
            <p:cNvSpPr txBox="1">
              <a:spLocks noChangeArrowheads="1"/>
            </p:cNvSpPr>
            <p:nvPr/>
          </p:nvSpPr>
          <p:spPr bwMode="auto">
            <a:xfrm>
              <a:off x="7689850" y="1479550"/>
              <a:ext cx="1752600" cy="234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000" b="1">
                  <a:solidFill>
                    <a:srgbClr val="FFFFFF"/>
                  </a:solidFill>
                  <a:effectLst/>
                  <a:latin typeface="Raleway" panose="020B00030301010600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OUTCOMES - IMPACTS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1" name="Text Box 2"/>
            <p:cNvSpPr txBox="1">
              <a:spLocks noChangeArrowheads="1"/>
            </p:cNvSpPr>
            <p:nvPr/>
          </p:nvSpPr>
          <p:spPr bwMode="auto">
            <a:xfrm>
              <a:off x="6924675" y="1651000"/>
              <a:ext cx="1092200" cy="266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000">
                  <a:solidFill>
                    <a:srgbClr val="FFFFFF"/>
                  </a:solidFill>
                  <a:effectLst/>
                  <a:latin typeface="Raleway" panose="020B00030301010600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Short Term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2" name="Text Box 2"/>
            <p:cNvSpPr txBox="1">
              <a:spLocks noChangeArrowheads="1"/>
            </p:cNvSpPr>
            <p:nvPr/>
          </p:nvSpPr>
          <p:spPr bwMode="auto">
            <a:xfrm>
              <a:off x="8026400" y="1651000"/>
              <a:ext cx="1092200" cy="266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000">
                  <a:solidFill>
                    <a:srgbClr val="FFFFFF"/>
                  </a:solidFill>
                  <a:effectLst/>
                  <a:latin typeface="Raleway" panose="020B00030301010600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Intermediate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3" name="Text Box 2"/>
            <p:cNvSpPr txBox="1">
              <a:spLocks noChangeArrowheads="1"/>
            </p:cNvSpPr>
            <p:nvPr/>
          </p:nvSpPr>
          <p:spPr bwMode="auto">
            <a:xfrm>
              <a:off x="9121775" y="1651635"/>
              <a:ext cx="1092200" cy="266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000">
                  <a:solidFill>
                    <a:srgbClr val="FFFFFF"/>
                  </a:solidFill>
                  <a:effectLst/>
                  <a:latin typeface="Raleway" panose="020B00030301010600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Long term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4" name="Right Arrow 83"/>
            <p:cNvSpPr/>
            <p:nvPr/>
          </p:nvSpPr>
          <p:spPr>
            <a:xfrm>
              <a:off x="2924175" y="3359150"/>
              <a:ext cx="464185" cy="701675"/>
            </a:xfrm>
            <a:prstGeom prst="rightArrow">
              <a:avLst>
                <a:gd name="adj1" fmla="val 59545"/>
                <a:gd name="adj2" fmla="val 50216"/>
              </a:avLst>
            </a:prstGeom>
            <a:solidFill>
              <a:srgbClr val="A3D3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5" name="Right Arrow 84"/>
            <p:cNvSpPr/>
            <p:nvPr/>
          </p:nvSpPr>
          <p:spPr>
            <a:xfrm>
              <a:off x="1492250" y="3359150"/>
              <a:ext cx="464185" cy="701675"/>
            </a:xfrm>
            <a:prstGeom prst="rightArrow">
              <a:avLst>
                <a:gd name="adj1" fmla="val 59545"/>
                <a:gd name="adj2" fmla="val 50216"/>
              </a:avLst>
            </a:prstGeom>
            <a:solidFill>
              <a:srgbClr val="A3D3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6202045" y="5822315"/>
              <a:ext cx="4019550" cy="308610"/>
            </a:xfrm>
            <a:prstGeom prst="rect">
              <a:avLst/>
            </a:prstGeom>
            <a:solidFill>
              <a:srgbClr val="0069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7" name="Rounded Rectangle 86"/>
            <p:cNvSpPr/>
            <p:nvPr/>
          </p:nvSpPr>
          <p:spPr>
            <a:xfrm rot="16200000">
              <a:off x="7875905" y="4460875"/>
              <a:ext cx="673100" cy="401574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63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8" name="Text Box 2"/>
            <p:cNvSpPr txBox="1">
              <a:spLocks noChangeArrowheads="1"/>
            </p:cNvSpPr>
            <p:nvPr/>
          </p:nvSpPr>
          <p:spPr bwMode="auto">
            <a:xfrm>
              <a:off x="7074535" y="5858510"/>
              <a:ext cx="2297430" cy="279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000" b="1">
                  <a:solidFill>
                    <a:srgbClr val="FFFFFF"/>
                  </a:solidFill>
                  <a:effectLst/>
                  <a:latin typeface="Raleway" panose="020B00030301010600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EXTERNAL FACTORS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9" name="Text Box 2"/>
            <p:cNvSpPr txBox="1">
              <a:spLocks noChangeArrowheads="1"/>
            </p:cNvSpPr>
            <p:nvPr/>
          </p:nvSpPr>
          <p:spPr bwMode="auto">
            <a:xfrm>
              <a:off x="6316980" y="6207125"/>
              <a:ext cx="3651250" cy="5086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000">
                  <a:solidFill>
                    <a:srgbClr val="000000"/>
                  </a:solidFill>
                  <a:effectLst/>
                  <a:latin typeface="Raleway" panose="020B00030301010600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Enter external factors here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" name="Rectangle 44"/>
            <p:cNvSpPr>
              <a:spLocks noChangeArrowheads="1"/>
            </p:cNvSpPr>
            <p:nvPr/>
          </p:nvSpPr>
          <p:spPr bwMode="auto">
            <a:xfrm>
              <a:off x="0" y="0"/>
              <a:ext cx="9906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pic>
        <p:nvPicPr>
          <p:cNvPr id="2115" name="Picture 67" descr="templatelabgre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485" y="6344652"/>
            <a:ext cx="1389062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1148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</TotalTime>
  <Words>75</Words>
  <Application>Microsoft Office PowerPoint</Application>
  <PresentationFormat>A4 Paper (210x297 mm)</PresentationFormat>
  <Paragraphs>23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Calibri</vt:lpstr>
      <vt:lpstr>Times New Roman</vt:lpstr>
      <vt:lpstr>Arial</vt:lpstr>
      <vt:lpstr>Calibri Light</vt:lpstr>
      <vt:lpstr>Raleway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Guastella</dc:creator>
  <cp:lastModifiedBy>Nicholas Guastella</cp:lastModifiedBy>
  <cp:revision>3</cp:revision>
  <dcterms:created xsi:type="dcterms:W3CDTF">2023-05-28T02:11:18Z</dcterms:created>
  <dcterms:modified xsi:type="dcterms:W3CDTF">2023-05-28T02:47:16Z</dcterms:modified>
</cp:coreProperties>
</file>