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10693400" cy="10693400"/>
  <p:defaultTextStyle>
    <a:defPPr>
      <a:defRPr lang="de-DE"/>
    </a:defPPr>
    <a:lvl1pPr marL="0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1pPr>
    <a:lvl2pPr marL="390129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2pPr>
    <a:lvl3pPr marL="780258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3pPr>
    <a:lvl4pPr marL="1170386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4pPr>
    <a:lvl5pPr marL="1560515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5pPr>
    <a:lvl6pPr marL="1950644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6pPr>
    <a:lvl7pPr marL="2340773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7pPr>
    <a:lvl8pPr marL="2730901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8pPr>
    <a:lvl9pPr marL="3121030" algn="l" defTabSz="780258" rtl="0" eaLnBrk="1" latinLnBrk="0" hangingPunct="1">
      <a:defRPr sz="15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36" y="178"/>
      </p:cViewPr>
      <p:guideLst>
        <p:guide orient="horz" pos="203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64197530864196E-2"/>
          <c:y val="2.564102564102564E-2"/>
          <c:w val="0.93827160493827155"/>
          <c:h val="0.974358974358974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rgbClr val="946DF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43-464B-AD26-CC70E19E85D1}"/>
              </c:ext>
            </c:extLst>
          </c:dPt>
          <c:dPt>
            <c:idx val="1"/>
            <c:bubble3D val="0"/>
            <c:spPr>
              <a:solidFill>
                <a:srgbClr val="CFBEF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43-464B-AD26-CC70E19E85D1}"/>
              </c:ext>
            </c:extLst>
          </c:dPt>
          <c:cat>
            <c:strRef>
              <c:f>Sheet1!$A$2:$A$3</c:f>
              <c:strCache>
                <c:ptCount val="2"/>
                <c:pt idx="0">
                  <c:v>Data 1.1</c:v>
                </c:pt>
                <c:pt idx="1">
                  <c:v>Data 1.2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0.97</c:v>
                </c:pt>
                <c:pt idx="1">
                  <c:v>3.0000000000000027E-2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3-464B-AD26-CC70E19E8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64197530864196E-2"/>
          <c:y val="2.564102564102564E-2"/>
          <c:w val="0.93827160493827155"/>
          <c:h val="0.974358974358974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rgbClr val="32D78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8E-4B98-B50F-7A9E047B7687}"/>
              </c:ext>
            </c:extLst>
          </c:dPt>
          <c:dPt>
            <c:idx val="1"/>
            <c:bubble3D val="0"/>
            <c:spPr>
              <a:solidFill>
                <a:srgbClr val="8FE9B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8E-4B98-B50F-7A9E047B7687}"/>
              </c:ext>
            </c:extLst>
          </c:dPt>
          <c:cat>
            <c:strRef>
              <c:f>Sheet1!$A$2:$A$3</c:f>
              <c:strCache>
                <c:ptCount val="2"/>
                <c:pt idx="0">
                  <c:v>Data 1.1</c:v>
                </c:pt>
                <c:pt idx="1">
                  <c:v>Data 1.2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7.999999999999996E-2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8E-4B98-B50F-7A9E047B7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64197530864196E-2"/>
          <c:y val="2.564102564102564E-2"/>
          <c:w val="0.93827160493827155"/>
          <c:h val="0.974358974358974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rgbClr val="FFD26E"/>
            </a:solidFill>
          </c:spPr>
          <c:dPt>
            <c:idx val="0"/>
            <c:bubble3D val="0"/>
            <c:spPr>
              <a:solidFill>
                <a:srgbClr val="FFD2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9-4995-8C6B-6D3C977A6834}"/>
              </c:ext>
            </c:extLst>
          </c:dPt>
          <c:dPt>
            <c:idx val="1"/>
            <c:bubble3D val="0"/>
            <c:spPr>
              <a:solidFill>
                <a:srgbClr val="FFE9B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69-4995-8C6B-6D3C977A6834}"/>
              </c:ext>
            </c:extLst>
          </c:dPt>
          <c:cat>
            <c:strRef>
              <c:f>Sheet1!$A$2:$A$3</c:f>
              <c:strCache>
                <c:ptCount val="2"/>
                <c:pt idx="0">
                  <c:v>Data 1.1</c:v>
                </c:pt>
                <c:pt idx="1">
                  <c:v>Data 1.2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69-4995-8C6B-6D3C977A6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64197530864196E-2"/>
          <c:y val="2.564102564102564E-2"/>
          <c:w val="0.93827160493827155"/>
          <c:h val="0.974358974358974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rgbClr val="F5AAA0"/>
            </a:solidFill>
          </c:spPr>
          <c:dPt>
            <c:idx val="0"/>
            <c:bubble3D val="0"/>
            <c:spPr>
              <a:solidFill>
                <a:srgbClr val="F5AA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AE-45A2-89C8-24C883C2BD01}"/>
              </c:ext>
            </c:extLst>
          </c:dPt>
          <c:dPt>
            <c:idx val="1"/>
            <c:bubble3D val="0"/>
            <c:spPr>
              <a:solidFill>
                <a:srgbClr val="FAD7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AE-45A2-89C8-24C883C2BD01}"/>
              </c:ext>
            </c:extLst>
          </c:dPt>
          <c:cat>
            <c:strRef>
              <c:f>Sheet1!$A$2:$A$3</c:f>
              <c:strCache>
                <c:ptCount val="2"/>
                <c:pt idx="0">
                  <c:v>Data 1.1</c:v>
                </c:pt>
                <c:pt idx="1">
                  <c:v>Data 1.2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6.0000000000000053E-2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AE-45A2-89C8-24C883C2B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69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1pPr>
    <a:lvl2pPr marL="390129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2pPr>
    <a:lvl3pPr marL="780258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3pPr>
    <a:lvl4pPr marL="1170386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4pPr>
    <a:lvl5pPr marL="1560515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5pPr>
    <a:lvl6pPr marL="1950644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6pPr>
    <a:lvl7pPr marL="2340773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7pPr>
    <a:lvl8pPr marL="2730901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8pPr>
    <a:lvl9pPr marL="3121030" algn="l" defTabSz="780258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886" y="1657427"/>
            <a:ext cx="908804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773" y="2994062"/>
            <a:ext cx="74842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1D78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1D78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591" y="1229704"/>
            <a:ext cx="46509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283" y="1229704"/>
            <a:ext cx="46509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1D78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7190" y="292693"/>
            <a:ext cx="925743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1D78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591" y="1229704"/>
            <a:ext cx="96226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217" y="4972281"/>
            <a:ext cx="3421379" cy="236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591" y="4972281"/>
            <a:ext cx="2459117" cy="236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105" y="4972281"/>
            <a:ext cx="2459117" cy="236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hart" Target="../charts/chart1.xml"/><Relationship Id="rId7" Type="http://schemas.openxmlformats.org/officeDocument/2006/relationships/hyperlink" Target="https://templatelab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3293" y="1376648"/>
            <a:ext cx="1916430" cy="738664"/>
          </a:xfrm>
          <a:prstGeom prst="rect">
            <a:avLst/>
          </a:prstGeom>
          <a:solidFill>
            <a:srgbClr val="936CF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10160" algn="ctr"/>
            <a:r>
              <a:rPr sz="3000" b="1" spc="-5" dirty="0">
                <a:solidFill>
                  <a:srgbClr val="FFFFFF"/>
                </a:solidFill>
                <a:latin typeface="Bahnschrift"/>
                <a:cs typeface="Bahnschrift"/>
              </a:rPr>
              <a:t>505</a:t>
            </a:r>
            <a:endParaRPr sz="3000">
              <a:latin typeface="Bahnschrift"/>
              <a:cs typeface="Bahnschrift"/>
            </a:endParaRPr>
          </a:p>
          <a:p>
            <a:pPr marL="10160" algn="ctr"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D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ish</a:t>
            </a:r>
            <a:r>
              <a:rPr sz="1100" b="1" spc="-10" dirty="0">
                <a:solidFill>
                  <a:srgbClr val="FFFFFF"/>
                </a:solidFill>
                <a:latin typeface="Bahnschrift"/>
                <a:cs typeface="Bahnschrift"/>
              </a:rPr>
              <a:t>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s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Pre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pa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re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d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5494" y="1376648"/>
            <a:ext cx="1916430" cy="750570"/>
          </a:xfrm>
          <a:prstGeom prst="rect">
            <a:avLst/>
          </a:prstGeom>
          <a:solidFill>
            <a:srgbClr val="FFD26D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9525" algn="ctr"/>
            <a:r>
              <a:rPr sz="3000" b="1" spc="-10" dirty="0">
                <a:solidFill>
                  <a:srgbClr val="FFFFFF"/>
                </a:solidFill>
                <a:latin typeface="Bahnschrift"/>
                <a:cs typeface="Bahnschrift"/>
              </a:rPr>
              <a:t>1</a:t>
            </a:r>
            <a:endParaRPr sz="3000">
              <a:latin typeface="Bahnschrift"/>
              <a:cs typeface="Bahnschrift"/>
            </a:endParaRPr>
          </a:p>
          <a:p>
            <a:pPr marL="8255" algn="ctr"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Sick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Da</a:t>
            </a:r>
            <a:r>
              <a:rPr sz="1100" b="1" spc="-10" dirty="0">
                <a:solidFill>
                  <a:srgbClr val="FFFFFF"/>
                </a:solidFill>
                <a:latin typeface="Bahnschrift"/>
                <a:cs typeface="Bahnschrift"/>
              </a:rPr>
              <a:t>y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s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7725" y="6102453"/>
            <a:ext cx="280794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/>
            <a:r>
              <a:rPr sz="1000" spc="-10" dirty="0">
                <a:latin typeface="Bahnschrift" panose="020B0502040204020203" pitchFamily="34" charset="0"/>
                <a:cs typeface="Bahnschrift Light"/>
              </a:rPr>
              <a:t>95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0" algn="ctr">
              <a:spcBef>
                <a:spcPts val="359"/>
              </a:spcBef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80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5240" algn="ctr">
              <a:spcBef>
                <a:spcPts val="360"/>
              </a:spcBef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3970" algn="ctr">
              <a:spcBef>
                <a:spcPts val="360"/>
              </a:spcBef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85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7145" algn="ctr">
              <a:spcBef>
                <a:spcPts val="360"/>
              </a:spcBef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75</a:t>
            </a: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3294" y="6082134"/>
            <a:ext cx="3728213" cy="976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Takes job seriously and seeks to improve skills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Participates in workshops, classes, groups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Shows improvement in all areas</a:t>
            </a:r>
          </a:p>
          <a:p>
            <a:pPr marL="12700" marR="5080">
              <a:lnSpc>
                <a:spcPct val="130000"/>
              </a:lnSpc>
            </a:pPr>
            <a:r>
              <a:rPr sz="1000" spc="-15">
                <a:latin typeface="Bahnschrift" panose="020B0502040204020203" pitchFamily="34" charset="0"/>
              </a:rPr>
              <a:t>Uses </a:t>
            </a:r>
            <a:r>
              <a:rPr sz="1000" spc="-15" dirty="0">
                <a:latin typeface="Bahnschrift" panose="020B0502040204020203" pitchFamily="34" charset="0"/>
              </a:rPr>
              <a:t>new instructional strategies</a:t>
            </a:r>
            <a:endParaRPr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sz="1000" spc="-15" dirty="0">
                <a:latin typeface="Bahnschrift" panose="020B0502040204020203" pitchFamily="34" charset="0"/>
              </a:rPr>
              <a:t>Is self-reflective with goals for ongoing development</a:t>
            </a:r>
            <a:endParaRPr sz="1000" spc="-15">
              <a:latin typeface="Bahnschrift" panose="020B0502040204020203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8409" y="1376648"/>
            <a:ext cx="1967864" cy="738664"/>
          </a:xfrm>
          <a:prstGeom prst="rect">
            <a:avLst/>
          </a:prstGeom>
          <a:solidFill>
            <a:srgbClr val="31D78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10160" algn="ctr"/>
            <a:r>
              <a:rPr sz="3000" b="1" dirty="0">
                <a:solidFill>
                  <a:srgbClr val="FFFFFF"/>
                </a:solidFill>
                <a:latin typeface="Bahnschrift"/>
                <a:cs typeface="Bahnschrift"/>
              </a:rPr>
              <a:t>176</a:t>
            </a:r>
            <a:endParaRPr sz="3000">
              <a:latin typeface="Bahnschrift"/>
              <a:cs typeface="Bahnschrift"/>
            </a:endParaRPr>
          </a:p>
          <a:p>
            <a:pPr marL="10160" algn="ctr">
              <a:spcBef>
                <a:spcPts val="160"/>
              </a:spcBef>
            </a:pPr>
            <a:r>
              <a:rPr sz="1100" b="1" spc="-10" dirty="0">
                <a:solidFill>
                  <a:srgbClr val="FFFFFF"/>
                </a:solidFill>
                <a:latin typeface="Bahnschrift"/>
                <a:cs typeface="Bahnschrift"/>
              </a:rPr>
              <a:t>H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o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ur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s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Wo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r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k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d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71006" y="1376647"/>
            <a:ext cx="1967864" cy="738663"/>
          </a:xfrm>
          <a:prstGeom prst="rect">
            <a:avLst/>
          </a:prstGeom>
          <a:solidFill>
            <a:srgbClr val="F5AA9F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7620" algn="ctr"/>
            <a:r>
              <a:rPr sz="3000" b="1" spc="-25" dirty="0">
                <a:solidFill>
                  <a:srgbClr val="FFFFFF"/>
                </a:solidFill>
                <a:latin typeface="Bahnschrift"/>
                <a:cs typeface="Bahnschrift"/>
              </a:rPr>
              <a:t>98</a:t>
            </a:r>
            <a:endParaRPr sz="3000">
              <a:latin typeface="Bahnschrift"/>
              <a:cs typeface="Bahnschrift"/>
            </a:endParaRPr>
          </a:p>
          <a:p>
            <a:pPr marL="10160" algn="ctr"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Cli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ent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s</a:t>
            </a:r>
            <a:r>
              <a:rPr sz="11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R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vi</a:t>
            </a:r>
            <a:r>
              <a:rPr sz="1100" b="1" spc="-5" dirty="0">
                <a:solidFill>
                  <a:srgbClr val="FFFFFF"/>
                </a:solidFill>
                <a:latin typeface="Bahnschrift"/>
                <a:cs typeface="Bahnschrift"/>
              </a:rPr>
              <a:t>e</a:t>
            </a:r>
            <a:r>
              <a:rPr sz="1100" b="1" dirty="0">
                <a:solidFill>
                  <a:srgbClr val="FFFFFF"/>
                </a:solidFill>
                <a:latin typeface="Bahnschrift"/>
                <a:cs typeface="Bahnschrift"/>
              </a:rPr>
              <a:t>w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10275" y="5769602"/>
            <a:ext cx="1872000" cy="216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100" b="1">
                <a:latin typeface="Bahnschrift"/>
                <a:cs typeface="Bahnschrift"/>
              </a:rPr>
              <a:t>C</a:t>
            </a:r>
            <a:r>
              <a:rPr sz="1100" b="1" spc="-5">
                <a:latin typeface="Bahnschrift"/>
                <a:cs typeface="Bahnschrift"/>
              </a:rPr>
              <a:t>O</a:t>
            </a:r>
            <a:r>
              <a:rPr sz="1100" b="1">
                <a:latin typeface="Bahnschrift"/>
                <a:cs typeface="Bahnschrift"/>
              </a:rPr>
              <a:t>MM</a:t>
            </a:r>
            <a:r>
              <a:rPr sz="1100" b="1" spc="-5">
                <a:latin typeface="Bahnschrift"/>
                <a:cs typeface="Bahnschrift"/>
              </a:rPr>
              <a:t>U</a:t>
            </a:r>
            <a:r>
              <a:rPr sz="1100" b="1" spc="-10">
                <a:latin typeface="Bahnschrift"/>
                <a:cs typeface="Bahnschrift"/>
              </a:rPr>
              <a:t>N</a:t>
            </a:r>
            <a:r>
              <a:rPr sz="1100" b="1" spc="-5">
                <a:latin typeface="Bahnschrift"/>
                <a:cs typeface="Bahnschrift"/>
              </a:rPr>
              <a:t>I</a:t>
            </a:r>
            <a:r>
              <a:rPr sz="1100" b="1">
                <a:latin typeface="Bahnschrift"/>
                <a:cs typeface="Bahnschrift"/>
              </a:rPr>
              <a:t>C</a:t>
            </a:r>
            <a:r>
              <a:rPr sz="1100" b="1" spc="5">
                <a:latin typeface="Bahnschrift"/>
                <a:cs typeface="Bahnschrift"/>
              </a:rPr>
              <a:t>A</a:t>
            </a:r>
            <a:r>
              <a:rPr sz="1100" b="1" spc="-5">
                <a:latin typeface="Bahnschrift"/>
                <a:cs typeface="Bahnschrift"/>
              </a:rPr>
              <a:t>T</a:t>
            </a:r>
            <a:r>
              <a:rPr sz="1100" b="1" spc="-10">
                <a:latin typeface="Bahnschrift"/>
                <a:cs typeface="Bahnschrift"/>
              </a:rPr>
              <a:t>I</a:t>
            </a:r>
            <a:r>
              <a:rPr sz="1100" b="1" spc="-5">
                <a:latin typeface="Bahnschrift"/>
                <a:cs typeface="Bahnschrift"/>
              </a:rPr>
              <a:t>O</a:t>
            </a:r>
            <a:r>
              <a:rPr sz="1100" b="1">
                <a:latin typeface="Bahnschrift"/>
                <a:cs typeface="Bahnschrift"/>
              </a:rPr>
              <a:t>N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716396" y="396557"/>
            <a:ext cx="435987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/>
            <a:r>
              <a:rPr dirty="0"/>
              <a:t>Ro</a:t>
            </a:r>
            <a:r>
              <a:rPr spc="-15" dirty="0"/>
              <a:t>o</a:t>
            </a:r>
            <a:r>
              <a:rPr dirty="0"/>
              <a:t>sevelt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5" dirty="0"/>
              <a:t>S</a:t>
            </a:r>
            <a:r>
              <a:rPr spc="-5" dirty="0"/>
              <a:t>avage</a:t>
            </a:r>
          </a:p>
          <a:p>
            <a:pPr marL="12700">
              <a:spcBef>
                <a:spcPts val="565"/>
              </a:spcBef>
            </a:pP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RES</a:t>
            </a:r>
            <a:r>
              <a:rPr sz="1100" b="0" spc="-5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TAUR</a:t>
            </a: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A</a:t>
            </a:r>
            <a:r>
              <a:rPr sz="1100" b="0" spc="-5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N</a:t>
            </a: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T</a:t>
            </a:r>
            <a:r>
              <a:rPr sz="1100" b="0" spc="20" dirty="0">
                <a:solidFill>
                  <a:srgbClr val="000000"/>
                </a:solidFill>
                <a:latin typeface="Bahnschrift" panose="020B0502040204020203" pitchFamily="34" charset="0"/>
                <a:cs typeface="Times New Roman"/>
              </a:rPr>
              <a:t> </a:t>
            </a: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EM</a:t>
            </a:r>
            <a:r>
              <a:rPr sz="1100" b="0" spc="-5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P</a:t>
            </a: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L</a:t>
            </a:r>
            <a:r>
              <a:rPr sz="1100" b="0" spc="-5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OY</a:t>
            </a:r>
            <a:r>
              <a:rPr sz="1100" b="0" dirty="0">
                <a:solidFill>
                  <a:srgbClr val="000000"/>
                </a:solidFill>
                <a:latin typeface="Bahnschrift" panose="020B0502040204020203" pitchFamily="34" charset="0"/>
                <a:cs typeface="Bahnschrift Light"/>
              </a:rPr>
              <a:t>EE</a:t>
            </a:r>
            <a:endParaRPr sz="11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82203" y="396557"/>
            <a:ext cx="12420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b="1" spc="-5" dirty="0">
                <a:solidFill>
                  <a:srgbClr val="31D781"/>
                </a:solidFill>
                <a:latin typeface="Bahnschrift"/>
                <a:cs typeface="Bahnschrift"/>
              </a:rPr>
              <a:t>94/100</a:t>
            </a:r>
            <a:endParaRPr sz="3200">
              <a:latin typeface="Bahnschrift"/>
              <a:cs typeface="Bahnschrift"/>
            </a:endParaRPr>
          </a:p>
          <a:p>
            <a:pPr marL="114300">
              <a:spcBef>
                <a:spcPts val="565"/>
              </a:spcBef>
            </a:pPr>
            <a:r>
              <a:rPr sz="1100" spc="-5" dirty="0">
                <a:latin typeface="Bahnschrift" panose="020B0502040204020203" pitchFamily="34" charset="0"/>
                <a:cs typeface="Bahnschrift Light"/>
              </a:rPr>
              <a:t>O</a:t>
            </a:r>
            <a:r>
              <a:rPr sz="1100" dirty="0">
                <a:latin typeface="Bahnschrift" panose="020B0502040204020203" pitchFamily="34" charset="0"/>
                <a:cs typeface="Bahnschrift Light"/>
              </a:rPr>
              <a:t>VERALL</a:t>
            </a:r>
            <a:r>
              <a:rPr sz="1100" spc="20" dirty="0">
                <a:latin typeface="Bahnschrift" panose="020B0502040204020203" pitchFamily="34" charset="0"/>
                <a:cs typeface="Times New Roman"/>
              </a:rPr>
              <a:t> </a:t>
            </a:r>
            <a:r>
              <a:rPr sz="1100" dirty="0">
                <a:latin typeface="Bahnschrift" panose="020B0502040204020203" pitchFamily="34" charset="0"/>
                <a:cs typeface="Bahnschrift Light"/>
              </a:rPr>
              <a:t>R</a:t>
            </a:r>
            <a:r>
              <a:rPr sz="1100" spc="5" dirty="0">
                <a:latin typeface="Bahnschrift" panose="020B0502040204020203" pitchFamily="34" charset="0"/>
                <a:cs typeface="Bahnschrift Light"/>
              </a:rPr>
              <a:t>A</a:t>
            </a:r>
            <a:r>
              <a:rPr sz="1100" spc="-5" dirty="0">
                <a:latin typeface="Bahnschrift" panose="020B0502040204020203" pitchFamily="34" charset="0"/>
                <a:cs typeface="Bahnschrift Light"/>
              </a:rPr>
              <a:t>T</a:t>
            </a:r>
            <a:r>
              <a:rPr sz="1100" spc="-10" dirty="0">
                <a:latin typeface="Bahnschrift" panose="020B0502040204020203" pitchFamily="34" charset="0"/>
                <a:cs typeface="Bahnschrift Light"/>
              </a:rPr>
              <a:t>I</a:t>
            </a:r>
            <a:r>
              <a:rPr sz="1100" spc="-5" dirty="0">
                <a:latin typeface="Bahnschrift" panose="020B0502040204020203" pitchFamily="34" charset="0"/>
                <a:cs typeface="Bahnschrift Light"/>
              </a:rPr>
              <a:t>N</a:t>
            </a:r>
            <a:r>
              <a:rPr sz="1100" dirty="0">
                <a:latin typeface="Bahnschrift" panose="020B0502040204020203" pitchFamily="34" charset="0"/>
                <a:cs typeface="Bahnschrift Light"/>
              </a:rPr>
              <a:t>G</a:t>
            </a:r>
            <a:endParaRPr sz="11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1E295782-BD7F-F821-DD02-D941340F194E}"/>
              </a:ext>
            </a:extLst>
          </p:cNvPr>
          <p:cNvSpPr txBox="1"/>
          <p:nvPr/>
        </p:nvSpPr>
        <p:spPr>
          <a:xfrm>
            <a:off x="9501863" y="6102453"/>
            <a:ext cx="280794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/>
            <a:r>
              <a:rPr lang="sr-Latn-RS" sz="1000" spc="-10" dirty="0">
                <a:latin typeface="Bahnschrift" panose="020B0502040204020203" pitchFamily="34" charset="0"/>
                <a:cs typeface="Bahnschrift Light"/>
              </a:rPr>
              <a:t>8</a:t>
            </a:r>
            <a:r>
              <a:rPr sz="1000" spc="-10">
                <a:latin typeface="Bahnschrift" panose="020B0502040204020203" pitchFamily="34" charset="0"/>
                <a:cs typeface="Bahnschrift Light"/>
              </a:rPr>
              <a:t>5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0" algn="ctr">
              <a:spcBef>
                <a:spcPts val="359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95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524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</a:t>
            </a:r>
            <a:r>
              <a:rPr lang="sr-Latn-RS" sz="1000" spc="-10" dirty="0">
                <a:latin typeface="Bahnschrift" panose="020B0502040204020203" pitchFamily="34" charset="0"/>
                <a:cs typeface="Bahnschrift Light"/>
              </a:rPr>
              <a:t>0</a:t>
            </a:r>
            <a:r>
              <a:rPr sz="1000" spc="-10">
                <a:latin typeface="Bahnschrift" panose="020B0502040204020203" pitchFamily="34" charset="0"/>
                <a:cs typeface="Bahnschrift Light"/>
              </a:rPr>
              <a:t>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397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7145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31" name="object 8">
            <a:extLst>
              <a:ext uri="{FF2B5EF4-FFF2-40B4-BE49-F238E27FC236}">
                <a16:creationId xmlns:a16="http://schemas.microsoft.com/office/drawing/2014/main" id="{5C987B71-B44B-CB0E-7847-E2B8F6DE22C8}"/>
              </a:ext>
            </a:extLst>
          </p:cNvPr>
          <p:cNvSpPr txBox="1"/>
          <p:nvPr/>
        </p:nvSpPr>
        <p:spPr>
          <a:xfrm>
            <a:off x="5577432" y="6082134"/>
            <a:ext cx="3728213" cy="976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Is friendly and respectful with others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Offers and shares ideas and materials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Communicates directly and avoids gossip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Looks for ways to be helpful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Works as a team player</a:t>
            </a:r>
          </a:p>
        </p:txBody>
      </p:sp>
      <p:sp>
        <p:nvSpPr>
          <p:cNvPr id="32" name="object 25">
            <a:extLst>
              <a:ext uri="{FF2B5EF4-FFF2-40B4-BE49-F238E27FC236}">
                <a16:creationId xmlns:a16="http://schemas.microsoft.com/office/drawing/2014/main" id="{0C82C34B-EB15-135E-C5FF-8A4A5E7EF35B}"/>
              </a:ext>
            </a:extLst>
          </p:cNvPr>
          <p:cNvSpPr txBox="1"/>
          <p:nvPr/>
        </p:nvSpPr>
        <p:spPr>
          <a:xfrm>
            <a:off x="1840586" y="5769602"/>
            <a:ext cx="2088000" cy="216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100" b="1">
                <a:latin typeface="Bahnschrift"/>
                <a:cs typeface="Bahnschrift"/>
              </a:rPr>
              <a:t>DEVELOPMENT AND EFFORTS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33" name="object 6">
            <a:extLst>
              <a:ext uri="{FF2B5EF4-FFF2-40B4-BE49-F238E27FC236}">
                <a16:creationId xmlns:a16="http://schemas.microsoft.com/office/drawing/2014/main" id="{F5F016C1-5EA2-0EEA-E077-80783FF4FC00}"/>
              </a:ext>
            </a:extLst>
          </p:cNvPr>
          <p:cNvSpPr txBox="1"/>
          <p:nvPr/>
        </p:nvSpPr>
        <p:spPr>
          <a:xfrm>
            <a:off x="4627724" y="3639032"/>
            <a:ext cx="280794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/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0" algn="ctr">
              <a:spcBef>
                <a:spcPts val="359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524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397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7145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95</a:t>
            </a: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7C2535BB-7999-14CD-9806-1AAD602C689E}"/>
              </a:ext>
            </a:extLst>
          </p:cNvPr>
          <p:cNvSpPr txBox="1"/>
          <p:nvPr/>
        </p:nvSpPr>
        <p:spPr>
          <a:xfrm>
            <a:off x="703293" y="3618713"/>
            <a:ext cx="3728213" cy="976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Arrives on time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Maintains cleanliness in all areas</a:t>
            </a: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No violations from Environmental Health Department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Looks for ways to improve the program</a:t>
            </a:r>
            <a:endParaRPr lang="sr-Latn-RS" sz="1000" spc="-15">
              <a:latin typeface="Bahnschrift" panose="020B0502040204020203" pitchFamily="34" charset="0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</a:rPr>
              <a:t>Remains calm in a tense situation</a:t>
            </a:r>
          </a:p>
        </p:txBody>
      </p:sp>
      <p:sp>
        <p:nvSpPr>
          <p:cNvPr id="35" name="object 25">
            <a:extLst>
              <a:ext uri="{FF2B5EF4-FFF2-40B4-BE49-F238E27FC236}">
                <a16:creationId xmlns:a16="http://schemas.microsoft.com/office/drawing/2014/main" id="{8AF1467E-AE29-B5D4-DE48-46C2DF39281B}"/>
              </a:ext>
            </a:extLst>
          </p:cNvPr>
          <p:cNvSpPr txBox="1"/>
          <p:nvPr/>
        </p:nvSpPr>
        <p:spPr>
          <a:xfrm>
            <a:off x="1955112" y="3306181"/>
            <a:ext cx="1872000" cy="216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100" b="1">
                <a:latin typeface="Bahnschrift"/>
                <a:cs typeface="Bahnschrift"/>
              </a:rPr>
              <a:t>WORK HABBITS</a:t>
            </a:r>
            <a:endParaRPr sz="1100">
              <a:latin typeface="Bahnschrift"/>
              <a:cs typeface="Bahnschrift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6126B367-DBE0-A882-7A05-566C2E8B405E}"/>
              </a:ext>
            </a:extLst>
          </p:cNvPr>
          <p:cNvSpPr txBox="1"/>
          <p:nvPr/>
        </p:nvSpPr>
        <p:spPr>
          <a:xfrm>
            <a:off x="9505993" y="3659351"/>
            <a:ext cx="280794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/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0" algn="ctr">
              <a:spcBef>
                <a:spcPts val="359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524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100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3970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80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7145" algn="ctr">
              <a:spcBef>
                <a:spcPts val="360"/>
              </a:spcBef>
            </a:pPr>
            <a:r>
              <a:rPr lang="sr-Latn-RS" sz="1000" spc="-10">
                <a:latin typeface="Bahnschrift" panose="020B0502040204020203" pitchFamily="34" charset="0"/>
                <a:cs typeface="Bahnschrift Light"/>
              </a:rPr>
              <a:t>90</a:t>
            </a: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id="{E051DACC-5932-1E15-90F9-32B6F18CC203}"/>
              </a:ext>
            </a:extLst>
          </p:cNvPr>
          <p:cNvSpPr txBox="1"/>
          <p:nvPr/>
        </p:nvSpPr>
        <p:spPr>
          <a:xfrm>
            <a:off x="5581562" y="3639032"/>
            <a:ext cx="3728213" cy="976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F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ol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l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ow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m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u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utilizes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list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ing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di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ents</a:t>
            </a:r>
            <a:endParaRPr lang="sr-Latn-RS" sz="1000" spc="-10">
              <a:latin typeface="Bahnschrift" panose="020B0502040204020203" pitchFamily="34" charset="0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su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re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tha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t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m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als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ar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>
                <a:latin typeface="Bahnschrift" panose="020B0502040204020203" pitchFamily="34" charset="0"/>
                <a:cs typeface="Bahnschrift Light"/>
              </a:rPr>
              <a:t>v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t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ap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p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ov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tim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endParaRPr lang="sr-Latn-RS" sz="1000" spc="-5">
              <a:latin typeface="Bahnschrift" panose="020B0502040204020203" pitchFamily="34" charset="0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C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m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pl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t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m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u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co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accur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at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ly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on</a:t>
            </a:r>
            <a:r>
              <a:rPr lang="en-GB" sz="1000" spc="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time</a:t>
            </a:r>
            <a:endParaRPr lang="sr-Latn-RS" sz="1000" spc="-10">
              <a:latin typeface="Bahnschrift" panose="020B0502040204020203" pitchFamily="34" charset="0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Ord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o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ly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cr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ditab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le</a:t>
            </a:r>
            <a:r>
              <a:rPr lang="en-GB" sz="1000" spc="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fo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o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adh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to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b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u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dg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t</a:t>
            </a:r>
            <a:endParaRPr lang="sr-Latn-RS" sz="1000" spc="-5">
              <a:latin typeface="Bahnschrift" panose="020B0502040204020203" pitchFamily="34" charset="0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G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e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ra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l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co</a:t>
            </a:r>
            <a:r>
              <a:rPr lang="en-GB" sz="1000" spc="-20">
                <a:latin typeface="Bahnschrift" panose="020B0502040204020203" pitchFamily="34" charset="0"/>
                <a:cs typeface="Bahnschrift Light"/>
              </a:rPr>
              <a:t>o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ki</a:t>
            </a:r>
            <a:r>
              <a:rPr lang="en-GB" sz="1000" spc="-15">
                <a:latin typeface="Bahnschrift" panose="020B0502040204020203" pitchFamily="34" charset="0"/>
                <a:cs typeface="Bahnschrift Light"/>
              </a:rPr>
              <a:t>n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g</a:t>
            </a:r>
            <a:r>
              <a:rPr lang="en-GB" sz="1000" spc="15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skills</a:t>
            </a:r>
            <a:r>
              <a:rPr lang="en-GB"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1000" spc="-10">
                <a:latin typeface="Bahnschrift" panose="020B0502040204020203" pitchFamily="34" charset="0"/>
                <a:cs typeface="Bahnschrift Light"/>
              </a:rPr>
              <a:t>(grade</a:t>
            </a:r>
            <a:r>
              <a:rPr lang="en-GB" sz="1000" spc="-5">
                <a:latin typeface="Bahnschrift" panose="020B0502040204020203" pitchFamily="34" charset="0"/>
                <a:cs typeface="Bahnschrift Light"/>
              </a:rPr>
              <a:t>)</a:t>
            </a:r>
            <a:endParaRPr lang="en-GB"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40" name="object 25">
            <a:extLst>
              <a:ext uri="{FF2B5EF4-FFF2-40B4-BE49-F238E27FC236}">
                <a16:creationId xmlns:a16="http://schemas.microsoft.com/office/drawing/2014/main" id="{5B5CB93E-F288-FCBA-D42D-76BD91AE1D1D}"/>
              </a:ext>
            </a:extLst>
          </p:cNvPr>
          <p:cNvSpPr txBox="1"/>
          <p:nvPr/>
        </p:nvSpPr>
        <p:spPr>
          <a:xfrm>
            <a:off x="6833381" y="3326500"/>
            <a:ext cx="1872000" cy="216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100" b="1">
                <a:latin typeface="Bahnschrift"/>
                <a:cs typeface="Bahnschrift"/>
              </a:rPr>
              <a:t>PROFESSIONALISM</a:t>
            </a:r>
            <a:endParaRPr sz="1100">
              <a:latin typeface="Bahnschrift"/>
              <a:cs typeface="Bahnschrift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26B712-EAB4-C6D6-EB1E-F7C893CA9A55}"/>
              </a:ext>
            </a:extLst>
          </p:cNvPr>
          <p:cNvGrpSpPr/>
          <p:nvPr/>
        </p:nvGrpSpPr>
        <p:grpSpPr>
          <a:xfrm>
            <a:off x="2414128" y="2418131"/>
            <a:ext cx="821055" cy="833755"/>
            <a:chOff x="0" y="0"/>
            <a:chExt cx="821055" cy="833755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B35CA17A-A2D2-F146-0231-F4719411393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24212342"/>
                </p:ext>
              </p:extLst>
            </p:nvPr>
          </p:nvGraphicFramePr>
          <p:xfrm>
            <a:off x="0" y="0"/>
            <a:ext cx="821055" cy="833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Text Box 2">
              <a:extLst>
                <a:ext uri="{FF2B5EF4-FFF2-40B4-BE49-F238E27FC236}">
                  <a16:creationId xmlns:a16="http://schemas.microsoft.com/office/drawing/2014/main" id="{B8D181CB-DE22-5411-CC68-1586997B7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66" y="251460"/>
              <a:ext cx="45275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kern="10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97</a:t>
              </a:r>
              <a:endParaRPr lang="en-GB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5F33B1-AA93-B93A-A34E-5451CC9154CE}"/>
              </a:ext>
            </a:extLst>
          </p:cNvPr>
          <p:cNvGrpSpPr/>
          <p:nvPr/>
        </p:nvGrpSpPr>
        <p:grpSpPr>
          <a:xfrm>
            <a:off x="7335747" y="2417474"/>
            <a:ext cx="821055" cy="833755"/>
            <a:chOff x="0" y="0"/>
            <a:chExt cx="821055" cy="833755"/>
          </a:xfrm>
        </p:grpSpPr>
        <p:graphicFrame>
          <p:nvGraphicFramePr>
            <p:cNvPr id="46" name="Chart 45">
              <a:extLst>
                <a:ext uri="{FF2B5EF4-FFF2-40B4-BE49-F238E27FC236}">
                  <a16:creationId xmlns:a16="http://schemas.microsoft.com/office/drawing/2014/main" id="{1738376B-2CD8-C619-0AAD-60C390DC4AA2}"/>
                </a:ext>
              </a:extLst>
            </p:cNvPr>
            <p:cNvGraphicFramePr/>
            <p:nvPr/>
          </p:nvGraphicFramePr>
          <p:xfrm>
            <a:off x="0" y="0"/>
            <a:ext cx="821055" cy="833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7" name="Text Box 2">
              <a:extLst>
                <a:ext uri="{FF2B5EF4-FFF2-40B4-BE49-F238E27FC236}">
                  <a16:creationId xmlns:a16="http://schemas.microsoft.com/office/drawing/2014/main" id="{5A768C7A-D888-3873-0EF0-D82AF4549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66" y="251460"/>
              <a:ext cx="45275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kern="10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92</a:t>
              </a:r>
              <a:endParaRPr lang="en-GB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C3C40D-3A08-4102-2E13-6DE78270E258}"/>
              </a:ext>
            </a:extLst>
          </p:cNvPr>
          <p:cNvGrpSpPr/>
          <p:nvPr/>
        </p:nvGrpSpPr>
        <p:grpSpPr>
          <a:xfrm>
            <a:off x="2414127" y="4839315"/>
            <a:ext cx="821055" cy="833755"/>
            <a:chOff x="0" y="0"/>
            <a:chExt cx="821055" cy="833755"/>
          </a:xfrm>
        </p:grpSpPr>
        <p:graphicFrame>
          <p:nvGraphicFramePr>
            <p:cNvPr id="49" name="Chart 48">
              <a:extLst>
                <a:ext uri="{FF2B5EF4-FFF2-40B4-BE49-F238E27FC236}">
                  <a16:creationId xmlns:a16="http://schemas.microsoft.com/office/drawing/2014/main" id="{6BBF0487-1C56-AB1C-FA22-D0EEE7F17B84}"/>
                </a:ext>
              </a:extLst>
            </p:cNvPr>
            <p:cNvGraphicFramePr/>
            <p:nvPr/>
          </p:nvGraphicFramePr>
          <p:xfrm>
            <a:off x="0" y="0"/>
            <a:ext cx="821055" cy="833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0" name="Text Box 2">
              <a:extLst>
                <a:ext uri="{FF2B5EF4-FFF2-40B4-BE49-F238E27FC236}">
                  <a16:creationId xmlns:a16="http://schemas.microsoft.com/office/drawing/2014/main" id="{8A7D11E4-ECC8-9A07-5355-6BBCED868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66" y="251460"/>
              <a:ext cx="45275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Latn-RS" sz="1600" b="1" kern="10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</a:t>
              </a:r>
              <a:endParaRPr lang="en-GB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317EC77-4F02-2406-A40B-10D370DF4DA5}"/>
              </a:ext>
            </a:extLst>
          </p:cNvPr>
          <p:cNvGrpSpPr/>
          <p:nvPr/>
        </p:nvGrpSpPr>
        <p:grpSpPr>
          <a:xfrm>
            <a:off x="7358853" y="4839315"/>
            <a:ext cx="821055" cy="833755"/>
            <a:chOff x="0" y="0"/>
            <a:chExt cx="821055" cy="833755"/>
          </a:xfrm>
        </p:grpSpPr>
        <p:graphicFrame>
          <p:nvGraphicFramePr>
            <p:cNvPr id="52" name="Chart 51">
              <a:extLst>
                <a:ext uri="{FF2B5EF4-FFF2-40B4-BE49-F238E27FC236}">
                  <a16:creationId xmlns:a16="http://schemas.microsoft.com/office/drawing/2014/main" id="{64DA5278-CBE7-E800-0CBE-EC0FEEEC88F1}"/>
                </a:ext>
              </a:extLst>
            </p:cNvPr>
            <p:cNvGraphicFramePr/>
            <p:nvPr/>
          </p:nvGraphicFramePr>
          <p:xfrm>
            <a:off x="0" y="0"/>
            <a:ext cx="821055" cy="833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3" name="Text Box 2">
              <a:extLst>
                <a:ext uri="{FF2B5EF4-FFF2-40B4-BE49-F238E27FC236}">
                  <a16:creationId xmlns:a16="http://schemas.microsoft.com/office/drawing/2014/main" id="{3B7F95B7-315B-CEC0-1CE7-F54F2D306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66" y="251460"/>
              <a:ext cx="45275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kern="10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94</a:t>
              </a:r>
              <a:endParaRPr lang="en-GB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4" name="Picture 53">
            <a:hlinkClick r:id="rId7"/>
            <a:extLst>
              <a:ext uri="{FF2B5EF4-FFF2-40B4-BE49-F238E27FC236}">
                <a16:creationId xmlns:a16="http://schemas.microsoft.com/office/drawing/2014/main" id="{00F6E334-465F-33DE-6118-6C2DB3142A8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40" y="114167"/>
            <a:ext cx="862330" cy="16954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60C18AF0-A799-C6DF-87E7-7182BBED3628}"/>
              </a:ext>
            </a:extLst>
          </p:cNvPr>
          <p:cNvSpPr txBox="1"/>
          <p:nvPr/>
        </p:nvSpPr>
        <p:spPr>
          <a:xfrm>
            <a:off x="8959637" y="7274279"/>
            <a:ext cx="1491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u="sng" kern="1200">
                <a:effectLst/>
                <a:latin typeface="Bahnschrift" panose="020B0502040204020203" pitchFamily="34" charset="0"/>
                <a:ea typeface="Calibri" panose="020F0502020204030204" pitchFamily="34" charset="0"/>
                <a:cs typeface="Helvetica" panose="020B0604020202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177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Bahnschrift</vt:lpstr>
      <vt:lpstr>Calibri</vt:lpstr>
      <vt:lpstr>Times New Roman</vt:lpstr>
      <vt:lpstr>Office Theme</vt:lpstr>
      <vt:lpstr>Roosevelt Savage RESTAURANT EMPLOYEE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Roosevelt Savage RESTAURANT EMPLOYEE</dc:title>
  <dc:creator>Online2PDF.com</dc:creator>
  <cp:lastModifiedBy>Bratislav Milojevic | ELMED d.o.o.</cp:lastModifiedBy>
  <cp:revision>5</cp:revision>
  <dcterms:created xsi:type="dcterms:W3CDTF">2023-04-29T13:18:53Z</dcterms:created>
  <dcterms:modified xsi:type="dcterms:W3CDTF">2023-04-29T11:39:21Z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2023-04-29T00:00:00Z</vt:filetime>
  </property>
  <property fmtid="{D5CDD505-2E9C-101B-9397-08002B2CF9AE}" pid="3" name="LastSaved">
    <vt:filetime>2023-04-29T00:00:00Z</vt:filetime>
  </property>
</Properties>
</file>