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7A7"/>
    <a:srgbClr val="D2955A"/>
    <a:srgbClr val="FF7F00"/>
    <a:srgbClr val="E6BD95"/>
    <a:srgbClr val="F2DECA"/>
    <a:srgbClr val="FFC78F"/>
    <a:srgbClr val="FFDE81"/>
    <a:srgbClr val="FF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73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7935994562258E-2"/>
          <c:y val="0"/>
          <c:w val="0.90247555166315929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BD00"/>
            </a:solidFill>
          </c:spPr>
          <c:dPt>
            <c:idx val="0"/>
            <c:bubble3D val="0"/>
            <c:spPr>
              <a:solidFill>
                <a:srgbClr val="FFBD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BB2-464D-AB56-80AC212E2C8E}"/>
              </c:ext>
            </c:extLst>
          </c:dPt>
          <c:dPt>
            <c:idx val="1"/>
            <c:bubble3D val="0"/>
            <c:spPr>
              <a:solidFill>
                <a:srgbClr val="FFDE8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B2-464D-AB56-80AC212E2C8E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0.84</c:v>
                </c:pt>
                <c:pt idx="1">
                  <c:v>0.16000000000000003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B2-464D-AB56-80AC212E2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7935994562258E-2"/>
          <c:y val="0"/>
          <c:w val="0.90247555166315929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7F00"/>
            </a:solidFill>
          </c:spPr>
          <c:dPt>
            <c:idx val="0"/>
            <c:bubble3D val="0"/>
            <c:spPr>
              <a:solidFill>
                <a:srgbClr val="FF7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EB-4995-9CA9-CB6F67A14588}"/>
              </c:ext>
            </c:extLst>
          </c:dPt>
          <c:dPt>
            <c:idx val="1"/>
            <c:bubble3D val="0"/>
            <c:spPr>
              <a:solidFill>
                <a:srgbClr val="FFC78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EB-4995-9CA9-CB6F67A1458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EB-4995-9CA9-CB6F67A14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7935994562258E-2"/>
          <c:y val="0"/>
          <c:w val="0.90247555166315929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E6BD95"/>
            </a:solidFill>
          </c:spPr>
          <c:dPt>
            <c:idx val="0"/>
            <c:bubble3D val="0"/>
            <c:spPr>
              <a:solidFill>
                <a:srgbClr val="E6BD9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C5-4299-924B-1E91804AC499}"/>
              </c:ext>
            </c:extLst>
          </c:dPt>
          <c:dPt>
            <c:idx val="1"/>
            <c:bubble3D val="0"/>
            <c:spPr>
              <a:solidFill>
                <a:srgbClr val="F2DEC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C5-4299-924B-1E91804AC49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0.98</c:v>
                </c:pt>
                <c:pt idx="1">
                  <c:v>2.0000000000000018E-2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C5-4299-924B-1E91804AC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427935994562258E-2"/>
          <c:y val="0"/>
          <c:w val="0.90247555166315929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2955A"/>
            </a:solidFill>
          </c:spPr>
          <c:dPt>
            <c:idx val="0"/>
            <c:bubble3D val="0"/>
            <c:spPr>
              <a:solidFill>
                <a:srgbClr val="D295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BA-4D47-9B41-E750422ABC33}"/>
              </c:ext>
            </c:extLst>
          </c:dPt>
          <c:dPt>
            <c:idx val="1"/>
            <c:bubble3D val="0"/>
            <c:spPr>
              <a:solidFill>
                <a:srgbClr val="E7C7A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BA-4D47-9B41-E750422ABC3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0.81</c:v>
                </c:pt>
                <c:pt idx="1">
                  <c:v>0.18999999999999995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BA-4D47-9B41-E750422AB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9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otes Placeholder">
            <a:extLst>
              <a:ext uri="{FF2B5EF4-FFF2-40B4-BE49-F238E27FC236}">
                <a16:creationId xmlns:a16="http://schemas.microsoft.com/office/drawing/2014/main" id="{B2A62A18-1A7E-2800-5413-BC0BE30293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-2147483648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3B5082A0-135D-3172-21B3-77FFC4BCE4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DEB3CB65-3A05-61AF-521A-DA37D6E1B18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FF155-B530-413B-B2E1-1943D9841142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5F70B216-1422-AB44-8A18-F8936F89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14DC4-0959-476E-8143-42D3022FCA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50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D02C122B-C17B-6B88-269C-55B9EF58AE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01BEC8F9-8BAB-7049-C56E-7BF3C1E3941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08D9-54E4-4289-8389-4EF0675E4297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88F48D4E-8714-0202-207F-28B51810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52631-B490-4FFE-9CC6-015E45ABC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6240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684C00EF-D271-AFD5-CE17-C2BD2AB5F0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>
            <a:extLst>
              <a:ext uri="{FF2B5EF4-FFF2-40B4-BE49-F238E27FC236}">
                <a16:creationId xmlns:a16="http://schemas.microsoft.com/office/drawing/2014/main" id="{24690DE1-CCE5-EEED-98AA-C78C8918F4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B53DE-7343-4160-BB2C-9BE71DBF9798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883ECD57-D0EE-F6CA-BB22-832C2AA4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90F49-5506-4E73-B335-48BEEE3B2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09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4">
            <a:extLst>
              <a:ext uri="{FF2B5EF4-FFF2-40B4-BE49-F238E27FC236}">
                <a16:creationId xmlns:a16="http://schemas.microsoft.com/office/drawing/2014/main" id="{E558A3B5-F761-B062-7553-B215A9035C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id="{2B70145F-ADFE-731B-46AA-F04BD634B0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5DF35-9F99-4B1F-B719-8E00B566D6A3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90A6406E-9377-8884-FBDD-A286FB559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7E48-5404-45F7-8FFE-6F293DC418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27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0600CFDA-62E7-B894-0804-6297345936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04B85031-0381-FC18-1CB1-DCBA726E0F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FE36F-6A5C-4334-B66B-43EC6B6A4685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C36AC4D8-BB5D-D1FE-7820-5F2C0066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ABE40-27D2-4BA5-A1FE-39591D720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0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>
            <a:extLst>
              <a:ext uri="{FF2B5EF4-FFF2-40B4-BE49-F238E27FC236}">
                <a16:creationId xmlns:a16="http://schemas.microsoft.com/office/drawing/2014/main" id="{B6CE9C97-EDB8-B0C1-85D4-9B195AFDE607}"/>
              </a:ext>
            </a:extLst>
          </p:cNvPr>
          <p:cNvSpPr>
            <a:spLocks/>
          </p:cNvSpPr>
          <p:nvPr/>
        </p:nvSpPr>
        <p:spPr bwMode="auto">
          <a:xfrm>
            <a:off x="23813" y="12700"/>
            <a:ext cx="7502525" cy="1958975"/>
          </a:xfrm>
          <a:custGeom>
            <a:avLst/>
            <a:gdLst>
              <a:gd name="T0" fmla="*/ 0 w 7501255"/>
              <a:gd name="T1" fmla="*/ 1958584 h 1958975"/>
              <a:gd name="T2" fmla="*/ 7501127 w 7501255"/>
              <a:gd name="T3" fmla="*/ 1958584 h 1958975"/>
              <a:gd name="T4" fmla="*/ 7501127 w 7501255"/>
              <a:gd name="T5" fmla="*/ 0 h 1958975"/>
              <a:gd name="T6" fmla="*/ 0 w 7501255"/>
              <a:gd name="T7" fmla="*/ 0 h 1958975"/>
              <a:gd name="T8" fmla="*/ 0 w 7501255"/>
              <a:gd name="T9" fmla="*/ 1958584 h 1958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501255" h="1958975">
                <a:moveTo>
                  <a:pt x="0" y="1958584"/>
                </a:moveTo>
                <a:lnTo>
                  <a:pt x="7501127" y="1958584"/>
                </a:lnTo>
                <a:lnTo>
                  <a:pt x="7501127" y="0"/>
                </a:lnTo>
                <a:lnTo>
                  <a:pt x="0" y="0"/>
                </a:lnTo>
                <a:lnTo>
                  <a:pt x="0" y="1958584"/>
                </a:lnTo>
                <a:close/>
              </a:path>
            </a:pathLst>
          </a:custGeom>
          <a:solidFill>
            <a:srgbClr val="E9E9D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1027" name="Holder 2">
            <a:extLst>
              <a:ext uri="{FF2B5EF4-FFF2-40B4-BE49-F238E27FC236}">
                <a16:creationId xmlns:a16="http://schemas.microsoft.com/office/drawing/2014/main" id="{C937D6B5-4836-4EFE-CD32-616B4CCC15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27038"/>
            <a:ext cx="68072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B1D4E9C0-9FDA-2DD6-E2F7-DC556CF31D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459038"/>
            <a:ext cx="6807200" cy="705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4F4ED568-D4E5-6344-AD13-C7FBECD9ED2E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571750" y="9944100"/>
            <a:ext cx="241935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5D6BC8AB-8ECF-B33F-7709-F04279012BB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377825" y="9944100"/>
            <a:ext cx="1739900" cy="534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465D2E-1A82-429C-B50E-ED986D01C3CA}" type="datetimeFigureOut">
              <a:rPr lang="en-US"/>
              <a:pPr>
                <a:defRPr/>
              </a:pPr>
              <a:t>4/7/2023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4FCAF8FE-F34A-375D-0D3B-98C26BEC11D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5445125" y="9944100"/>
            <a:ext cx="1739900" cy="534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74ECABEE-4F1C-4A14-AF5C-7AA57B9750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templatelab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F5D25D22-EF72-71F4-4F2E-3324188F822C}"/>
              </a:ext>
            </a:extLst>
          </p:cNvPr>
          <p:cNvSpPr txBox="1"/>
          <p:nvPr/>
        </p:nvSpPr>
        <p:spPr>
          <a:xfrm>
            <a:off x="6557963" y="3144838"/>
            <a:ext cx="457200" cy="145415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FFD660"/>
                </a:solidFill>
                <a:latin typeface="Bahnschrift" panose="020B0502040204020203" pitchFamily="34" charset="0"/>
                <a:cs typeface="Bahnschrift"/>
              </a:rPr>
              <a:t>RAT</a:t>
            </a:r>
            <a:r>
              <a:rPr sz="1000" b="1" spc="-15" dirty="0">
                <a:solidFill>
                  <a:srgbClr val="FFD660"/>
                </a:solidFill>
                <a:latin typeface="Bahnschrift" panose="020B0502040204020203" pitchFamily="34" charset="0"/>
                <a:cs typeface="Bahnschrift"/>
              </a:rPr>
              <a:t>ING</a:t>
            </a:r>
            <a:endParaRPr sz="1000">
              <a:latin typeface="Bahnschrift" panose="020B0502040204020203" pitchFamily="34" charset="0"/>
              <a:cs typeface="Bahnschrift"/>
            </a:endParaRPr>
          </a:p>
          <a:p>
            <a:pPr marL="635" algn="ctr" fontAlgn="auto">
              <a:spcBef>
                <a:spcPts val="530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5%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88%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0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77%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66%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90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90%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88%</a:t>
            </a: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BC03114A-4E6F-5A4C-95D9-CE594EF30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76755"/>
              </p:ext>
            </p:extLst>
          </p:nvPr>
        </p:nvGraphicFramePr>
        <p:xfrm>
          <a:off x="415925" y="2486025"/>
          <a:ext cx="6684963" cy="441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6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2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663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EMPLOYEE</a:t>
                      </a:r>
                      <a:r>
                        <a:rPr sz="1000" b="1" spc="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NA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M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E</a:t>
                      </a:r>
                      <a:endParaRPr sz="1000">
                        <a:latin typeface="Bahnschrift"/>
                        <a:cs typeface="Bahnschrift"/>
                      </a:endParaRPr>
                    </a:p>
                  </a:txBody>
                  <a:tcPr marL="0" marR="0" marT="0" marB="0" anchor="ctr">
                    <a:lnL w="25653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25653">
                      <a:solidFill>
                        <a:srgbClr val="5A3B1E"/>
                      </a:solidFill>
                      <a:prstDash val="solid"/>
                    </a:lnT>
                    <a:lnB w="13461">
                      <a:solidFill>
                        <a:srgbClr val="5A3B1E"/>
                      </a:solidFill>
                      <a:prstDash val="solid"/>
                    </a:lnB>
                    <a:solidFill>
                      <a:srgbClr val="5A3B1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000" b="0" spc="-5" dirty="0">
                          <a:latin typeface="Bahnschrift" panose="020B0502040204020203" pitchFamily="34" charset="0"/>
                          <a:cs typeface="Bahnschrift Light"/>
                        </a:rPr>
                        <a:t>J</a:t>
                      </a:r>
                      <a:r>
                        <a:rPr sz="1000" b="0" spc="5" dirty="0">
                          <a:latin typeface="Bahnschrift" panose="020B0502040204020203" pitchFamily="34" charset="0"/>
                          <a:cs typeface="Bahnschrift Light"/>
                        </a:rPr>
                        <a:t>O</a:t>
                      </a:r>
                      <a:r>
                        <a:rPr sz="1000" b="0" spc="-5" dirty="0">
                          <a:latin typeface="Bahnschrift" panose="020B0502040204020203" pitchFamily="34" charset="0"/>
                          <a:cs typeface="Bahnschrift Light"/>
                        </a:rPr>
                        <a:t>H</a:t>
                      </a: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N</a:t>
                      </a:r>
                      <a:r>
                        <a:rPr sz="1000" b="0" spc="10" dirty="0">
                          <a:latin typeface="Bahnschrift" panose="020B0502040204020203" pitchFamily="34" charset="0"/>
                          <a:cs typeface="Times New Roman"/>
                        </a:rPr>
                        <a:t> </a:t>
                      </a:r>
                      <a:r>
                        <a:rPr sz="1000" b="0" spc="-10" dirty="0">
                          <a:latin typeface="Bahnschrift" panose="020B0502040204020203" pitchFamily="34" charset="0"/>
                          <a:cs typeface="Bahnschrift Light"/>
                        </a:rPr>
                        <a:t>D</a:t>
                      </a: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OE</a:t>
                      </a:r>
                      <a:endParaRPr sz="1000">
                        <a:latin typeface="Bahnschrift" panose="020B0502040204020203" pitchFamily="34" charset="0"/>
                        <a:cs typeface="Bahnschrift Ligh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25653">
                      <a:solidFill>
                        <a:srgbClr val="5A3B1E"/>
                      </a:solidFill>
                      <a:prstDash val="solid"/>
                    </a:lnT>
                    <a:lnB w="13461">
                      <a:solidFill>
                        <a:srgbClr val="5A3B1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S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U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PERVISOR</a:t>
                      </a:r>
                      <a:endParaRPr sz="1000">
                        <a:latin typeface="Bahnschrift"/>
                        <a:cs typeface="Bahnschrif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25653">
                      <a:solidFill>
                        <a:srgbClr val="5A3B1E"/>
                      </a:solidFill>
                      <a:prstDash val="solid"/>
                    </a:lnT>
                    <a:lnB w="13461">
                      <a:solidFill>
                        <a:srgbClr val="5A3B1E"/>
                      </a:solidFill>
                      <a:prstDash val="solid"/>
                    </a:lnB>
                    <a:solidFill>
                      <a:srgbClr val="5A3B1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BARRY</a:t>
                      </a:r>
                      <a:r>
                        <a:rPr sz="1000" b="0" spc="10" dirty="0">
                          <a:latin typeface="Bahnschrift" panose="020B0502040204020203" pitchFamily="34" charset="0"/>
                          <a:cs typeface="Times New Roman"/>
                        </a:rPr>
                        <a:t> </a:t>
                      </a:r>
                      <a:r>
                        <a:rPr sz="1000" b="0" spc="-5" dirty="0">
                          <a:latin typeface="Bahnschrift" panose="020B0502040204020203" pitchFamily="34" charset="0"/>
                          <a:cs typeface="Bahnschrift Light"/>
                        </a:rPr>
                        <a:t>C</a:t>
                      </a: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OLEMAN</a:t>
                      </a:r>
                      <a:endParaRPr sz="1000">
                        <a:latin typeface="Bahnschrift" panose="020B0502040204020203" pitchFamily="34" charset="0"/>
                        <a:cs typeface="Bahnschrift Ligh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25653">
                      <a:solidFill>
                        <a:srgbClr val="5A3B1E"/>
                      </a:solidFill>
                      <a:prstDash val="solid"/>
                    </a:lnR>
                    <a:lnT w="25653">
                      <a:solidFill>
                        <a:srgbClr val="5A3B1E"/>
                      </a:solidFill>
                      <a:prstDash val="solid"/>
                    </a:lnT>
                    <a:lnB w="13461">
                      <a:solidFill>
                        <a:srgbClr val="5A3B1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D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EPARTME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NT</a:t>
                      </a:r>
                      <a:endParaRPr sz="1000">
                        <a:latin typeface="Bahnschrift"/>
                        <a:cs typeface="Bahnschrift"/>
                      </a:endParaRPr>
                    </a:p>
                  </a:txBody>
                  <a:tcPr marL="0" marR="0" marT="0" marB="0" anchor="ctr">
                    <a:lnL w="25653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13461">
                      <a:solidFill>
                        <a:srgbClr val="5A3B1E"/>
                      </a:solidFill>
                      <a:prstDash val="solid"/>
                    </a:lnT>
                    <a:lnB w="25653">
                      <a:solidFill>
                        <a:srgbClr val="5A3B1E"/>
                      </a:solidFill>
                      <a:prstDash val="solid"/>
                    </a:lnB>
                    <a:solidFill>
                      <a:srgbClr val="5A3B1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SA</a:t>
                      </a:r>
                      <a:r>
                        <a:rPr sz="1000" b="0" spc="5" dirty="0">
                          <a:latin typeface="Bahnschrift" panose="020B0502040204020203" pitchFamily="34" charset="0"/>
                          <a:cs typeface="Bahnschrift Light"/>
                        </a:rPr>
                        <a:t>L</a:t>
                      </a:r>
                      <a:r>
                        <a:rPr sz="1000" b="0" dirty="0">
                          <a:latin typeface="Bahnschrift" panose="020B0502040204020203" pitchFamily="34" charset="0"/>
                          <a:cs typeface="Bahnschrift Light"/>
                        </a:rPr>
                        <a:t>ES</a:t>
                      </a:r>
                      <a:endParaRPr sz="1000">
                        <a:latin typeface="Bahnschrift" panose="020B0502040204020203" pitchFamily="34" charset="0"/>
                        <a:cs typeface="Bahnschrift Ligh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13461">
                      <a:solidFill>
                        <a:srgbClr val="5A3B1E"/>
                      </a:solidFill>
                      <a:prstDash val="solid"/>
                    </a:lnT>
                    <a:lnB w="25653">
                      <a:solidFill>
                        <a:srgbClr val="5A3B1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REV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I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W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D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A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Bahnschrift"/>
                          <a:cs typeface="Bahnschrift"/>
                        </a:rPr>
                        <a:t>TE</a:t>
                      </a:r>
                      <a:endParaRPr sz="1000">
                        <a:latin typeface="Bahnschrift"/>
                        <a:cs typeface="Bahnschrif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13461">
                      <a:solidFill>
                        <a:srgbClr val="5A3B1E"/>
                      </a:solidFill>
                      <a:prstDash val="solid"/>
                    </a:lnR>
                    <a:lnT w="13461">
                      <a:solidFill>
                        <a:srgbClr val="5A3B1E"/>
                      </a:solidFill>
                      <a:prstDash val="solid"/>
                    </a:lnT>
                    <a:lnB w="25653">
                      <a:solidFill>
                        <a:srgbClr val="5A3B1E"/>
                      </a:solidFill>
                      <a:prstDash val="solid"/>
                    </a:lnB>
                    <a:solidFill>
                      <a:srgbClr val="5A3B1E"/>
                    </a:solidFil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lang="sr-Latn-RS" sz="1000" b="0">
                          <a:latin typeface="Bahnschrift" panose="020B0502040204020203" pitchFamily="34" charset="0"/>
                          <a:cs typeface="Bahnschrift Light"/>
                        </a:rPr>
                        <a:t>11/10/2023</a:t>
                      </a:r>
                      <a:endParaRPr sz="1000">
                        <a:latin typeface="Bahnschrift" panose="020B0502040204020203" pitchFamily="34" charset="0"/>
                        <a:cs typeface="Bahnschrift Light"/>
                      </a:endParaRPr>
                    </a:p>
                  </a:txBody>
                  <a:tcPr marL="0" marR="0" marT="0" marB="0" anchor="ctr">
                    <a:lnL w="13461">
                      <a:solidFill>
                        <a:srgbClr val="5A3B1E"/>
                      </a:solidFill>
                      <a:prstDash val="solid"/>
                    </a:lnL>
                    <a:lnR w="25653">
                      <a:solidFill>
                        <a:srgbClr val="5A3B1E"/>
                      </a:solidFill>
                      <a:prstDash val="solid"/>
                    </a:lnR>
                    <a:lnT w="13461">
                      <a:solidFill>
                        <a:srgbClr val="5A3B1E"/>
                      </a:solidFill>
                      <a:prstDash val="solid"/>
                    </a:lnT>
                    <a:lnB w="25653">
                      <a:solidFill>
                        <a:srgbClr val="5A3B1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>
            <a:extLst>
              <a:ext uri="{FF2B5EF4-FFF2-40B4-BE49-F238E27FC236}">
                <a16:creationId xmlns:a16="http://schemas.microsoft.com/office/drawing/2014/main" id="{D42BDB6B-BC1C-C9F8-3BCC-288A1E8671E2}"/>
              </a:ext>
            </a:extLst>
          </p:cNvPr>
          <p:cNvSpPr txBox="1"/>
          <p:nvPr/>
        </p:nvSpPr>
        <p:spPr>
          <a:xfrm>
            <a:off x="1566862" y="3138488"/>
            <a:ext cx="4802187" cy="1461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FFBD00"/>
                </a:solidFill>
                <a:latin typeface="Bahnschrift"/>
                <a:cs typeface="Bahnschrift"/>
              </a:rPr>
              <a:t>OVERA</a:t>
            </a:r>
            <a:r>
              <a:rPr sz="1000" b="1" spc="-5" dirty="0">
                <a:solidFill>
                  <a:srgbClr val="FFBD00"/>
                </a:solidFill>
                <a:latin typeface="Bahnschrift"/>
                <a:cs typeface="Bahnschrift"/>
              </a:rPr>
              <a:t>L</a:t>
            </a:r>
            <a:r>
              <a:rPr sz="1000" b="1" spc="-10" dirty="0">
                <a:solidFill>
                  <a:srgbClr val="FFBD00"/>
                </a:solidFill>
                <a:latin typeface="Bahnschrift"/>
                <a:cs typeface="Bahnschrift"/>
              </a:rPr>
              <a:t>L</a:t>
            </a:r>
            <a:r>
              <a:rPr sz="1000" b="1" spc="15" dirty="0">
                <a:solidFill>
                  <a:srgbClr val="FFBD00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FFBD00"/>
                </a:solidFill>
                <a:latin typeface="Bahnschrift"/>
                <a:cs typeface="Bahnschrift"/>
              </a:rPr>
              <a:t>PER</a:t>
            </a:r>
            <a:r>
              <a:rPr sz="1000" b="1" spc="-20" dirty="0">
                <a:solidFill>
                  <a:srgbClr val="FFBD00"/>
                </a:solidFill>
                <a:latin typeface="Bahnschrift"/>
                <a:cs typeface="Bahnschrift"/>
              </a:rPr>
              <a:t>F</a:t>
            </a:r>
            <a:r>
              <a:rPr sz="1000" b="1" spc="-10" dirty="0">
                <a:solidFill>
                  <a:srgbClr val="FFBD00"/>
                </a:solidFill>
                <a:latin typeface="Bahnschrift"/>
                <a:cs typeface="Bahnschrift"/>
              </a:rPr>
              <a:t>ORMA</a:t>
            </a:r>
            <a:r>
              <a:rPr sz="1000" b="1" spc="-15" dirty="0">
                <a:solidFill>
                  <a:srgbClr val="FFBD00"/>
                </a:solidFill>
                <a:latin typeface="Bahnschrift"/>
                <a:cs typeface="Bahnschrift"/>
              </a:rPr>
              <a:t>N</a:t>
            </a:r>
            <a:r>
              <a:rPr sz="1000" b="1" spc="-20" dirty="0">
                <a:solidFill>
                  <a:srgbClr val="FFBD00"/>
                </a:solidFill>
                <a:latin typeface="Bahnschrift"/>
                <a:cs typeface="Bahnschrift"/>
              </a:rPr>
              <a:t>C</a:t>
            </a:r>
            <a:r>
              <a:rPr sz="1000" b="1" spc="-10" dirty="0">
                <a:solidFill>
                  <a:srgbClr val="FFBD00"/>
                </a:solidFill>
                <a:latin typeface="Bahnschrift"/>
                <a:cs typeface="Bahnschrift"/>
              </a:rPr>
              <a:t>E</a:t>
            </a:r>
            <a:endParaRPr sz="1000">
              <a:latin typeface="Bahnschrift"/>
              <a:cs typeface="Bahnschrift"/>
            </a:endParaRPr>
          </a:p>
          <a:p>
            <a:pPr marL="230505" fontAlgn="auto">
              <a:spcBef>
                <a:spcPts val="530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</a:t>
            </a:r>
            <a:r>
              <a:rPr lang="sr-Latn-RS" sz="1000">
                <a:latin typeface="Wingdings 2"/>
                <a:cs typeface="Wingdings 2"/>
              </a:rPr>
              <a:t> </a:t>
            </a:r>
            <a:r>
              <a:rPr sz="1000" spc="-10">
                <a:latin typeface="Bahnschrift" panose="020B0502040204020203" pitchFamily="34" charset="0"/>
                <a:cs typeface="Bahnschrift Light"/>
              </a:rPr>
              <a:t>P</a:t>
            </a:r>
            <a:r>
              <a:rPr sz="1000" spc="-15">
                <a:latin typeface="Bahnschrift" panose="020B0502040204020203" pitchFamily="34" charset="0"/>
                <a:cs typeface="Bahnschrift Light"/>
              </a:rPr>
              <a:t>u</a:t>
            </a:r>
            <a:r>
              <a:rPr sz="1000" spc="-20">
                <a:latin typeface="Bahnschrift" panose="020B0502040204020203" pitchFamily="34" charset="0"/>
                <a:cs typeface="Bahnschrift Light"/>
              </a:rPr>
              <a:t>n</a:t>
            </a:r>
            <a:r>
              <a:rPr sz="1000" spc="-10">
                <a:latin typeface="Bahnschrift" panose="020B0502040204020203" pitchFamily="34" charset="0"/>
                <a:cs typeface="Bahnschrift Light"/>
              </a:rPr>
              <a:t>ctua</a:t>
            </a:r>
            <a:r>
              <a:rPr sz="1000" spc="-5">
                <a:latin typeface="Bahnschrift" panose="020B0502040204020203" pitchFamily="34" charset="0"/>
                <a:cs typeface="Bahnschrift Light"/>
              </a:rPr>
              <a:t>lity</a:t>
            </a:r>
            <a:r>
              <a:rPr sz="1000" spc="10">
                <a:latin typeface="Bahnschrift" panose="020B0502040204020203" pitchFamily="34" charset="0"/>
                <a:cs typeface="Times New Roman"/>
              </a:rPr>
              <a:t> 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a</a:t>
            </a:r>
            <a:r>
              <a:rPr sz="1000" spc="-5" dirty="0">
                <a:latin typeface="Bahnschrift" panose="020B0502040204020203" pitchFamily="34" charset="0"/>
                <a:cs typeface="Bahnschrift Light"/>
              </a:rPr>
              <a:t>t</a:t>
            </a:r>
            <a:r>
              <a:rPr sz="1000" spc="10" dirty="0">
                <a:latin typeface="Bahnschrift" panose="020B0502040204020203" pitchFamily="34" charset="0"/>
                <a:cs typeface="Times New Roman"/>
              </a:rPr>
              <a:t> 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wo</a:t>
            </a:r>
            <a:r>
              <a:rPr sz="1000" spc="-10" dirty="0">
                <a:latin typeface="Bahnschrift" panose="020B0502040204020203" pitchFamily="34" charset="0"/>
                <a:cs typeface="Bahnschrift Light"/>
              </a:rPr>
              <a:t>r</a:t>
            </a:r>
            <a:r>
              <a:rPr sz="1000" spc="-5" dirty="0">
                <a:latin typeface="Bahnschrift" panose="020B0502040204020203" pitchFamily="34" charset="0"/>
                <a:cs typeface="Bahnschrift Light"/>
              </a:rPr>
              <a:t>k,</a:t>
            </a:r>
            <a:r>
              <a:rPr sz="1000" spc="15" dirty="0">
                <a:latin typeface="Bahnschrift" panose="020B0502040204020203" pitchFamily="34" charset="0"/>
                <a:cs typeface="Times New Roman"/>
              </a:rPr>
              <a:t> 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m</a:t>
            </a:r>
            <a:r>
              <a:rPr sz="1000" spc="-20" dirty="0">
                <a:latin typeface="Bahnschrift" panose="020B0502040204020203" pitchFamily="34" charset="0"/>
                <a:cs typeface="Bahnschrift Light"/>
              </a:rPr>
              <a:t>ee</a:t>
            </a:r>
            <a:r>
              <a:rPr sz="1000" spc="-10" dirty="0">
                <a:latin typeface="Bahnschrift" panose="020B0502040204020203" pitchFamily="34" charset="0"/>
                <a:cs typeface="Bahnschrift Light"/>
              </a:rPr>
              <a:t>tin</a:t>
            </a:r>
            <a:r>
              <a:rPr sz="1000" spc="-5" dirty="0">
                <a:latin typeface="Bahnschrift" panose="020B0502040204020203" pitchFamily="34" charset="0"/>
                <a:cs typeface="Bahnschrift Light"/>
              </a:rPr>
              <a:t>gs,</a:t>
            </a:r>
            <a:r>
              <a:rPr sz="1000" spc="15" dirty="0">
                <a:latin typeface="Bahnschrift" panose="020B0502040204020203" pitchFamily="34" charset="0"/>
                <a:cs typeface="Times New Roman"/>
              </a:rPr>
              <a:t> </a:t>
            </a:r>
            <a:r>
              <a:rPr sz="1000" spc="-20" dirty="0">
                <a:latin typeface="Bahnschrift" panose="020B0502040204020203" pitchFamily="34" charset="0"/>
                <a:cs typeface="Bahnschrift Light"/>
              </a:rPr>
              <a:t>a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n</a:t>
            </a:r>
            <a:r>
              <a:rPr sz="1000" spc="-10" dirty="0">
                <a:latin typeface="Bahnschrift" panose="020B0502040204020203" pitchFamily="34" charset="0"/>
                <a:cs typeface="Bahnschrift Light"/>
              </a:rPr>
              <a:t>d</a:t>
            </a:r>
            <a:r>
              <a:rPr sz="1000" spc="15" dirty="0">
                <a:latin typeface="Bahnschrift" panose="020B0502040204020203" pitchFamily="34" charset="0"/>
                <a:cs typeface="Times New Roman"/>
              </a:rPr>
              <a:t> </a:t>
            </a:r>
            <a:r>
              <a:rPr sz="1000" spc="-20" dirty="0">
                <a:latin typeface="Bahnschrift" panose="020B0502040204020203" pitchFamily="34" charset="0"/>
                <a:cs typeface="Bahnschrift Light"/>
              </a:rPr>
              <a:t>e</a:t>
            </a:r>
            <a:r>
              <a:rPr sz="1000" dirty="0">
                <a:latin typeface="Bahnschrift" panose="020B0502040204020203" pitchFamily="34" charset="0"/>
                <a:cs typeface="Bahnschrift Light"/>
              </a:rPr>
              <a:t>v</a:t>
            </a:r>
            <a:r>
              <a:rPr sz="1000" spc="-20" dirty="0">
                <a:latin typeface="Bahnschrift" panose="020B0502040204020203" pitchFamily="34" charset="0"/>
                <a:cs typeface="Bahnschrift Light"/>
              </a:rPr>
              <a:t>e</a:t>
            </a:r>
            <a:r>
              <a:rPr sz="1000" spc="-10" dirty="0">
                <a:latin typeface="Bahnschrift" panose="020B0502040204020203" pitchFamily="34" charset="0"/>
                <a:cs typeface="Bahnschrift Light"/>
              </a:rPr>
              <a:t>nts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230505" fontAlgn="auto">
              <a:spcBef>
                <a:spcPts val="500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Developing </a:t>
            </a:r>
            <a:r>
              <a:rPr sz="1000" spc="-10" dirty="0">
                <a:latin typeface="Bahnschrift" panose="020B0502040204020203" pitchFamily="34" charset="0"/>
              </a:rPr>
              <a:t>job knowledge and skills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Collaboration </a:t>
            </a:r>
            <a:r>
              <a:rPr sz="1000" spc="-10" dirty="0">
                <a:latin typeface="Bahnschrift" panose="020B0502040204020203" pitchFamily="34" charset="0"/>
              </a:rPr>
              <a:t>with colleagues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Visibility </a:t>
            </a:r>
            <a:r>
              <a:rPr sz="1000" spc="-10" dirty="0">
                <a:latin typeface="Bahnschrift" panose="020B0502040204020203" pitchFamily="34" charset="0"/>
              </a:rPr>
              <a:t>within the organization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0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Showcase </a:t>
            </a:r>
            <a:r>
              <a:rPr sz="1000" spc="-10" dirty="0">
                <a:latin typeface="Bahnschrift" panose="020B0502040204020203" pitchFamily="34" charset="0"/>
              </a:rPr>
              <a:t>creativity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Providing </a:t>
            </a:r>
            <a:r>
              <a:rPr sz="1000" spc="-10" dirty="0">
                <a:latin typeface="Bahnschrift" panose="020B0502040204020203" pitchFamily="34" charset="0"/>
              </a:rPr>
              <a:t>ideas and insights</a:t>
            </a:r>
            <a:endParaRPr sz="1000" spc="-10">
              <a:latin typeface="Bahnschrift" panose="020B0502040204020203" pitchFamily="34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8559A91-F4B3-D363-5FC6-F0DC74BF0808}"/>
              </a:ext>
            </a:extLst>
          </p:cNvPr>
          <p:cNvSpPr txBox="1"/>
          <p:nvPr/>
        </p:nvSpPr>
        <p:spPr>
          <a:xfrm>
            <a:off x="6557963" y="4884738"/>
            <a:ext cx="457200" cy="1461939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FF7F00"/>
                </a:solidFill>
                <a:latin typeface="Bahnschrift" panose="020B0502040204020203" pitchFamily="34" charset="0"/>
                <a:cs typeface="Bahnschrift"/>
              </a:rPr>
              <a:t>RAT</a:t>
            </a:r>
            <a:r>
              <a:rPr sz="1000" b="1" spc="-15" dirty="0">
                <a:solidFill>
                  <a:srgbClr val="FF7F00"/>
                </a:solidFill>
                <a:latin typeface="Bahnschrift" panose="020B0502040204020203" pitchFamily="34" charset="0"/>
                <a:cs typeface="Bahnschrift"/>
              </a:rPr>
              <a:t>ING</a:t>
            </a:r>
            <a:endParaRPr sz="1000">
              <a:latin typeface="Bahnschrift" panose="020B0502040204020203" pitchFamily="34" charset="0"/>
              <a:cs typeface="Bahnschrift"/>
            </a:endParaRPr>
          </a:p>
          <a:p>
            <a:pPr algn="ctr" fontAlgn="auto">
              <a:spcBef>
                <a:spcPts val="525"/>
              </a:spcBef>
              <a:spcAft>
                <a:spcPts val="0"/>
              </a:spcAft>
              <a:defRPr/>
            </a:pPr>
            <a:r>
              <a:rPr sz="1000" spc="-15" dirty="0">
                <a:latin typeface="Bahnschrift" panose="020B0502040204020203" pitchFamily="34" charset="0"/>
                <a:cs typeface="Bahnschrift Light"/>
              </a:rPr>
              <a:t>45%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90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5" dirty="0">
                <a:latin typeface="Bahnschrift" panose="020B0502040204020203" pitchFamily="34" charset="0"/>
                <a:cs typeface="Bahnschrift Light"/>
              </a:rPr>
              <a:t>7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5%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6</a:t>
            </a:r>
            <a:r>
              <a:rPr sz="1000" spc="-15" dirty="0">
                <a:latin typeface="Bahnschrift" panose="020B0502040204020203" pitchFamily="34" charset="0"/>
                <a:cs typeface="Bahnschrift Light"/>
              </a:rPr>
              <a:t>5%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5" dirty="0">
                <a:latin typeface="Bahnschrift" panose="020B0502040204020203" pitchFamily="34" charset="0"/>
                <a:cs typeface="Bahnschrift Light"/>
              </a:rPr>
              <a:t>44%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2540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>
                <a:latin typeface="Bahnschrift" panose="020B0502040204020203" pitchFamily="34" charset="0"/>
                <a:cs typeface="Bahnschrift Light"/>
              </a:rPr>
              <a:t>87%</a:t>
            </a:r>
            <a:endParaRPr lang="sr-Latn-RS" sz="1000" spc="-10">
              <a:latin typeface="Bahnschrift" panose="020B0502040204020203" pitchFamily="34" charset="0"/>
              <a:cs typeface="Bahnschrift Light"/>
            </a:endParaRPr>
          </a:p>
          <a:p>
            <a:pPr marL="2540" algn="ctr" fontAlgn="auto">
              <a:spcBef>
                <a:spcPts val="505"/>
              </a:spcBef>
              <a:spcAft>
                <a:spcPts val="0"/>
              </a:spcAft>
              <a:defRPr/>
            </a:pPr>
            <a:endParaRPr lang="sr-Latn-RS" sz="1000" spc="-1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7057B22-7A95-A076-E8DE-A6DFD90BC0B4}"/>
              </a:ext>
            </a:extLst>
          </p:cNvPr>
          <p:cNvSpPr txBox="1"/>
          <p:nvPr/>
        </p:nvSpPr>
        <p:spPr>
          <a:xfrm>
            <a:off x="1566863" y="4878388"/>
            <a:ext cx="4802186" cy="14525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FF7F00"/>
                </a:solidFill>
                <a:latin typeface="Bahnschrift"/>
                <a:cs typeface="Bahnschrift"/>
              </a:rPr>
              <a:t>IMPROVEME</a:t>
            </a:r>
            <a:r>
              <a:rPr sz="1000" b="1" spc="-15" dirty="0">
                <a:solidFill>
                  <a:srgbClr val="FF7F00"/>
                </a:solidFill>
                <a:latin typeface="Bahnschrift"/>
                <a:cs typeface="Bahnschrift"/>
              </a:rPr>
              <a:t>NTS</a:t>
            </a:r>
            <a:endParaRPr sz="1000">
              <a:latin typeface="Bahnschrift"/>
              <a:cs typeface="Bahnschrift"/>
            </a:endParaRPr>
          </a:p>
          <a:p>
            <a:pPr marL="230505" fontAlgn="auto">
              <a:spcBef>
                <a:spcPts val="52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Reports </a:t>
            </a:r>
            <a:r>
              <a:rPr sz="1000" spc="-10" dirty="0">
                <a:latin typeface="Bahnschrift" panose="020B0502040204020203" pitchFamily="34" charset="0"/>
              </a:rPr>
              <a:t>quality improvement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Taking </a:t>
            </a:r>
            <a:r>
              <a:rPr sz="1000" spc="-10" dirty="0">
                <a:latin typeface="Bahnschrift" panose="020B0502040204020203" pitchFamily="34" charset="0"/>
              </a:rPr>
              <a:t>initiative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Improving </a:t>
            </a:r>
            <a:r>
              <a:rPr sz="1000" spc="-10" dirty="0">
                <a:latin typeface="Bahnschrift" panose="020B0502040204020203" pitchFamily="34" charset="0"/>
              </a:rPr>
              <a:t>work quality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New </a:t>
            </a:r>
            <a:r>
              <a:rPr sz="1000" spc="-10" dirty="0">
                <a:latin typeface="Bahnschrift" panose="020B0502040204020203" pitchFamily="34" charset="0"/>
              </a:rPr>
              <a:t>skills and trainings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Dedication </a:t>
            </a:r>
            <a:r>
              <a:rPr sz="1000" spc="-10" dirty="0">
                <a:latin typeface="Bahnschrift" panose="020B0502040204020203" pitchFamily="34" charset="0"/>
              </a:rPr>
              <a:t>to the role and problem solving proactively</a:t>
            </a:r>
            <a:endParaRPr sz="1000" spc="-10">
              <a:latin typeface="Bahnschrift" panose="020B0502040204020203" pitchFamily="34" charset="0"/>
            </a:endParaRPr>
          </a:p>
          <a:p>
            <a:pPr marL="230504" fontAlgn="auto">
              <a:spcBef>
                <a:spcPts val="465"/>
              </a:spcBef>
              <a:spcAft>
                <a:spcPts val="0"/>
              </a:spcAft>
              <a:defRPr/>
            </a:pPr>
            <a:r>
              <a:rPr lang="en-GB" sz="1000" spc="-10">
                <a:latin typeface="Wingdings 2"/>
                <a:cs typeface="Wingdings 2"/>
              </a:rPr>
              <a:t></a:t>
            </a:r>
            <a:r>
              <a:rPr lang="sr-Latn-RS" sz="1000" spc="-10">
                <a:latin typeface="Wingdings 2"/>
                <a:cs typeface="Wingdings 2"/>
              </a:rPr>
              <a:t> </a:t>
            </a:r>
            <a:endParaRPr sz="1000" spc="-10">
              <a:latin typeface="Bahnschrift Light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2FA04C8E-3959-7437-7058-320931B0AB30}"/>
              </a:ext>
            </a:extLst>
          </p:cNvPr>
          <p:cNvSpPr txBox="1"/>
          <p:nvPr/>
        </p:nvSpPr>
        <p:spPr>
          <a:xfrm>
            <a:off x="6557963" y="6626225"/>
            <a:ext cx="457200" cy="167994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E6BD95"/>
                </a:solidFill>
                <a:latin typeface="Bahnschrift" panose="020B0502040204020203" pitchFamily="34" charset="0"/>
                <a:cs typeface="Bahnschrift"/>
              </a:rPr>
              <a:t>RAT</a:t>
            </a:r>
            <a:r>
              <a:rPr sz="1000" b="1" spc="-15" dirty="0">
                <a:solidFill>
                  <a:srgbClr val="E6BD95"/>
                </a:solidFill>
                <a:latin typeface="Bahnschrift" panose="020B0502040204020203" pitchFamily="34" charset="0"/>
                <a:cs typeface="Bahnschrift"/>
              </a:rPr>
              <a:t>ING</a:t>
            </a:r>
            <a:endParaRPr sz="1000">
              <a:latin typeface="Bahnschrift" panose="020B0502040204020203" pitchFamily="34" charset="0"/>
              <a:cs typeface="Bahnschrift"/>
            </a:endParaRPr>
          </a:p>
          <a:p>
            <a:pPr algn="ctr" fontAlgn="auto">
              <a:spcBef>
                <a:spcPts val="52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98%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100%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270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99%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>
                <a:latin typeface="Bahnschrift" panose="020B0502040204020203" pitchFamily="34" charset="0"/>
                <a:cs typeface="Bahnschrift Light"/>
              </a:rPr>
              <a:t>94%</a:t>
            </a:r>
            <a:endParaRPr lang="sr-Latn-RS" sz="1000" spc="-1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lang="sr-Latn-RS" sz="1000" spc="-1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lang="sr-Latn-RS" sz="1000" spc="-1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C64DF0E-B6D8-F00B-AA56-DA2CBF8C9ABB}"/>
              </a:ext>
            </a:extLst>
          </p:cNvPr>
          <p:cNvSpPr txBox="1"/>
          <p:nvPr/>
        </p:nvSpPr>
        <p:spPr>
          <a:xfrm>
            <a:off x="1566862" y="6619875"/>
            <a:ext cx="4802185" cy="1461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5" dirty="0">
                <a:solidFill>
                  <a:srgbClr val="E6BD95"/>
                </a:solidFill>
                <a:latin typeface="Bahnschrift"/>
                <a:cs typeface="Bahnschrift"/>
              </a:rPr>
              <a:t>C</a:t>
            </a:r>
            <a:r>
              <a:rPr sz="1000" b="1" spc="-10" dirty="0">
                <a:solidFill>
                  <a:srgbClr val="E6BD95"/>
                </a:solidFill>
                <a:latin typeface="Bahnschrift"/>
                <a:cs typeface="Bahnschrift"/>
              </a:rPr>
              <a:t>ORE</a:t>
            </a:r>
            <a:r>
              <a:rPr sz="1000" b="1" spc="15" dirty="0">
                <a:solidFill>
                  <a:srgbClr val="E6BD95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E6BD95"/>
                </a:solidFill>
                <a:latin typeface="Bahnschrift"/>
                <a:cs typeface="Bahnschrift"/>
              </a:rPr>
              <a:t>VAL</a:t>
            </a:r>
            <a:r>
              <a:rPr sz="1000" b="1" spc="-15" dirty="0">
                <a:solidFill>
                  <a:srgbClr val="E6BD95"/>
                </a:solidFill>
                <a:latin typeface="Bahnschrift"/>
                <a:cs typeface="Bahnschrift"/>
              </a:rPr>
              <a:t>U</a:t>
            </a:r>
            <a:r>
              <a:rPr sz="1000" b="1" spc="-10" dirty="0">
                <a:solidFill>
                  <a:srgbClr val="E6BD95"/>
                </a:solidFill>
                <a:latin typeface="Bahnschrift"/>
                <a:cs typeface="Bahnschrift"/>
              </a:rPr>
              <a:t>ES</a:t>
            </a:r>
            <a:endParaRPr sz="1000">
              <a:latin typeface="Bahnschrift"/>
              <a:cs typeface="Bahnschrift"/>
            </a:endParaRPr>
          </a:p>
          <a:p>
            <a:pPr marL="230505" fontAlgn="auto">
              <a:spcBef>
                <a:spcPts val="52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Job </a:t>
            </a:r>
            <a:r>
              <a:rPr sz="1000" spc="-10" dirty="0">
                <a:latin typeface="Bahnschrift" panose="020B0502040204020203" pitchFamily="34" charset="0"/>
              </a:rPr>
              <a:t>role ownership, ability to learn, and win as a team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Supporting </a:t>
            </a:r>
            <a:r>
              <a:rPr sz="1000" spc="-10" dirty="0">
                <a:latin typeface="Bahnschrift" panose="020B0502040204020203" pitchFamily="34" charset="0"/>
              </a:rPr>
              <a:t>and advancing organization's vision, mission, and values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Internal </a:t>
            </a:r>
            <a:r>
              <a:rPr sz="1000" spc="-10" dirty="0">
                <a:latin typeface="Bahnschrift" panose="020B0502040204020203" pitchFamily="34" charset="0"/>
              </a:rPr>
              <a:t>system work knowledge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Work e</a:t>
            </a:r>
            <a:r>
              <a:rPr lang="sr-Latn-RS" sz="1000" spc="-10">
                <a:latin typeface="Bahnschrift" panose="020B0502040204020203" pitchFamily="34" charset="0"/>
              </a:rPr>
              <a:t>hic</a:t>
            </a:r>
            <a:endParaRPr sz="1000" spc="-10">
              <a:latin typeface="Bahnschrift" panose="020B0502040204020203" pitchFamily="34" charset="0"/>
            </a:endParaRPr>
          </a:p>
          <a:p>
            <a:pPr marL="230504" fontAlgn="auto">
              <a:spcBef>
                <a:spcPts val="465"/>
              </a:spcBef>
              <a:spcAft>
                <a:spcPts val="0"/>
              </a:spcAft>
              <a:defRPr/>
            </a:pPr>
            <a:r>
              <a:rPr sz="1000" spc="-10">
                <a:latin typeface="Wingdings 2"/>
                <a:cs typeface="Wingdings 2"/>
              </a:rPr>
              <a:t></a:t>
            </a:r>
            <a:r>
              <a:rPr lang="sr-Latn-RS" sz="1000" spc="-10">
                <a:latin typeface="Wingdings 2"/>
                <a:cs typeface="Wingdings 2"/>
              </a:rPr>
              <a:t> </a:t>
            </a:r>
            <a:endParaRPr sz="1000">
              <a:latin typeface="Wingdings 2"/>
              <a:cs typeface="Wingdings 2"/>
            </a:endParaRPr>
          </a:p>
          <a:p>
            <a:pPr marL="230504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>
                <a:latin typeface="Wingdings 2"/>
                <a:cs typeface="Wingdings 2"/>
              </a:rPr>
              <a:t></a:t>
            </a:r>
            <a:r>
              <a:rPr lang="sr-Latn-RS" sz="1000" spc="-10">
                <a:latin typeface="Wingdings 2"/>
                <a:cs typeface="Wingdings 2"/>
              </a:rPr>
              <a:t> </a:t>
            </a:r>
            <a:endParaRPr sz="1000">
              <a:latin typeface="Wingdings 2"/>
              <a:cs typeface="Wingdings 2"/>
            </a:endParaRPr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6860929-BE8A-9E28-E5AD-C85EADC997F9}"/>
              </a:ext>
            </a:extLst>
          </p:cNvPr>
          <p:cNvSpPr txBox="1"/>
          <p:nvPr/>
        </p:nvSpPr>
        <p:spPr>
          <a:xfrm>
            <a:off x="6557963" y="8366125"/>
            <a:ext cx="457200" cy="167994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D2955A"/>
                </a:solidFill>
                <a:latin typeface="Bahnschrift" panose="020B0502040204020203" pitchFamily="34" charset="0"/>
                <a:cs typeface="Bahnschrift"/>
              </a:rPr>
              <a:t>RAT</a:t>
            </a:r>
            <a:r>
              <a:rPr sz="1000" b="1" spc="-15" dirty="0">
                <a:solidFill>
                  <a:srgbClr val="D2955A"/>
                </a:solidFill>
                <a:latin typeface="Bahnschrift" panose="020B0502040204020203" pitchFamily="34" charset="0"/>
                <a:cs typeface="Bahnschrift"/>
              </a:rPr>
              <a:t>ING</a:t>
            </a:r>
            <a:endParaRPr sz="1000">
              <a:latin typeface="Bahnschrift" panose="020B0502040204020203" pitchFamily="34" charset="0"/>
              <a:cs typeface="Bahnschrift"/>
            </a:endParaRPr>
          </a:p>
          <a:p>
            <a:pPr marL="1905" algn="ctr" fontAlgn="auto">
              <a:spcBef>
                <a:spcPts val="52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60%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89%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190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 dirty="0">
                <a:latin typeface="Bahnschrift" panose="020B0502040204020203" pitchFamily="34" charset="0"/>
                <a:cs typeface="Bahnschrift Light"/>
              </a:rPr>
              <a:t>90%</a:t>
            </a:r>
            <a:endParaRPr sz="1000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>
                <a:latin typeface="Bahnschrift" panose="020B0502040204020203" pitchFamily="34" charset="0"/>
                <a:cs typeface="Bahnschrift Light"/>
              </a:rPr>
              <a:t>8</a:t>
            </a:r>
            <a:r>
              <a:rPr sz="1000" spc="-15">
                <a:latin typeface="Bahnschrift" panose="020B0502040204020203" pitchFamily="34" charset="0"/>
                <a:cs typeface="Bahnschrift Light"/>
              </a:rPr>
              <a:t>5%</a:t>
            </a:r>
            <a:endParaRPr lang="sr-Latn-RS" sz="1000" spc="-15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lang="sr-Latn-RS" sz="1000" spc="-15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lang="sr-Latn-RS" sz="1000" spc="-15">
              <a:latin typeface="Bahnschrift" panose="020B0502040204020203" pitchFamily="34" charset="0"/>
              <a:cs typeface="Bahnschrift Light"/>
            </a:endParaRPr>
          </a:p>
          <a:p>
            <a:pPr marL="635" algn="ctr" fontAlgn="auto">
              <a:spcBef>
                <a:spcPts val="505"/>
              </a:spcBef>
              <a:spcAft>
                <a:spcPts val="0"/>
              </a:spcAft>
              <a:defRPr/>
            </a:pPr>
            <a:endParaRPr sz="1000">
              <a:latin typeface="Bahnschrift" panose="020B0502040204020203" pitchFamily="34" charset="0"/>
              <a:cs typeface="Bahnschrift Light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1E2C6A4-D4E0-93FB-8AC9-A84773FA38A3}"/>
              </a:ext>
            </a:extLst>
          </p:cNvPr>
          <p:cNvSpPr txBox="1"/>
          <p:nvPr/>
        </p:nvSpPr>
        <p:spPr>
          <a:xfrm>
            <a:off x="1566863" y="8359775"/>
            <a:ext cx="4802184" cy="1461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solidFill>
                  <a:srgbClr val="D2955A"/>
                </a:solidFill>
                <a:latin typeface="Bahnschrift"/>
                <a:cs typeface="Bahnschrift"/>
              </a:rPr>
              <a:t>GOALS</a:t>
            </a:r>
            <a:r>
              <a:rPr sz="1000" b="1" spc="10" dirty="0">
                <a:solidFill>
                  <a:srgbClr val="D2955A"/>
                </a:solidFill>
                <a:latin typeface="Times New Roman"/>
                <a:cs typeface="Times New Roman"/>
              </a:rPr>
              <a:t> </a:t>
            </a:r>
            <a:r>
              <a:rPr sz="1000" b="1" spc="-10" dirty="0">
                <a:solidFill>
                  <a:srgbClr val="D2955A"/>
                </a:solidFill>
                <a:latin typeface="Bahnschrift"/>
                <a:cs typeface="Bahnschrift"/>
              </a:rPr>
              <a:t>A</a:t>
            </a:r>
            <a:r>
              <a:rPr sz="1000" b="1" spc="-15" dirty="0">
                <a:solidFill>
                  <a:srgbClr val="D2955A"/>
                </a:solidFill>
                <a:latin typeface="Bahnschrift"/>
                <a:cs typeface="Bahnschrift"/>
              </a:rPr>
              <a:t>CHI</a:t>
            </a:r>
            <a:r>
              <a:rPr sz="1000" b="1" spc="-5" dirty="0">
                <a:solidFill>
                  <a:srgbClr val="D2955A"/>
                </a:solidFill>
                <a:latin typeface="Bahnschrift"/>
                <a:cs typeface="Bahnschrift"/>
              </a:rPr>
              <a:t>E</a:t>
            </a:r>
            <a:r>
              <a:rPr sz="1000" b="1" spc="-10" dirty="0">
                <a:solidFill>
                  <a:srgbClr val="D2955A"/>
                </a:solidFill>
                <a:latin typeface="Bahnschrift"/>
                <a:cs typeface="Bahnschrift"/>
              </a:rPr>
              <a:t>VED</a:t>
            </a:r>
            <a:endParaRPr sz="1000">
              <a:latin typeface="Bahnschrift"/>
              <a:cs typeface="Bahnschrift"/>
            </a:endParaRPr>
          </a:p>
          <a:p>
            <a:pPr marL="230505" fontAlgn="auto">
              <a:spcBef>
                <a:spcPts val="52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2023 </a:t>
            </a:r>
            <a:r>
              <a:rPr sz="1000" spc="-10" dirty="0">
                <a:latin typeface="Bahnschrift" panose="020B0502040204020203" pitchFamily="34" charset="0"/>
              </a:rPr>
              <a:t>Q3 Sales targets achievement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Milestones </a:t>
            </a:r>
            <a:r>
              <a:rPr sz="1000" spc="-10" dirty="0">
                <a:latin typeface="Bahnschrift" panose="020B0502040204020203" pitchFamily="34" charset="0"/>
              </a:rPr>
              <a:t>and timelines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Positive </a:t>
            </a:r>
            <a:r>
              <a:rPr sz="1000" spc="-10" dirty="0">
                <a:latin typeface="Bahnschrift" panose="020B0502040204020203" pitchFamily="34" charset="0"/>
              </a:rPr>
              <a:t>influence to the company overall sales results</a:t>
            </a:r>
            <a:endParaRPr sz="1000" spc="-10">
              <a:latin typeface="Bahnschrift" panose="020B0502040204020203" pitchFamily="34" charset="0"/>
            </a:endParaRPr>
          </a:p>
          <a:p>
            <a:pPr marL="230505" fontAlgn="auto">
              <a:spcBef>
                <a:spcPts val="505"/>
              </a:spcBef>
              <a:spcAft>
                <a:spcPts val="0"/>
              </a:spcAft>
              <a:tabLst>
                <a:tab pos="403225" algn="l"/>
              </a:tabLst>
              <a:defRPr/>
            </a:pPr>
            <a:r>
              <a:rPr lang="en-GB" sz="1000" spc="-10">
                <a:latin typeface="Wingdings 2"/>
                <a:cs typeface="Wingdings 2"/>
              </a:rPr>
              <a:t> </a:t>
            </a:r>
            <a:r>
              <a:rPr sz="1000" spc="-10">
                <a:latin typeface="Bahnschrift" panose="020B0502040204020203" pitchFamily="34" charset="0"/>
              </a:rPr>
              <a:t>New </a:t>
            </a:r>
            <a:r>
              <a:rPr sz="1000" spc="-10" dirty="0">
                <a:latin typeface="Bahnschrift" panose="020B0502040204020203" pitchFamily="34" charset="0"/>
              </a:rPr>
              <a:t>leads generation</a:t>
            </a:r>
            <a:endParaRPr sz="1000" spc="-10">
              <a:latin typeface="Bahnschrift" panose="020B0502040204020203" pitchFamily="34" charset="0"/>
            </a:endParaRPr>
          </a:p>
          <a:p>
            <a:pPr marL="230504" fontAlgn="auto">
              <a:spcBef>
                <a:spcPts val="465"/>
              </a:spcBef>
              <a:spcAft>
                <a:spcPts val="0"/>
              </a:spcAft>
              <a:defRPr/>
            </a:pPr>
            <a:r>
              <a:rPr sz="1000" spc="-10">
                <a:latin typeface="Wingdings 2"/>
                <a:cs typeface="Wingdings 2"/>
              </a:rPr>
              <a:t></a:t>
            </a:r>
            <a:r>
              <a:rPr lang="sr-Latn-RS" sz="1000" spc="-10">
                <a:latin typeface="Wingdings 2"/>
                <a:cs typeface="Wingdings 2"/>
              </a:rPr>
              <a:t> </a:t>
            </a:r>
            <a:endParaRPr sz="1000">
              <a:latin typeface="Wingdings 2"/>
              <a:cs typeface="Wingdings 2"/>
            </a:endParaRPr>
          </a:p>
          <a:p>
            <a:pPr marL="230504" fontAlgn="auto">
              <a:spcBef>
                <a:spcPts val="505"/>
              </a:spcBef>
              <a:spcAft>
                <a:spcPts val="0"/>
              </a:spcAft>
              <a:defRPr/>
            </a:pPr>
            <a:r>
              <a:rPr sz="1000" spc="-10">
                <a:latin typeface="Wingdings 2"/>
                <a:cs typeface="Wingdings 2"/>
              </a:rPr>
              <a:t></a:t>
            </a:r>
            <a:r>
              <a:rPr lang="sr-Latn-RS" sz="1000" spc="-10">
                <a:latin typeface="Wingdings 2"/>
                <a:cs typeface="Wingdings 2"/>
              </a:rPr>
              <a:t> </a:t>
            </a:r>
            <a:endParaRPr sz="1000">
              <a:latin typeface="Wingdings 2"/>
              <a:cs typeface="Wingdings 2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A83D469D-144C-34A4-4375-A1004E32EC70}"/>
              </a:ext>
            </a:extLst>
          </p:cNvPr>
          <p:cNvSpPr txBox="1"/>
          <p:nvPr/>
        </p:nvSpPr>
        <p:spPr>
          <a:xfrm>
            <a:off x="465138" y="360363"/>
            <a:ext cx="3313112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794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1200">
                <a:solidFill>
                  <a:srgbClr val="FF7F00"/>
                </a:solidFill>
                <a:latin typeface="Bahnschrift Light" panose="020B0502040204020203" pitchFamily="34" charset="0"/>
                <a:ea typeface="Bahnschrift Light" panose="020B0502040204020203" pitchFamily="34" charset="0"/>
                <a:cs typeface="Bahnschrift Light" panose="020B0502040204020203" pitchFamily="34" charset="0"/>
              </a:rPr>
              <a:t>COMPANY</a:t>
            </a:r>
            <a:r>
              <a:rPr lang="en-US" altLang="en-US" sz="1200">
                <a:solidFill>
                  <a:srgbClr val="FF7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solidFill>
                  <a:srgbClr val="FF7F00"/>
                </a:solidFill>
                <a:latin typeface="Bahnschrift Light" panose="020B0502040204020203" pitchFamily="34" charset="0"/>
                <a:ea typeface="Bahnschrift Light" panose="020B0502040204020203" pitchFamily="34" charset="0"/>
                <a:cs typeface="Bahnschrift Light" panose="020B0502040204020203" pitchFamily="34" charset="0"/>
              </a:rPr>
              <a:t>NAME</a:t>
            </a:r>
            <a:endParaRPr lang="sr-Latn-RS" altLang="en-US" sz="1200">
              <a:latin typeface="Bahnschrift Light" panose="020B0502040204020203" pitchFamily="34" charset="0"/>
              <a:ea typeface="Bahnschrift Light" panose="020B0502040204020203" pitchFamily="34" charset="0"/>
              <a:cs typeface="Bahnschrift Light" panose="020B0502040204020203" pitchFamily="34" charset="0"/>
            </a:endParaRPr>
          </a:p>
          <a:p>
            <a:pPr marL="0"/>
            <a:r>
              <a:rPr lang="en-US" altLang="en-US" sz="2400" b="1">
                <a:solidFill>
                  <a:srgbClr val="5A3B1E"/>
                </a:solidFill>
                <a:latin typeface="Bahnschrift" panose="020B0502040204020203" pitchFamily="34" charset="0"/>
                <a:ea typeface="Bahnschrift" panose="020B0502040204020203" pitchFamily="34" charset="0"/>
                <a:cs typeface="Bahnschrift" panose="020B0502040204020203" pitchFamily="34" charset="0"/>
              </a:rPr>
              <a:t>EMPLOYEE</a:t>
            </a:r>
            <a:r>
              <a:rPr lang="en-US" altLang="en-US" sz="2400" b="1">
                <a:solidFill>
                  <a:srgbClr val="5A3B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5A3B1E"/>
                </a:solidFill>
                <a:latin typeface="Bahnschrift" panose="020B0502040204020203" pitchFamily="34" charset="0"/>
                <a:ea typeface="Bahnschrift" panose="020B0502040204020203" pitchFamily="34" charset="0"/>
                <a:cs typeface="Bahnschrift" panose="020B0502040204020203" pitchFamily="34" charset="0"/>
              </a:rPr>
              <a:t>PERFORMANCE</a:t>
            </a:r>
            <a:r>
              <a:rPr lang="en-US" altLang="en-US" sz="2400" b="1">
                <a:solidFill>
                  <a:srgbClr val="5A3B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5A3B1E"/>
                </a:solidFill>
                <a:latin typeface="Bahnschrift" panose="020B0502040204020203" pitchFamily="34" charset="0"/>
                <a:ea typeface="Bahnschrift" panose="020B0502040204020203" pitchFamily="34" charset="0"/>
                <a:cs typeface="Bahnschrift" panose="020B0502040204020203" pitchFamily="34" charset="0"/>
              </a:rPr>
              <a:t>EVALUATION</a:t>
            </a:r>
            <a:endParaRPr lang="en-US" altLang="en-US" sz="2400">
              <a:latin typeface="Bahnschrift" panose="020B0502040204020203" pitchFamily="34" charset="0"/>
              <a:ea typeface="Bahnschrift" panose="020B0502040204020203" pitchFamily="34" charset="0"/>
              <a:cs typeface="Bahnschrift" panose="020B0502040204020203" pitchFamily="34" charset="0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A5F84A1-53E2-D2A3-EB42-1D55A8250B5E}"/>
              </a:ext>
            </a:extLst>
          </p:cNvPr>
          <p:cNvSpPr txBox="1"/>
          <p:nvPr/>
        </p:nvSpPr>
        <p:spPr>
          <a:xfrm>
            <a:off x="439738" y="2227263"/>
            <a:ext cx="1519237" cy="1524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000" b="1" spc="-10" dirty="0">
                <a:latin typeface="Bahnschrift"/>
                <a:cs typeface="Bahnschrift"/>
              </a:rPr>
              <a:t>EMPLOYEE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15" dirty="0">
                <a:latin typeface="Bahnschrift"/>
                <a:cs typeface="Bahnschrift"/>
              </a:rPr>
              <a:t>INF</a:t>
            </a:r>
            <a:r>
              <a:rPr sz="1000" b="1" spc="-10" dirty="0">
                <a:latin typeface="Bahnschrift"/>
                <a:cs typeface="Bahnschrift"/>
              </a:rPr>
              <a:t>ORMAT</a:t>
            </a:r>
            <a:r>
              <a:rPr sz="1000" b="1" spc="-5" dirty="0">
                <a:latin typeface="Bahnschrift"/>
                <a:cs typeface="Bahnschrift"/>
              </a:rPr>
              <a:t>IO</a:t>
            </a:r>
            <a:r>
              <a:rPr sz="1000" b="1" spc="-10" dirty="0">
                <a:latin typeface="Bahnschrift"/>
                <a:cs typeface="Bahnschrift"/>
              </a:rPr>
              <a:t>N:</a:t>
            </a:r>
            <a:endParaRPr sz="1000">
              <a:latin typeface="Bahnschrift"/>
              <a:cs typeface="Bahnschrift"/>
            </a:endParaRPr>
          </a:p>
        </p:txBody>
      </p:sp>
      <p:sp>
        <p:nvSpPr>
          <p:cNvPr id="2079" name="object 15">
            <a:extLst>
              <a:ext uri="{FF2B5EF4-FFF2-40B4-BE49-F238E27FC236}">
                <a16:creationId xmlns:a16="http://schemas.microsoft.com/office/drawing/2014/main" id="{E5B7D573-64A5-9CC0-5244-E17CE60A8D0D}"/>
              </a:ext>
            </a:extLst>
          </p:cNvPr>
          <p:cNvSpPr>
            <a:spLocks/>
          </p:cNvSpPr>
          <p:nvPr/>
        </p:nvSpPr>
        <p:spPr bwMode="auto">
          <a:xfrm>
            <a:off x="684213" y="3386138"/>
            <a:ext cx="317500" cy="255587"/>
          </a:xfrm>
          <a:custGeom>
            <a:avLst/>
            <a:gdLst>
              <a:gd name="T0" fmla="*/ 315717 w 316230"/>
              <a:gd name="T1" fmla="*/ 0 h 255904"/>
              <a:gd name="T2" fmla="*/ 277625 w 316230"/>
              <a:gd name="T3" fmla="*/ 1942 h 255904"/>
              <a:gd name="T4" fmla="*/ 222032 w 316230"/>
              <a:gd name="T5" fmla="*/ 11928 h 255904"/>
              <a:gd name="T6" fmla="*/ 169045 w 316230"/>
              <a:gd name="T7" fmla="*/ 29984 h 255904"/>
              <a:gd name="T8" fmla="*/ 119506 w 316230"/>
              <a:gd name="T9" fmla="*/ 55646 h 255904"/>
              <a:gd name="T10" fmla="*/ 74256 w 316230"/>
              <a:gd name="T11" fmla="*/ 88449 h 255904"/>
              <a:gd name="T12" fmla="*/ 34140 w 316230"/>
              <a:gd name="T13" fmla="*/ 127926 h 255904"/>
              <a:gd name="T14" fmla="*/ 0 w 316230"/>
              <a:gd name="T15" fmla="*/ 173614 h 255904"/>
              <a:gd name="T16" fmla="*/ 129445 w 316230"/>
              <a:gd name="T17" fmla="*/ 255788 h 255904"/>
              <a:gd name="T18" fmla="*/ 137011 w 316230"/>
              <a:gd name="T19" fmla="*/ 244632 h 255904"/>
              <a:gd name="T20" fmla="*/ 145184 w 316230"/>
              <a:gd name="T21" fmla="*/ 234029 h 255904"/>
              <a:gd name="T22" fmla="*/ 173029 w 316230"/>
              <a:gd name="T23" fmla="*/ 205721 h 255904"/>
              <a:gd name="T24" fmla="*/ 205205 w 316230"/>
              <a:gd name="T25" fmla="*/ 183026 h 255904"/>
              <a:gd name="T26" fmla="*/ 240864 w 316230"/>
              <a:gd name="T27" fmla="*/ 166417 h 255904"/>
              <a:gd name="T28" fmla="*/ 279158 w 316230"/>
              <a:gd name="T29" fmla="*/ 156365 h 255904"/>
              <a:gd name="T30" fmla="*/ 305733 w 316230"/>
              <a:gd name="T31" fmla="*/ 153540 h 255904"/>
              <a:gd name="T32" fmla="*/ 315717 w 316230"/>
              <a:gd name="T33" fmla="*/ 0 h 255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16230" h="255904">
                <a:moveTo>
                  <a:pt x="315717" y="0"/>
                </a:moveTo>
                <a:lnTo>
                  <a:pt x="277625" y="1942"/>
                </a:lnTo>
                <a:lnTo>
                  <a:pt x="222032" y="11928"/>
                </a:lnTo>
                <a:lnTo>
                  <a:pt x="169045" y="29984"/>
                </a:lnTo>
                <a:lnTo>
                  <a:pt x="119506" y="55646"/>
                </a:lnTo>
                <a:lnTo>
                  <a:pt x="74256" y="88449"/>
                </a:lnTo>
                <a:lnTo>
                  <a:pt x="34140" y="127926"/>
                </a:lnTo>
                <a:lnTo>
                  <a:pt x="0" y="173614"/>
                </a:lnTo>
                <a:lnTo>
                  <a:pt x="129445" y="255788"/>
                </a:lnTo>
                <a:lnTo>
                  <a:pt x="137011" y="244632"/>
                </a:lnTo>
                <a:lnTo>
                  <a:pt x="145184" y="234029"/>
                </a:lnTo>
                <a:lnTo>
                  <a:pt x="173029" y="205721"/>
                </a:lnTo>
                <a:lnTo>
                  <a:pt x="205205" y="183026"/>
                </a:lnTo>
                <a:lnTo>
                  <a:pt x="240864" y="166417"/>
                </a:lnTo>
                <a:lnTo>
                  <a:pt x="279158" y="156365"/>
                </a:lnTo>
                <a:lnTo>
                  <a:pt x="305733" y="153540"/>
                </a:lnTo>
                <a:lnTo>
                  <a:pt x="315717" y="0"/>
                </a:lnTo>
                <a:close/>
              </a:path>
            </a:pathLst>
          </a:custGeom>
          <a:noFill/>
          <a:ln w="18287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87" name="object 23">
            <a:extLst>
              <a:ext uri="{FF2B5EF4-FFF2-40B4-BE49-F238E27FC236}">
                <a16:creationId xmlns:a16="http://schemas.microsoft.com/office/drawing/2014/main" id="{A4D5078C-AB6A-E090-67E6-03F3D6D7DD9E}"/>
              </a:ext>
            </a:extLst>
          </p:cNvPr>
          <p:cNvSpPr>
            <a:spLocks/>
          </p:cNvSpPr>
          <p:nvPr/>
        </p:nvSpPr>
        <p:spPr bwMode="auto">
          <a:xfrm>
            <a:off x="949325" y="6867525"/>
            <a:ext cx="50800" cy="155575"/>
          </a:xfrm>
          <a:custGeom>
            <a:avLst/>
            <a:gdLst>
              <a:gd name="T0" fmla="*/ 50680 w 50800"/>
              <a:gd name="T1" fmla="*/ 0 h 156209"/>
              <a:gd name="T2" fmla="*/ 37970 w 50800"/>
              <a:gd name="T3" fmla="*/ 221 h 156209"/>
              <a:gd name="T4" fmla="*/ 25279 w 50800"/>
              <a:gd name="T5" fmla="*/ 884 h 156209"/>
              <a:gd name="T6" fmla="*/ 12618 w 50800"/>
              <a:gd name="T7" fmla="*/ 1985 h 156209"/>
              <a:gd name="T8" fmla="*/ 0 w 50800"/>
              <a:gd name="T9" fmla="*/ 3523 h 156209"/>
              <a:gd name="T10" fmla="*/ 19593 w 50800"/>
              <a:gd name="T11" fmla="*/ 155600 h 156209"/>
              <a:gd name="T12" fmla="*/ 32219 w 50800"/>
              <a:gd name="T13" fmla="*/ 154117 h 156209"/>
              <a:gd name="T14" fmla="*/ 44903 w 50800"/>
              <a:gd name="T15" fmla="*/ 153392 h 156209"/>
              <a:gd name="T16" fmla="*/ 50680 w 50800"/>
              <a:gd name="T17" fmla="*/ 0 h 156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0800" h="156209">
                <a:moveTo>
                  <a:pt x="50680" y="0"/>
                </a:moveTo>
                <a:lnTo>
                  <a:pt x="37970" y="221"/>
                </a:lnTo>
                <a:lnTo>
                  <a:pt x="25279" y="884"/>
                </a:lnTo>
                <a:lnTo>
                  <a:pt x="12618" y="1985"/>
                </a:lnTo>
                <a:lnTo>
                  <a:pt x="0" y="3523"/>
                </a:lnTo>
                <a:lnTo>
                  <a:pt x="19593" y="155600"/>
                </a:lnTo>
                <a:lnTo>
                  <a:pt x="32219" y="154117"/>
                </a:lnTo>
                <a:lnTo>
                  <a:pt x="44903" y="153392"/>
                </a:lnTo>
                <a:lnTo>
                  <a:pt x="50680" y="0"/>
                </a:lnTo>
                <a:close/>
              </a:path>
            </a:pathLst>
          </a:custGeom>
          <a:noFill/>
          <a:ln w="18287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093" name="object 29">
            <a:extLst>
              <a:ext uri="{FF2B5EF4-FFF2-40B4-BE49-F238E27FC236}">
                <a16:creationId xmlns:a16="http://schemas.microsoft.com/office/drawing/2014/main" id="{812847CE-2AD7-0D12-3223-1EBD1CF13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357188"/>
            <a:ext cx="165100" cy="1746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94" name="object 30">
            <a:extLst>
              <a:ext uri="{FF2B5EF4-FFF2-40B4-BE49-F238E27FC236}">
                <a16:creationId xmlns:a16="http://schemas.microsoft.com/office/drawing/2014/main" id="{292A2651-7E5D-ED71-810A-FD8969690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7400" y="125413"/>
            <a:ext cx="2011363" cy="170656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D11881D-6CE1-76B3-F834-4D851C7CE630}"/>
              </a:ext>
            </a:extLst>
          </p:cNvPr>
          <p:cNvGrpSpPr/>
          <p:nvPr/>
        </p:nvGrpSpPr>
        <p:grpSpPr>
          <a:xfrm>
            <a:off x="556154" y="3362921"/>
            <a:ext cx="893234" cy="828000"/>
            <a:chOff x="528108" y="3362921"/>
            <a:chExt cx="893234" cy="828000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6CB3EC03-245B-8625-0EB3-614B49206EA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24333416"/>
                </p:ext>
              </p:extLst>
            </p:nvPr>
          </p:nvGraphicFramePr>
          <p:xfrm>
            <a:off x="528108" y="3362921"/>
            <a:ext cx="893234" cy="82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686C2761-BADE-E5DA-5648-95EAA2D39AA0}"/>
                </a:ext>
              </a:extLst>
            </p:cNvPr>
            <p:cNvSpPr txBox="1"/>
            <p:nvPr/>
          </p:nvSpPr>
          <p:spPr>
            <a:xfrm>
              <a:off x="784714" y="3684588"/>
              <a:ext cx="402737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noAutofit/>
            </a:bodyPr>
            <a:lstStyle/>
            <a:p>
              <a:pPr marL="127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200" b="1" spc="-5" dirty="0">
                  <a:solidFill>
                    <a:srgbClr val="FFBD00"/>
                  </a:solidFill>
                  <a:latin typeface="Bahnschrift"/>
                  <a:cs typeface="Bahnschrift"/>
                </a:rPr>
                <a:t>8</a:t>
              </a:r>
              <a:r>
                <a:rPr sz="1200" b="1" dirty="0">
                  <a:solidFill>
                    <a:srgbClr val="FFBD00"/>
                  </a:solidFill>
                  <a:latin typeface="Bahnschrift"/>
                  <a:cs typeface="Bahnschrift"/>
                </a:rPr>
                <a:t>4%</a:t>
              </a:r>
              <a:endParaRPr sz="1200">
                <a:latin typeface="Bahnschrift"/>
                <a:cs typeface="Bahnschrift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D0D779-A340-7098-D1CE-784FD43B3DF5}"/>
              </a:ext>
            </a:extLst>
          </p:cNvPr>
          <p:cNvGrpSpPr/>
          <p:nvPr/>
        </p:nvGrpSpPr>
        <p:grpSpPr>
          <a:xfrm>
            <a:off x="556154" y="5115223"/>
            <a:ext cx="893234" cy="828000"/>
            <a:chOff x="528108" y="3362921"/>
            <a:chExt cx="893234" cy="828000"/>
          </a:xfrm>
        </p:grpSpPr>
        <p:graphicFrame>
          <p:nvGraphicFramePr>
            <p:cNvPr id="19" name="Chart 18">
              <a:extLst>
                <a:ext uri="{FF2B5EF4-FFF2-40B4-BE49-F238E27FC236}">
                  <a16:creationId xmlns:a16="http://schemas.microsoft.com/office/drawing/2014/main" id="{7BB8DFA1-A8DF-E564-D91A-432DB3587D0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17039241"/>
                </p:ext>
              </p:extLst>
            </p:nvPr>
          </p:nvGraphicFramePr>
          <p:xfrm>
            <a:off x="528108" y="3362921"/>
            <a:ext cx="893234" cy="82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21" name="object 16">
              <a:extLst>
                <a:ext uri="{FF2B5EF4-FFF2-40B4-BE49-F238E27FC236}">
                  <a16:creationId xmlns:a16="http://schemas.microsoft.com/office/drawing/2014/main" id="{E324F0A4-FE31-A0D0-4A55-2DAC0DF63DB4}"/>
                </a:ext>
              </a:extLst>
            </p:cNvPr>
            <p:cNvSpPr txBox="1"/>
            <p:nvPr/>
          </p:nvSpPr>
          <p:spPr>
            <a:xfrm>
              <a:off x="784714" y="3684588"/>
              <a:ext cx="402737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noAutofit/>
            </a:bodyPr>
            <a:lstStyle/>
            <a:p>
              <a:pPr marL="127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RS" sz="1200" b="1" spc="-5">
                  <a:solidFill>
                    <a:srgbClr val="FF7F00"/>
                  </a:solidFill>
                  <a:latin typeface="Bahnschrift"/>
                  <a:cs typeface="Bahnschrift"/>
                </a:rPr>
                <a:t>63</a:t>
              </a:r>
              <a:r>
                <a:rPr sz="1200" b="1">
                  <a:solidFill>
                    <a:srgbClr val="FF7F00"/>
                  </a:solidFill>
                  <a:latin typeface="Bahnschrift"/>
                  <a:cs typeface="Bahnschrift"/>
                </a:rPr>
                <a:t>%</a:t>
              </a:r>
              <a:endParaRPr sz="1200">
                <a:solidFill>
                  <a:srgbClr val="FF7F00"/>
                </a:solidFill>
                <a:latin typeface="Bahnschrift"/>
                <a:cs typeface="Bahnschrift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87C59B3-6770-151E-596A-C3952E607F60}"/>
              </a:ext>
            </a:extLst>
          </p:cNvPr>
          <p:cNvGrpSpPr/>
          <p:nvPr/>
        </p:nvGrpSpPr>
        <p:grpSpPr>
          <a:xfrm>
            <a:off x="556154" y="6867525"/>
            <a:ext cx="893234" cy="828000"/>
            <a:chOff x="528108" y="3362921"/>
            <a:chExt cx="893234" cy="828000"/>
          </a:xfrm>
        </p:grpSpPr>
        <p:graphicFrame>
          <p:nvGraphicFramePr>
            <p:cNvPr id="23" name="Chart 22">
              <a:extLst>
                <a:ext uri="{FF2B5EF4-FFF2-40B4-BE49-F238E27FC236}">
                  <a16:creationId xmlns:a16="http://schemas.microsoft.com/office/drawing/2014/main" id="{3E931E3E-7BAF-2E69-F5C4-664FD8DC7DF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326281553"/>
                </p:ext>
              </p:extLst>
            </p:nvPr>
          </p:nvGraphicFramePr>
          <p:xfrm>
            <a:off x="528108" y="3362921"/>
            <a:ext cx="893234" cy="82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25" name="object 16">
              <a:extLst>
                <a:ext uri="{FF2B5EF4-FFF2-40B4-BE49-F238E27FC236}">
                  <a16:creationId xmlns:a16="http://schemas.microsoft.com/office/drawing/2014/main" id="{26E61041-C751-634B-E477-15830BB2E526}"/>
                </a:ext>
              </a:extLst>
            </p:cNvPr>
            <p:cNvSpPr txBox="1"/>
            <p:nvPr/>
          </p:nvSpPr>
          <p:spPr>
            <a:xfrm>
              <a:off x="784714" y="3684588"/>
              <a:ext cx="402737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noAutofit/>
            </a:bodyPr>
            <a:lstStyle/>
            <a:p>
              <a:pPr marL="127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r-Latn-RS" sz="1200" b="1" spc="-5">
                  <a:solidFill>
                    <a:srgbClr val="E6BD95"/>
                  </a:solidFill>
                  <a:latin typeface="Bahnschrift"/>
                  <a:cs typeface="Bahnschrift"/>
                </a:rPr>
                <a:t>98</a:t>
              </a:r>
              <a:r>
                <a:rPr sz="1200" b="1">
                  <a:solidFill>
                    <a:srgbClr val="E6BD95"/>
                  </a:solidFill>
                  <a:latin typeface="Bahnschrift"/>
                  <a:cs typeface="Bahnschrift"/>
                </a:rPr>
                <a:t>%</a:t>
              </a:r>
              <a:endParaRPr sz="1200">
                <a:solidFill>
                  <a:srgbClr val="E6BD95"/>
                </a:solidFill>
                <a:latin typeface="Bahnschrift"/>
                <a:cs typeface="Bahnschrift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2E6850B-7B09-AAF8-ADFF-2958F53CD8B8}"/>
              </a:ext>
            </a:extLst>
          </p:cNvPr>
          <p:cNvGrpSpPr/>
          <p:nvPr/>
        </p:nvGrpSpPr>
        <p:grpSpPr>
          <a:xfrm>
            <a:off x="556154" y="8619827"/>
            <a:ext cx="893234" cy="828000"/>
            <a:chOff x="528108" y="3362921"/>
            <a:chExt cx="893234" cy="828000"/>
          </a:xfrm>
        </p:grpSpPr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8FB2B928-1867-BF84-B7BE-8F68E9C157C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24152929"/>
                </p:ext>
              </p:extLst>
            </p:nvPr>
          </p:nvGraphicFramePr>
          <p:xfrm>
            <a:off x="528108" y="3362921"/>
            <a:ext cx="893234" cy="828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9" name="object 16">
              <a:extLst>
                <a:ext uri="{FF2B5EF4-FFF2-40B4-BE49-F238E27FC236}">
                  <a16:creationId xmlns:a16="http://schemas.microsoft.com/office/drawing/2014/main" id="{AC8CD5EC-0690-06B9-5AC8-F7FC7670AC69}"/>
                </a:ext>
              </a:extLst>
            </p:cNvPr>
            <p:cNvSpPr txBox="1"/>
            <p:nvPr/>
          </p:nvSpPr>
          <p:spPr>
            <a:xfrm>
              <a:off x="784714" y="3684588"/>
              <a:ext cx="402737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noAutofit/>
            </a:bodyPr>
            <a:lstStyle/>
            <a:p>
              <a:pPr marL="127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sz="1200" b="1" spc="-5">
                  <a:solidFill>
                    <a:srgbClr val="D2955A"/>
                  </a:solidFill>
                  <a:latin typeface="Bahnschrift"/>
                  <a:cs typeface="Bahnschrift"/>
                </a:rPr>
                <a:t>8</a:t>
              </a:r>
              <a:r>
                <a:rPr lang="sr-Latn-RS" sz="1200" b="1" spc="-5" dirty="0">
                  <a:solidFill>
                    <a:srgbClr val="D2955A"/>
                  </a:solidFill>
                  <a:latin typeface="Bahnschrift"/>
                  <a:cs typeface="Bahnschrift"/>
                </a:rPr>
                <a:t>1</a:t>
              </a:r>
              <a:r>
                <a:rPr sz="1200" b="1">
                  <a:solidFill>
                    <a:srgbClr val="D2955A"/>
                  </a:solidFill>
                  <a:latin typeface="Bahnschrift"/>
                  <a:cs typeface="Bahnschrift"/>
                </a:rPr>
                <a:t>%</a:t>
              </a:r>
              <a:endParaRPr sz="1200">
                <a:solidFill>
                  <a:srgbClr val="D2955A"/>
                </a:solidFill>
                <a:latin typeface="Bahnschrift"/>
                <a:cs typeface="Bahnschrift"/>
              </a:endParaRPr>
            </a:p>
          </p:txBody>
        </p:sp>
      </p:grpSp>
      <p:pic>
        <p:nvPicPr>
          <p:cNvPr id="30" name="Picture 29">
            <a:hlinkClick r:id="rId9"/>
            <a:extLst>
              <a:ext uri="{FF2B5EF4-FFF2-40B4-BE49-F238E27FC236}">
                <a16:creationId xmlns:a16="http://schemas.microsoft.com/office/drawing/2014/main" id="{BA99560F-3711-E353-8277-0943498A2DDB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453" y="78160"/>
            <a:ext cx="862330" cy="16954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1A33828-E429-F79D-A9DB-6CA6ECA6C100}"/>
              </a:ext>
            </a:extLst>
          </p:cNvPr>
          <p:cNvSpPr txBox="1"/>
          <p:nvPr/>
        </p:nvSpPr>
        <p:spPr>
          <a:xfrm>
            <a:off x="5925820" y="10349706"/>
            <a:ext cx="149193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u="sng" kern="1200">
                <a:effectLst/>
                <a:latin typeface="Bahnschrift" panose="020B0502040204020203" pitchFamily="34" charset="0"/>
                <a:ea typeface="Calibri" panose="020F0502020204030204" pitchFamily="34" charset="0"/>
                <a:cs typeface="Helvetica" panose="020B0604020202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201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Arial</vt:lpstr>
      <vt:lpstr>Bahnschrift</vt:lpstr>
      <vt:lpstr>Bahnschrift Light</vt:lpstr>
      <vt:lpstr>Times New Roman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</dc:creator>
  <cp:lastModifiedBy>Bratislav Milojevic | ELMED d.o.o.</cp:lastModifiedBy>
  <cp:revision>6</cp:revision>
  <dcterms:created xsi:type="dcterms:W3CDTF">2023-04-07T01:05:50Z</dcterms:created>
  <dcterms:modified xsi:type="dcterms:W3CDTF">2023-04-06T23:29:28Z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2023-04-07T00:00:00Z</vt:filetime>
  </property>
  <property fmtid="{D5CDD505-2E9C-101B-9397-08002B2CF9AE}" pid="3" name="LastSaved">
    <vt:filetime>2023-04-06T00:00:00Z</vt:filetime>
  </property>
</Properties>
</file>