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A029B34E-408B-47A5-10C1-F330320BFE7B}"/>
              </a:ext>
            </a:extLst>
          </p:cNvPr>
          <p:cNvGrpSpPr/>
          <p:nvPr/>
        </p:nvGrpSpPr>
        <p:grpSpPr>
          <a:xfrm>
            <a:off x="600957" y="498852"/>
            <a:ext cx="9490085" cy="6550964"/>
            <a:chOff x="600957" y="498852"/>
            <a:chExt cx="9490085" cy="655096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ABC1AA5-AD0B-C311-8E66-02D7FBC3AADD}"/>
                </a:ext>
              </a:extLst>
            </p:cNvPr>
            <p:cNvGrpSpPr/>
            <p:nvPr/>
          </p:nvGrpSpPr>
          <p:grpSpPr>
            <a:xfrm>
              <a:off x="600957" y="1259069"/>
              <a:ext cx="1808704" cy="4333536"/>
              <a:chOff x="600957" y="1259069"/>
              <a:chExt cx="1808704" cy="4333536"/>
            </a:xfrm>
          </p:grpSpPr>
          <p:sp>
            <p:nvSpPr>
              <p:cNvPr id="6" name="Freeform 6"/>
              <p:cNvSpPr/>
              <p:nvPr/>
            </p:nvSpPr>
            <p:spPr>
              <a:xfrm rot="5400000">
                <a:off x="-447400" y="2735544"/>
                <a:ext cx="3905418" cy="1808704"/>
              </a:xfrm>
              <a:custGeom>
                <a:avLst/>
                <a:gdLst/>
                <a:ahLst/>
                <a:cxnLst/>
                <a:rect l="l" t="t" r="r" b="b"/>
                <a:pathLst>
                  <a:path w="3254582" h="1507285">
                    <a:moveTo>
                      <a:pt x="0" y="0"/>
                    </a:moveTo>
                    <a:lnTo>
                      <a:pt x="3254582" y="0"/>
                    </a:lnTo>
                    <a:lnTo>
                      <a:pt x="3254582" y="1507285"/>
                    </a:lnTo>
                    <a:lnTo>
                      <a:pt x="0" y="1507285"/>
                    </a:lnTo>
                    <a:close/>
                  </a:path>
                </a:pathLst>
              </a:custGeom>
              <a:solidFill>
                <a:srgbClr val="1746A2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31894" y="2599045"/>
                <a:ext cx="1514591" cy="2184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Funding from government agencies, private grants, and donations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Collaboration with local employers, educational institutions, and community organizations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Skilled trainers, career counselors, and support staff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Facilities for training sessions and workshops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Access to relevant educational materials and resources</a:t>
                </a:r>
              </a:p>
              <a:p>
                <a:pPr>
                  <a:lnSpc>
                    <a:spcPts val="1128"/>
                  </a:lnSpc>
                  <a:spcBef>
                    <a:spcPct val="0"/>
                  </a:spcBef>
                </a:pPr>
                <a:endParaRPr lang="en-US" sz="805" dirty="0">
                  <a:solidFill>
                    <a:srgbClr val="FFFFFF"/>
                  </a:solidFill>
                  <a:latin typeface="Public San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923287" y="2227580"/>
                <a:ext cx="1067891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836"/>
                  </a:lnSpc>
                </a:pPr>
                <a:r>
                  <a:rPr lang="en-US" sz="1569" b="1" dirty="0">
                    <a:solidFill>
                      <a:srgbClr val="FFFFFF"/>
                    </a:solidFill>
                    <a:latin typeface="Public Sans" pitchFamily="2" charset="0"/>
                  </a:rPr>
                  <a:t>Inputs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099E2DC-CE42-E8A0-2CFE-35178BFBC6DF}"/>
                  </a:ext>
                </a:extLst>
              </p:cNvPr>
              <p:cNvGrpSpPr/>
              <p:nvPr/>
            </p:nvGrpSpPr>
            <p:grpSpPr>
              <a:xfrm>
                <a:off x="1079101" y="1259069"/>
                <a:ext cx="852415" cy="856236"/>
                <a:chOff x="1079101" y="1259069"/>
                <a:chExt cx="852415" cy="856236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1079101" y="1259069"/>
                  <a:ext cx="852415" cy="8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>
                    <a:alpha val="19608"/>
                  </a:srgbClr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1164245" y="1344595"/>
                  <a:ext cx="682127" cy="6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/>
                </a:solidFill>
              </p:spPr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1251739" y="1538674"/>
                  <a:ext cx="507139" cy="2970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22"/>
                    </a:lnSpc>
                  </a:pPr>
                  <a:r>
                    <a:rPr lang="en-US" sz="1984" b="1">
                      <a:solidFill>
                        <a:srgbClr val="FFFFFF"/>
                      </a:solidFill>
                      <a:latin typeface="Public Sans" pitchFamily="2" charset="0"/>
                    </a:rPr>
                    <a:t>1</a:t>
                  </a: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23E7690-AA60-AC7E-5C38-78224E80679E}"/>
                </a:ext>
              </a:extLst>
            </p:cNvPr>
            <p:cNvGrpSpPr/>
            <p:nvPr/>
          </p:nvGrpSpPr>
          <p:grpSpPr>
            <a:xfrm>
              <a:off x="2523559" y="1259069"/>
              <a:ext cx="1808704" cy="4333536"/>
              <a:chOff x="2523559" y="1259069"/>
              <a:chExt cx="1808704" cy="4333536"/>
            </a:xfrm>
          </p:grpSpPr>
          <p:sp>
            <p:nvSpPr>
              <p:cNvPr id="19" name="Freeform 19"/>
              <p:cNvSpPr/>
              <p:nvPr/>
            </p:nvSpPr>
            <p:spPr>
              <a:xfrm rot="5400000">
                <a:off x="1475202" y="2735544"/>
                <a:ext cx="3905418" cy="1808704"/>
              </a:xfrm>
              <a:custGeom>
                <a:avLst/>
                <a:gdLst/>
                <a:ahLst/>
                <a:cxnLst/>
                <a:rect l="l" t="t" r="r" b="b"/>
                <a:pathLst>
                  <a:path w="3254582" h="1507285">
                    <a:moveTo>
                      <a:pt x="0" y="0"/>
                    </a:moveTo>
                    <a:lnTo>
                      <a:pt x="3254582" y="0"/>
                    </a:lnTo>
                    <a:lnTo>
                      <a:pt x="3254582" y="1507285"/>
                    </a:lnTo>
                    <a:lnTo>
                      <a:pt x="0" y="1507285"/>
                    </a:lnTo>
                    <a:close/>
                  </a:path>
                </a:pathLst>
              </a:custGeom>
              <a:solidFill>
                <a:srgbClr val="1746A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654496" y="2599045"/>
                <a:ext cx="1514591" cy="2321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Develop a job training curriculum tailored to local labor market demands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Organize skill development workshops, job search strategies, and interview preparation sessions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Offer career counseling and personalized job placement assistance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Foster partnerships with local employers for job placement opportunities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Promote the job training program through various outreach channels</a:t>
                </a:r>
              </a:p>
              <a:p>
                <a:pPr>
                  <a:lnSpc>
                    <a:spcPts val="1128"/>
                  </a:lnSpc>
                  <a:spcBef>
                    <a:spcPct val="0"/>
                  </a:spcBef>
                </a:pPr>
                <a:endParaRPr lang="en-US" sz="805">
                  <a:solidFill>
                    <a:srgbClr val="FFFFFF"/>
                  </a:solidFill>
                  <a:latin typeface="Public Sans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845889" y="2227580"/>
                <a:ext cx="1067891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836"/>
                  </a:lnSpc>
                </a:pPr>
                <a:r>
                  <a:rPr lang="en-US" sz="1569" b="1" dirty="0">
                    <a:solidFill>
                      <a:srgbClr val="FFFFFF"/>
                    </a:solidFill>
                    <a:latin typeface="Public Sans" pitchFamily="2" charset="0"/>
                  </a:rPr>
                  <a:t>Activities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565A8E4-04E0-DE97-A06B-E05561751F8F}"/>
                  </a:ext>
                </a:extLst>
              </p:cNvPr>
              <p:cNvGrpSpPr/>
              <p:nvPr/>
            </p:nvGrpSpPr>
            <p:grpSpPr>
              <a:xfrm>
                <a:off x="3001703" y="1259069"/>
                <a:ext cx="852415" cy="856236"/>
                <a:chOff x="3001703" y="1259069"/>
                <a:chExt cx="852415" cy="856236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3001703" y="1259069"/>
                  <a:ext cx="852415" cy="8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>
                    <a:alpha val="19608"/>
                  </a:srgbClr>
                </a:solidFill>
              </p:spPr>
            </p:sp>
            <p:sp>
              <p:nvSpPr>
                <p:cNvPr id="27" name="Freeform 27"/>
                <p:cNvSpPr/>
                <p:nvPr/>
              </p:nvSpPr>
              <p:spPr>
                <a:xfrm>
                  <a:off x="3086847" y="1344595"/>
                  <a:ext cx="682127" cy="6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/>
                </a:solidFill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3174341" y="1538674"/>
                  <a:ext cx="507139" cy="2970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22"/>
                    </a:lnSpc>
                  </a:pPr>
                  <a:r>
                    <a:rPr lang="en-US" sz="1984" b="1" dirty="0">
                      <a:solidFill>
                        <a:srgbClr val="FFFFFF"/>
                      </a:solidFill>
                      <a:latin typeface="Public Sans" pitchFamily="2" charset="0"/>
                    </a:rPr>
                    <a:t>2</a:t>
                  </a: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EF241FC-B973-49F8-B67F-E26F40A4053E}"/>
                </a:ext>
              </a:extLst>
            </p:cNvPr>
            <p:cNvGrpSpPr/>
            <p:nvPr/>
          </p:nvGrpSpPr>
          <p:grpSpPr>
            <a:xfrm>
              <a:off x="6362745" y="1259069"/>
              <a:ext cx="1808704" cy="4333536"/>
              <a:chOff x="6362745" y="1259069"/>
              <a:chExt cx="1808704" cy="4333536"/>
            </a:xfrm>
          </p:grpSpPr>
          <p:sp>
            <p:nvSpPr>
              <p:cNvPr id="45" name="Freeform 45"/>
              <p:cNvSpPr/>
              <p:nvPr/>
            </p:nvSpPr>
            <p:spPr>
              <a:xfrm rot="5400000">
                <a:off x="5314388" y="2735544"/>
                <a:ext cx="3905418" cy="1808704"/>
              </a:xfrm>
              <a:custGeom>
                <a:avLst/>
                <a:gdLst/>
                <a:ahLst/>
                <a:cxnLst/>
                <a:rect l="l" t="t" r="r" b="b"/>
                <a:pathLst>
                  <a:path w="3254582" h="1507285">
                    <a:moveTo>
                      <a:pt x="0" y="0"/>
                    </a:moveTo>
                    <a:lnTo>
                      <a:pt x="3254582" y="0"/>
                    </a:lnTo>
                    <a:lnTo>
                      <a:pt x="3254582" y="1507285"/>
                    </a:lnTo>
                    <a:lnTo>
                      <a:pt x="0" y="1507285"/>
                    </a:lnTo>
                    <a:close/>
                  </a:path>
                </a:pathLst>
              </a:custGeom>
              <a:solidFill>
                <a:srgbClr val="1746A2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6493682" y="2599045"/>
                <a:ext cx="1514591" cy="2321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Improved job-related skills and qualifications among program participants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Increased confidence and job readiness among participants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Stronger professional networks and connections for participants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Higher employment rates among program graduates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Enhanced collaboration between local employers, educational institutions, and community organizations</a:t>
                </a:r>
              </a:p>
              <a:p>
                <a:pPr>
                  <a:lnSpc>
                    <a:spcPts val="1128"/>
                  </a:lnSpc>
                  <a:spcBef>
                    <a:spcPct val="0"/>
                  </a:spcBef>
                </a:pPr>
                <a:endParaRPr lang="en-US" sz="805">
                  <a:solidFill>
                    <a:srgbClr val="FFFFFF"/>
                  </a:solidFill>
                  <a:latin typeface="Public San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6685075" y="2227580"/>
                <a:ext cx="1067891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836"/>
                  </a:lnSpc>
                </a:pPr>
                <a:r>
                  <a:rPr lang="en-US" sz="1569" b="1" dirty="0">
                    <a:solidFill>
                      <a:srgbClr val="FFFFFF"/>
                    </a:solidFill>
                    <a:latin typeface="Public Sans" pitchFamily="2" charset="0"/>
                  </a:rPr>
                  <a:t>Outcomes</a:t>
                </a: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C43827A-5D92-54EA-60D8-12E7CCFE4E3B}"/>
                  </a:ext>
                </a:extLst>
              </p:cNvPr>
              <p:cNvGrpSpPr/>
              <p:nvPr/>
            </p:nvGrpSpPr>
            <p:grpSpPr>
              <a:xfrm>
                <a:off x="6840889" y="1259069"/>
                <a:ext cx="852415" cy="856236"/>
                <a:chOff x="6840889" y="1259069"/>
                <a:chExt cx="852415" cy="856236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6840889" y="1259069"/>
                  <a:ext cx="852415" cy="8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>
                    <a:alpha val="19608"/>
                  </a:srgbClr>
                </a:solidFill>
              </p:spPr>
            </p:sp>
            <p:sp>
              <p:nvSpPr>
                <p:cNvPr id="53" name="Freeform 53"/>
                <p:cNvSpPr/>
                <p:nvPr/>
              </p:nvSpPr>
              <p:spPr>
                <a:xfrm>
                  <a:off x="6926033" y="1344595"/>
                  <a:ext cx="682127" cy="6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/>
                </a:solidFill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7013527" y="1538674"/>
                  <a:ext cx="507139" cy="2970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22"/>
                    </a:lnSpc>
                  </a:pPr>
                  <a:r>
                    <a:rPr lang="en-US" sz="1984" b="1">
                      <a:solidFill>
                        <a:srgbClr val="FFFFFF"/>
                      </a:solidFill>
                      <a:latin typeface="Public Sans" pitchFamily="2" charset="0"/>
                    </a:rPr>
                    <a:t>4</a:t>
                  </a: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7EE214E-F61D-4EDB-65F7-0E2E510654EC}"/>
                </a:ext>
              </a:extLst>
            </p:cNvPr>
            <p:cNvGrpSpPr/>
            <p:nvPr/>
          </p:nvGrpSpPr>
          <p:grpSpPr>
            <a:xfrm>
              <a:off x="8282338" y="1259069"/>
              <a:ext cx="1808704" cy="4333536"/>
              <a:chOff x="8282338" y="1259069"/>
              <a:chExt cx="1808704" cy="4333536"/>
            </a:xfrm>
          </p:grpSpPr>
          <p:sp>
            <p:nvSpPr>
              <p:cNvPr id="58" name="Freeform 58"/>
              <p:cNvSpPr/>
              <p:nvPr/>
            </p:nvSpPr>
            <p:spPr>
              <a:xfrm rot="5400000">
                <a:off x="7233981" y="2735544"/>
                <a:ext cx="3905418" cy="1808704"/>
              </a:xfrm>
              <a:custGeom>
                <a:avLst/>
                <a:gdLst/>
                <a:ahLst/>
                <a:cxnLst/>
                <a:rect l="l" t="t" r="r" b="b"/>
                <a:pathLst>
                  <a:path w="3254582" h="1507285">
                    <a:moveTo>
                      <a:pt x="0" y="0"/>
                    </a:moveTo>
                    <a:lnTo>
                      <a:pt x="3254582" y="0"/>
                    </a:lnTo>
                    <a:lnTo>
                      <a:pt x="3254582" y="1507285"/>
                    </a:lnTo>
                    <a:lnTo>
                      <a:pt x="0" y="1507285"/>
                    </a:lnTo>
                    <a:close/>
                  </a:path>
                </a:pathLst>
              </a:custGeom>
              <a:solidFill>
                <a:srgbClr val="1746A2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8413275" y="2599045"/>
                <a:ext cx="1514591" cy="2321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Long-term improvement in the economic well-being of program participants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Reduced unemployment rates in the community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Increased social and economic stability in the region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Higher levels of job satisfaction and overall life satisfaction among program participants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 dirty="0">
                    <a:solidFill>
                      <a:srgbClr val="FFFFFF"/>
                    </a:solidFill>
                    <a:latin typeface="Public Sans"/>
                  </a:rPr>
                  <a:t>Strengthened local labor market by connecting skilled workers with employers</a:t>
                </a:r>
              </a:p>
              <a:p>
                <a:pPr>
                  <a:lnSpc>
                    <a:spcPts val="1128"/>
                  </a:lnSpc>
                  <a:spcBef>
                    <a:spcPct val="0"/>
                  </a:spcBef>
                </a:pPr>
                <a:endParaRPr lang="en-US" sz="805" dirty="0">
                  <a:solidFill>
                    <a:srgbClr val="FFFFFF"/>
                  </a:solidFill>
                  <a:latin typeface="Public Sans"/>
                </a:endParaRP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8604668" y="2227580"/>
                <a:ext cx="1067891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836"/>
                  </a:lnSpc>
                </a:pPr>
                <a:r>
                  <a:rPr lang="en-US" sz="1569" b="1" dirty="0">
                    <a:solidFill>
                      <a:srgbClr val="FFFFFF"/>
                    </a:solidFill>
                    <a:latin typeface="Public Sans" pitchFamily="2" charset="0"/>
                  </a:rPr>
                  <a:t>Impact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0B162DB-DB3C-5ADF-0365-3A5078C86CB9}"/>
                  </a:ext>
                </a:extLst>
              </p:cNvPr>
              <p:cNvGrpSpPr/>
              <p:nvPr/>
            </p:nvGrpSpPr>
            <p:grpSpPr>
              <a:xfrm>
                <a:off x="8760482" y="1259069"/>
                <a:ext cx="852415" cy="856236"/>
                <a:chOff x="8760482" y="1259069"/>
                <a:chExt cx="852415" cy="856236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8760482" y="1259069"/>
                  <a:ext cx="852415" cy="856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>
                    <a:alpha val="19608"/>
                  </a:srgbClr>
                </a:solidFill>
              </p:spPr>
            </p:sp>
            <p:sp>
              <p:nvSpPr>
                <p:cNvPr id="66" name="Freeform 66"/>
                <p:cNvSpPr/>
                <p:nvPr/>
              </p:nvSpPr>
              <p:spPr>
                <a:xfrm>
                  <a:off x="8845626" y="1344595"/>
                  <a:ext cx="682127" cy="6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/>
                </a:solidFill>
              </p:spPr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8933120" y="1538674"/>
                  <a:ext cx="507139" cy="2970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22"/>
                    </a:lnSpc>
                  </a:pPr>
                  <a:r>
                    <a:rPr lang="en-US" sz="1984" b="1">
                      <a:solidFill>
                        <a:srgbClr val="FFFFFF"/>
                      </a:solidFill>
                      <a:latin typeface="Public Sans" pitchFamily="2" charset="0"/>
                    </a:rPr>
                    <a:t>5</a:t>
                  </a: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9AE29F7-A485-9C55-7866-AEFB14F05849}"/>
                </a:ext>
              </a:extLst>
            </p:cNvPr>
            <p:cNvGrpSpPr/>
            <p:nvPr/>
          </p:nvGrpSpPr>
          <p:grpSpPr>
            <a:xfrm>
              <a:off x="619806" y="5723086"/>
              <a:ext cx="9471236" cy="1326730"/>
              <a:chOff x="619806" y="5723086"/>
              <a:chExt cx="9471236" cy="1326730"/>
            </a:xfrm>
          </p:grpSpPr>
          <p:sp>
            <p:nvSpPr>
              <p:cNvPr id="70" name="Freeform 70"/>
              <p:cNvSpPr/>
              <p:nvPr/>
            </p:nvSpPr>
            <p:spPr>
              <a:xfrm rot="5400000">
                <a:off x="4692059" y="1650833"/>
                <a:ext cx="1326730" cy="9471236"/>
              </a:xfrm>
              <a:custGeom>
                <a:avLst/>
                <a:gdLst/>
                <a:ahLst/>
                <a:cxnLst/>
                <a:rect l="l" t="t" r="r" b="b"/>
                <a:pathLst>
                  <a:path w="1105631" h="7892859">
                    <a:moveTo>
                      <a:pt x="0" y="0"/>
                    </a:moveTo>
                    <a:lnTo>
                      <a:pt x="1105631" y="0"/>
                    </a:lnTo>
                    <a:lnTo>
                      <a:pt x="1105631" y="7892859"/>
                    </a:lnTo>
                    <a:lnTo>
                      <a:pt x="0" y="7892859"/>
                    </a:lnTo>
                    <a:close/>
                  </a:path>
                </a:pathLst>
              </a:custGeom>
              <a:solidFill>
                <a:srgbClr val="1746A2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2274837" y="5930450"/>
                <a:ext cx="6369018" cy="826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Economic conditions and labor market fluctuations that may affect the demand for certain skills or occupations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Government policies and regulations that may impact the job training program or employment opportunities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Availability of alternative job training and employment services in the community</a:t>
                </a:r>
              </a:p>
              <a:p>
                <a:pPr marL="174010" lvl="1" indent="-87005">
                  <a:lnSpc>
                    <a:spcPts val="1128"/>
                  </a:lnSpc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Cultural and social factors that may influence participants' motivation, commitment, and perceived barriers to employment</a:t>
                </a:r>
              </a:p>
              <a:p>
                <a:pPr marL="174010" lvl="1" indent="-87005">
                  <a:lnSpc>
                    <a:spcPts val="1128"/>
                  </a:lnSpc>
                  <a:spcBef>
                    <a:spcPct val="0"/>
                  </a:spcBef>
                  <a:buFont typeface="Arial"/>
                  <a:buChar char="•"/>
                </a:pPr>
                <a:r>
                  <a:rPr lang="en-US" sz="805">
                    <a:solidFill>
                      <a:srgbClr val="FFFFFF"/>
                    </a:solidFill>
                    <a:latin typeface="Public Sans"/>
                  </a:rPr>
                  <a:t>Access to reliable transportation, childcare, or other supportive services that may affect participants' ability to fully engage in the program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910164" y="5910109"/>
                <a:ext cx="1067891" cy="929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36"/>
                  </a:lnSpc>
                </a:pPr>
                <a:r>
                  <a:rPr lang="en-US" sz="1569" b="1" dirty="0">
                    <a:solidFill>
                      <a:srgbClr val="FFFFFF"/>
                    </a:solidFill>
                    <a:latin typeface="Public Sans" pitchFamily="2" charset="0"/>
                  </a:rPr>
                  <a:t>External Influences &amp; Outside Factors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F74035F-182F-0585-4082-EDFD43E96D83}"/>
                </a:ext>
              </a:extLst>
            </p:cNvPr>
            <p:cNvGrpSpPr/>
            <p:nvPr/>
          </p:nvGrpSpPr>
          <p:grpSpPr>
            <a:xfrm>
              <a:off x="619806" y="498852"/>
              <a:ext cx="9223928" cy="514295"/>
              <a:chOff x="619806" y="498852"/>
              <a:chExt cx="9223928" cy="514295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19806" y="498852"/>
                <a:ext cx="464794" cy="514295"/>
              </a:xfrm>
              <a:prstGeom prst="rect">
                <a:avLst/>
              </a:prstGeom>
            </p:spPr>
          </p:pic>
          <p:sp>
            <p:nvSpPr>
              <p:cNvPr id="3" name="TextBox 3"/>
              <p:cNvSpPr txBox="1"/>
              <p:nvPr/>
            </p:nvSpPr>
            <p:spPr>
              <a:xfrm>
                <a:off x="1326925" y="587376"/>
                <a:ext cx="2960711" cy="3323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01"/>
                  </a:lnSpc>
                </a:pPr>
                <a:r>
                  <a:rPr lang="en-US" sz="2223" b="1" dirty="0">
                    <a:solidFill>
                      <a:srgbClr val="000000"/>
                    </a:solidFill>
                    <a:latin typeface="Public Sans" pitchFamily="2" charset="0"/>
                  </a:rPr>
                  <a:t>Project logic model</a:t>
                </a:r>
              </a:p>
            </p:txBody>
          </p:sp>
          <p:pic>
            <p:nvPicPr>
              <p:cNvPr id="74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55058" y="680534"/>
                <a:ext cx="988676" cy="163132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C56A706-D424-2654-C911-909E35A8894D}"/>
                </a:ext>
              </a:extLst>
            </p:cNvPr>
            <p:cNvGrpSpPr/>
            <p:nvPr/>
          </p:nvGrpSpPr>
          <p:grpSpPr>
            <a:xfrm>
              <a:off x="4443152" y="1245614"/>
              <a:ext cx="1808704" cy="4346991"/>
              <a:chOff x="4443152" y="1245614"/>
              <a:chExt cx="1808704" cy="4346991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737B7CD-4D37-7C9D-8422-2089E52C9F0B}"/>
                  </a:ext>
                </a:extLst>
              </p:cNvPr>
              <p:cNvGrpSpPr/>
              <p:nvPr/>
            </p:nvGrpSpPr>
            <p:grpSpPr>
              <a:xfrm>
                <a:off x="4443152" y="1687187"/>
                <a:ext cx="1808704" cy="3905418"/>
                <a:chOff x="4443152" y="1687187"/>
                <a:chExt cx="1808704" cy="3905418"/>
              </a:xfrm>
            </p:grpSpPr>
            <p:sp>
              <p:nvSpPr>
                <p:cNvPr id="32" name="Freeform 32"/>
                <p:cNvSpPr/>
                <p:nvPr/>
              </p:nvSpPr>
              <p:spPr>
                <a:xfrm rot="5400000">
                  <a:off x="3394795" y="2735544"/>
                  <a:ext cx="3905418" cy="180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82" h="1507285">
                      <a:moveTo>
                        <a:pt x="0" y="0"/>
                      </a:moveTo>
                      <a:lnTo>
                        <a:pt x="3254582" y="0"/>
                      </a:lnTo>
                      <a:lnTo>
                        <a:pt x="3254582" y="1507285"/>
                      </a:lnTo>
                      <a:lnTo>
                        <a:pt x="0" y="1507285"/>
                      </a:lnTo>
                      <a:close/>
                    </a:path>
                  </a:pathLst>
                </a:custGeom>
                <a:solidFill>
                  <a:srgbClr val="1746A2"/>
                </a:solidFill>
              </p:spPr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574089" y="2599045"/>
                  <a:ext cx="1514591" cy="21846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74010" lvl="1" indent="-87005">
                    <a:lnSpc>
                      <a:spcPts val="1128"/>
                    </a:lnSpc>
                    <a:buFont typeface="Arial"/>
                    <a:buChar char="•"/>
                  </a:pPr>
                  <a:r>
                    <a:rPr lang="en-US" sz="805" dirty="0">
                      <a:solidFill>
                        <a:srgbClr val="FFFFFF"/>
                      </a:solidFill>
                      <a:latin typeface="Public Sans"/>
                    </a:rPr>
                    <a:t>Number of program participants enrolled and completing the training</a:t>
                  </a:r>
                </a:p>
                <a:p>
                  <a:pPr marL="174010" lvl="1" indent="-87005">
                    <a:lnSpc>
                      <a:spcPts val="1128"/>
                    </a:lnSpc>
                    <a:buFont typeface="Arial"/>
                    <a:buChar char="•"/>
                  </a:pPr>
                  <a:r>
                    <a:rPr lang="en-US" sz="805" dirty="0">
                      <a:solidFill>
                        <a:srgbClr val="FFFFFF"/>
                      </a:solidFill>
                      <a:latin typeface="Public Sans"/>
                    </a:rPr>
                    <a:t>Number of workshops and training sessions held</a:t>
                  </a:r>
                </a:p>
                <a:p>
                  <a:pPr marL="174010" lvl="1" indent="-87005">
                    <a:lnSpc>
                      <a:spcPts val="1128"/>
                    </a:lnSpc>
                    <a:buFont typeface="Arial"/>
                    <a:buChar char="•"/>
                  </a:pPr>
                  <a:r>
                    <a:rPr lang="en-US" sz="805" dirty="0">
                      <a:solidFill>
                        <a:srgbClr val="FFFFFF"/>
                      </a:solidFill>
                      <a:latin typeface="Public Sans"/>
                    </a:rPr>
                    <a:t>Number of participants receiving career counseling and job placement assistance</a:t>
                  </a:r>
                </a:p>
                <a:p>
                  <a:pPr marL="174010" lvl="1" indent="-87005">
                    <a:lnSpc>
                      <a:spcPts val="1128"/>
                    </a:lnSpc>
                    <a:buFont typeface="Arial"/>
                    <a:buChar char="•"/>
                  </a:pPr>
                  <a:r>
                    <a:rPr lang="en-US" sz="805" dirty="0">
                      <a:solidFill>
                        <a:srgbClr val="FFFFFF"/>
                      </a:solidFill>
                      <a:latin typeface="Public Sans"/>
                    </a:rPr>
                    <a:t>Level of engagement with local employers and community organizations</a:t>
                  </a:r>
                </a:p>
                <a:p>
                  <a:pPr marL="174010" lvl="1" indent="-87005">
                    <a:lnSpc>
                      <a:spcPts val="1128"/>
                    </a:lnSpc>
                    <a:buFont typeface="Arial"/>
                    <a:buChar char="•"/>
                  </a:pPr>
                  <a:r>
                    <a:rPr lang="en-US" sz="805" dirty="0">
                      <a:solidFill>
                        <a:srgbClr val="FFFFFF"/>
                      </a:solidFill>
                      <a:latin typeface="Public Sans"/>
                    </a:rPr>
                    <a:t>Reach and effectiveness of the program's promotional efforts</a:t>
                  </a:r>
                </a:p>
                <a:p>
                  <a:pPr>
                    <a:lnSpc>
                      <a:spcPts val="1128"/>
                    </a:lnSpc>
                    <a:spcBef>
                      <a:spcPct val="0"/>
                    </a:spcBef>
                  </a:pPr>
                  <a:endParaRPr lang="en-US" sz="805" dirty="0">
                    <a:solidFill>
                      <a:srgbClr val="FFFFFF"/>
                    </a:solidFill>
                    <a:latin typeface="Public Sans"/>
                  </a:endParaRP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4765482" y="2227580"/>
                  <a:ext cx="1067891" cy="23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836"/>
                    </a:lnSpc>
                  </a:pPr>
                  <a:r>
                    <a:rPr lang="en-US" sz="1569" b="1">
                      <a:solidFill>
                        <a:srgbClr val="FFFFFF"/>
                      </a:solidFill>
                      <a:latin typeface="Public Sans" pitchFamily="2" charset="0"/>
                    </a:rPr>
                    <a:t>Output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804A64B3-C9BC-3CBE-3FDD-0341983F7FFA}"/>
                  </a:ext>
                </a:extLst>
              </p:cNvPr>
              <p:cNvGrpSpPr/>
              <p:nvPr/>
            </p:nvGrpSpPr>
            <p:grpSpPr>
              <a:xfrm>
                <a:off x="4929216" y="1245614"/>
                <a:ext cx="852415" cy="856236"/>
                <a:chOff x="4910616" y="273920"/>
                <a:chExt cx="852415" cy="856236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4990320" y="359445"/>
                  <a:ext cx="682127" cy="68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731D"/>
                </a:solidFill>
              </p:spPr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1312304-ACA9-839A-E9EB-9FDFFCC2907F}"/>
                    </a:ext>
                  </a:extLst>
                </p:cNvPr>
                <p:cNvGrpSpPr/>
                <p:nvPr/>
              </p:nvGrpSpPr>
              <p:grpSpPr>
                <a:xfrm>
                  <a:off x="4910616" y="273920"/>
                  <a:ext cx="852415" cy="856236"/>
                  <a:chOff x="4921296" y="1259069"/>
                  <a:chExt cx="852415" cy="856236"/>
                </a:xfrm>
              </p:grpSpPr>
              <p:sp>
                <p:nvSpPr>
                  <p:cNvPr id="88" name="Freeform 37">
                    <a:extLst>
                      <a:ext uri="{FF2B5EF4-FFF2-40B4-BE49-F238E27FC236}">
                        <a16:creationId xmlns:a16="http://schemas.microsoft.com/office/drawing/2014/main" id="{55565BE5-D236-892B-D71D-E7A13525A0C2}"/>
                      </a:ext>
                    </a:extLst>
                  </p:cNvPr>
                  <p:cNvSpPr/>
                  <p:nvPr/>
                </p:nvSpPr>
                <p:spPr>
                  <a:xfrm>
                    <a:off x="4921296" y="1259069"/>
                    <a:ext cx="852415" cy="8562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173" h="812800">
                        <a:moveTo>
                          <a:pt x="404587" y="0"/>
                        </a:moveTo>
                        <a:cubicBezTo>
                          <a:pt x="628326" y="1001"/>
                          <a:pt x="809174" y="182659"/>
                          <a:pt x="809174" y="406400"/>
                        </a:cubicBezTo>
                        <a:cubicBezTo>
                          <a:pt x="809174" y="630141"/>
                          <a:pt x="628326" y="811799"/>
                          <a:pt x="404587" y="812800"/>
                        </a:cubicBezTo>
                        <a:cubicBezTo>
                          <a:pt x="180848" y="811799"/>
                          <a:pt x="0" y="630141"/>
                          <a:pt x="0" y="406400"/>
                        </a:cubicBezTo>
                        <a:cubicBezTo>
                          <a:pt x="0" y="182659"/>
                          <a:pt x="180848" y="1001"/>
                          <a:pt x="404587" y="0"/>
                        </a:cubicBezTo>
                        <a:close/>
                      </a:path>
                    </a:pathLst>
                  </a:custGeom>
                  <a:solidFill>
                    <a:srgbClr val="FF731D">
                      <a:alpha val="19608"/>
                    </a:srgbClr>
                  </a:solidFill>
                </p:spPr>
              </p:sp>
              <p:sp>
                <p:nvSpPr>
                  <p:cNvPr id="90" name="TextBox 42">
                    <a:extLst>
                      <a:ext uri="{FF2B5EF4-FFF2-40B4-BE49-F238E27FC236}">
                        <a16:creationId xmlns:a16="http://schemas.microsoft.com/office/drawing/2014/main" id="{00AB91ED-23C7-1896-7B63-0C157CCB63C8}"/>
                      </a:ext>
                    </a:extLst>
                  </p:cNvPr>
                  <p:cNvSpPr txBox="1"/>
                  <p:nvPr/>
                </p:nvSpPr>
                <p:spPr>
                  <a:xfrm>
                    <a:off x="5093934" y="1538674"/>
                    <a:ext cx="507139" cy="29702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322"/>
                      </a:lnSpc>
                    </a:pPr>
                    <a:r>
                      <a:rPr lang="en-US" sz="1984" b="1" dirty="0">
                        <a:solidFill>
                          <a:srgbClr val="FFFFFF"/>
                        </a:solidFill>
                        <a:latin typeface="Public Sans" pitchFamily="2" charset="0"/>
                      </a:rPr>
                      <a:t>3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321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Public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2</cp:revision>
  <dcterms:created xsi:type="dcterms:W3CDTF">2006-08-16T00:00:00Z</dcterms:created>
  <dcterms:modified xsi:type="dcterms:W3CDTF">2023-04-23T17:59:08Z</dcterms:modified>
  <dc:identifier>DAFgl-gmCzY</dc:identifier>
</cp:coreProperties>
</file>