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BCFA25D-3019-BA88-FA4A-14EAB389D8A9}"/>
              </a:ext>
            </a:extLst>
          </p:cNvPr>
          <p:cNvGrpSpPr/>
          <p:nvPr/>
        </p:nvGrpSpPr>
        <p:grpSpPr>
          <a:xfrm>
            <a:off x="-1" y="286909"/>
            <a:ext cx="10693401" cy="7273091"/>
            <a:chOff x="-1" y="286909"/>
            <a:chExt cx="10693401" cy="7273091"/>
          </a:xfrm>
        </p:grpSpPr>
        <p:sp>
          <p:nvSpPr>
            <p:cNvPr id="3" name="Freeform 3"/>
            <p:cNvSpPr/>
            <p:nvPr/>
          </p:nvSpPr>
          <p:spPr>
            <a:xfrm>
              <a:off x="0" y="1184584"/>
              <a:ext cx="10692003" cy="6375416"/>
            </a:xfrm>
            <a:custGeom>
              <a:avLst/>
              <a:gdLst/>
              <a:ahLst/>
              <a:cxnLst/>
              <a:rect l="l" t="t" r="r" b="b"/>
              <a:pathLst>
                <a:path w="3831772" h="2284805">
                  <a:moveTo>
                    <a:pt x="0" y="0"/>
                  </a:moveTo>
                  <a:lnTo>
                    <a:pt x="3831772" y="0"/>
                  </a:lnTo>
                  <a:lnTo>
                    <a:pt x="3831772" y="2284805"/>
                  </a:lnTo>
                  <a:lnTo>
                    <a:pt x="0" y="22848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104850"/>
              <a:ext cx="2268000" cy="2347735"/>
            </a:xfrm>
            <a:prstGeom prst="rect">
              <a:avLst/>
            </a:prstGeom>
          </p:spPr>
          <p:txBody>
            <a:bodyPr lIns="196875" tIns="196875" rIns="196875" bIns="196875" rtlCol="0" anchor="ctr"/>
            <a:lstStyle/>
            <a:p>
              <a:pPr algn="ctr">
                <a:lnSpc>
                  <a:spcPts val="202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 rot="10800000">
              <a:off x="587426" y="6379155"/>
              <a:ext cx="3802490" cy="419301"/>
            </a:xfrm>
            <a:custGeom>
              <a:avLst/>
              <a:gdLst/>
              <a:ahLst/>
              <a:cxnLst/>
              <a:rect l="l" t="t" r="r" b="b"/>
              <a:pathLst>
                <a:path w="1362727" h="150268">
                  <a:moveTo>
                    <a:pt x="1159527" y="0"/>
                  </a:moveTo>
                  <a:lnTo>
                    <a:pt x="0" y="0"/>
                  </a:lnTo>
                  <a:lnTo>
                    <a:pt x="0" y="150268"/>
                  </a:lnTo>
                  <a:lnTo>
                    <a:pt x="1159527" y="150268"/>
                  </a:lnTo>
                  <a:lnTo>
                    <a:pt x="1362727" y="75134"/>
                  </a:lnTo>
                  <a:lnTo>
                    <a:pt x="1159527" y="0"/>
                  </a:lnTo>
                  <a:close/>
                </a:path>
              </a:pathLst>
            </a:custGeom>
            <a:solidFill>
              <a:srgbClr val="EDEBE1"/>
            </a:solidFill>
          </p:spPr>
        </p:sp>
        <p:sp>
          <p:nvSpPr>
            <p:cNvPr id="7" name="TextBox 7"/>
            <p:cNvSpPr txBox="1"/>
            <p:nvPr/>
          </p:nvSpPr>
          <p:spPr>
            <a:xfrm rot="10800000">
              <a:off x="2440854" y="5664456"/>
              <a:ext cx="1949062" cy="1134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-1" y="1189506"/>
              <a:ext cx="1069340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Freeform 10"/>
            <p:cNvSpPr/>
            <p:nvPr/>
          </p:nvSpPr>
          <p:spPr>
            <a:xfrm>
              <a:off x="587423" y="1682345"/>
              <a:ext cx="1784751" cy="4506310"/>
            </a:xfrm>
            <a:custGeom>
              <a:avLst/>
              <a:gdLst/>
              <a:ahLst/>
              <a:cxnLst/>
              <a:rect l="l" t="t" r="r" b="b"/>
              <a:pathLst>
                <a:path w="812800" h="2052236">
                  <a:moveTo>
                    <a:pt x="86756" y="0"/>
                  </a:moveTo>
                  <a:lnTo>
                    <a:pt x="726044" y="0"/>
                  </a:lnTo>
                  <a:cubicBezTo>
                    <a:pt x="749053" y="0"/>
                    <a:pt x="771120" y="9140"/>
                    <a:pt x="787390" y="25410"/>
                  </a:cubicBezTo>
                  <a:cubicBezTo>
                    <a:pt x="803660" y="41680"/>
                    <a:pt x="812800" y="63747"/>
                    <a:pt x="812800" y="86756"/>
                  </a:cubicBezTo>
                  <a:lnTo>
                    <a:pt x="812800" y="1965479"/>
                  </a:lnTo>
                  <a:cubicBezTo>
                    <a:pt x="812800" y="1988489"/>
                    <a:pt x="803660" y="2010555"/>
                    <a:pt x="787390" y="2026825"/>
                  </a:cubicBezTo>
                  <a:cubicBezTo>
                    <a:pt x="771120" y="2043095"/>
                    <a:pt x="749053" y="2052236"/>
                    <a:pt x="726044" y="2052236"/>
                  </a:cubicBezTo>
                  <a:lnTo>
                    <a:pt x="86756" y="2052236"/>
                  </a:lnTo>
                  <a:cubicBezTo>
                    <a:pt x="63747" y="2052236"/>
                    <a:pt x="41680" y="2043095"/>
                    <a:pt x="25410" y="2026825"/>
                  </a:cubicBezTo>
                  <a:cubicBezTo>
                    <a:pt x="9140" y="2010555"/>
                    <a:pt x="0" y="1988489"/>
                    <a:pt x="0" y="1965479"/>
                  </a:cubicBezTo>
                  <a:lnTo>
                    <a:pt x="0" y="86756"/>
                  </a:lnTo>
                  <a:cubicBezTo>
                    <a:pt x="0" y="63747"/>
                    <a:pt x="9140" y="41680"/>
                    <a:pt x="25410" y="25410"/>
                  </a:cubicBezTo>
                  <a:cubicBezTo>
                    <a:pt x="41680" y="9140"/>
                    <a:pt x="63747" y="0"/>
                    <a:pt x="86756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587423" y="1682345"/>
              <a:ext cx="1784751" cy="1784750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30368" y="1682345"/>
              <a:ext cx="1784751" cy="4506310"/>
            </a:xfrm>
            <a:custGeom>
              <a:avLst/>
              <a:gdLst/>
              <a:ahLst/>
              <a:cxnLst/>
              <a:rect l="l" t="t" r="r" b="b"/>
              <a:pathLst>
                <a:path w="812800" h="2052236">
                  <a:moveTo>
                    <a:pt x="86756" y="0"/>
                  </a:moveTo>
                  <a:lnTo>
                    <a:pt x="726044" y="0"/>
                  </a:lnTo>
                  <a:cubicBezTo>
                    <a:pt x="749053" y="0"/>
                    <a:pt x="771120" y="9140"/>
                    <a:pt x="787390" y="25410"/>
                  </a:cubicBezTo>
                  <a:cubicBezTo>
                    <a:pt x="803660" y="41680"/>
                    <a:pt x="812800" y="63747"/>
                    <a:pt x="812800" y="86756"/>
                  </a:cubicBezTo>
                  <a:lnTo>
                    <a:pt x="812800" y="1965479"/>
                  </a:lnTo>
                  <a:cubicBezTo>
                    <a:pt x="812800" y="1988489"/>
                    <a:pt x="803660" y="2010555"/>
                    <a:pt x="787390" y="2026825"/>
                  </a:cubicBezTo>
                  <a:cubicBezTo>
                    <a:pt x="771120" y="2043095"/>
                    <a:pt x="749053" y="2052236"/>
                    <a:pt x="726044" y="2052236"/>
                  </a:cubicBezTo>
                  <a:lnTo>
                    <a:pt x="86756" y="2052236"/>
                  </a:lnTo>
                  <a:cubicBezTo>
                    <a:pt x="63747" y="2052236"/>
                    <a:pt x="41680" y="2043095"/>
                    <a:pt x="25410" y="2026825"/>
                  </a:cubicBezTo>
                  <a:cubicBezTo>
                    <a:pt x="9140" y="2010555"/>
                    <a:pt x="0" y="1988489"/>
                    <a:pt x="0" y="1965479"/>
                  </a:cubicBezTo>
                  <a:lnTo>
                    <a:pt x="0" y="86756"/>
                  </a:lnTo>
                  <a:cubicBezTo>
                    <a:pt x="0" y="63747"/>
                    <a:pt x="9140" y="41680"/>
                    <a:pt x="25410" y="25410"/>
                  </a:cubicBezTo>
                  <a:cubicBezTo>
                    <a:pt x="41680" y="9140"/>
                    <a:pt x="63747" y="0"/>
                    <a:pt x="86756" y="0"/>
                  </a:cubicBezTo>
                  <a:close/>
                </a:path>
              </a:pathLst>
            </a:custGeom>
            <a:solidFill>
              <a:srgbClr val="EDEBE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530368" y="1682345"/>
              <a:ext cx="1784751" cy="1784750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473312" y="1682345"/>
              <a:ext cx="1784751" cy="4506310"/>
            </a:xfrm>
            <a:custGeom>
              <a:avLst/>
              <a:gdLst/>
              <a:ahLst/>
              <a:cxnLst/>
              <a:rect l="l" t="t" r="r" b="b"/>
              <a:pathLst>
                <a:path w="812800" h="2052236">
                  <a:moveTo>
                    <a:pt x="86756" y="0"/>
                  </a:moveTo>
                  <a:lnTo>
                    <a:pt x="726044" y="0"/>
                  </a:lnTo>
                  <a:cubicBezTo>
                    <a:pt x="749053" y="0"/>
                    <a:pt x="771120" y="9140"/>
                    <a:pt x="787390" y="25410"/>
                  </a:cubicBezTo>
                  <a:cubicBezTo>
                    <a:pt x="803660" y="41680"/>
                    <a:pt x="812800" y="63747"/>
                    <a:pt x="812800" y="86756"/>
                  </a:cubicBezTo>
                  <a:lnTo>
                    <a:pt x="812800" y="1965479"/>
                  </a:lnTo>
                  <a:cubicBezTo>
                    <a:pt x="812800" y="1988489"/>
                    <a:pt x="803660" y="2010555"/>
                    <a:pt x="787390" y="2026825"/>
                  </a:cubicBezTo>
                  <a:cubicBezTo>
                    <a:pt x="771120" y="2043095"/>
                    <a:pt x="749053" y="2052236"/>
                    <a:pt x="726044" y="2052236"/>
                  </a:cubicBezTo>
                  <a:lnTo>
                    <a:pt x="86756" y="2052236"/>
                  </a:lnTo>
                  <a:cubicBezTo>
                    <a:pt x="63747" y="2052236"/>
                    <a:pt x="41680" y="2043095"/>
                    <a:pt x="25410" y="2026825"/>
                  </a:cubicBezTo>
                  <a:cubicBezTo>
                    <a:pt x="9140" y="2010555"/>
                    <a:pt x="0" y="1988489"/>
                    <a:pt x="0" y="1965479"/>
                  </a:cubicBezTo>
                  <a:lnTo>
                    <a:pt x="0" y="86756"/>
                  </a:lnTo>
                  <a:cubicBezTo>
                    <a:pt x="0" y="63747"/>
                    <a:pt x="9140" y="41680"/>
                    <a:pt x="25410" y="25410"/>
                  </a:cubicBezTo>
                  <a:cubicBezTo>
                    <a:pt x="41680" y="9140"/>
                    <a:pt x="63747" y="0"/>
                    <a:pt x="86756" y="0"/>
                  </a:cubicBezTo>
                  <a:close/>
                </a:path>
              </a:pathLst>
            </a:custGeom>
            <a:solidFill>
              <a:srgbClr val="C9D6D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4473312" y="1682345"/>
              <a:ext cx="1784751" cy="1784750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416257" y="1682345"/>
              <a:ext cx="1784751" cy="4506310"/>
            </a:xfrm>
            <a:custGeom>
              <a:avLst/>
              <a:gdLst/>
              <a:ahLst/>
              <a:cxnLst/>
              <a:rect l="l" t="t" r="r" b="b"/>
              <a:pathLst>
                <a:path w="812800" h="2052236">
                  <a:moveTo>
                    <a:pt x="86756" y="0"/>
                  </a:moveTo>
                  <a:lnTo>
                    <a:pt x="726044" y="0"/>
                  </a:lnTo>
                  <a:cubicBezTo>
                    <a:pt x="749053" y="0"/>
                    <a:pt x="771120" y="9140"/>
                    <a:pt x="787390" y="25410"/>
                  </a:cubicBezTo>
                  <a:cubicBezTo>
                    <a:pt x="803660" y="41680"/>
                    <a:pt x="812800" y="63747"/>
                    <a:pt x="812800" y="86756"/>
                  </a:cubicBezTo>
                  <a:lnTo>
                    <a:pt x="812800" y="1965479"/>
                  </a:lnTo>
                  <a:cubicBezTo>
                    <a:pt x="812800" y="1988489"/>
                    <a:pt x="803660" y="2010555"/>
                    <a:pt x="787390" y="2026825"/>
                  </a:cubicBezTo>
                  <a:cubicBezTo>
                    <a:pt x="771120" y="2043095"/>
                    <a:pt x="749053" y="2052236"/>
                    <a:pt x="726044" y="2052236"/>
                  </a:cubicBezTo>
                  <a:lnTo>
                    <a:pt x="86756" y="2052236"/>
                  </a:lnTo>
                  <a:cubicBezTo>
                    <a:pt x="63747" y="2052236"/>
                    <a:pt x="41680" y="2043095"/>
                    <a:pt x="25410" y="2026825"/>
                  </a:cubicBezTo>
                  <a:cubicBezTo>
                    <a:pt x="9140" y="2010555"/>
                    <a:pt x="0" y="1988489"/>
                    <a:pt x="0" y="1965479"/>
                  </a:cubicBezTo>
                  <a:lnTo>
                    <a:pt x="0" y="86756"/>
                  </a:lnTo>
                  <a:cubicBezTo>
                    <a:pt x="0" y="63747"/>
                    <a:pt x="9140" y="41680"/>
                    <a:pt x="25410" y="25410"/>
                  </a:cubicBezTo>
                  <a:cubicBezTo>
                    <a:pt x="41680" y="9140"/>
                    <a:pt x="63747" y="0"/>
                    <a:pt x="86756" y="0"/>
                  </a:cubicBezTo>
                  <a:close/>
                </a:path>
              </a:pathLst>
            </a:custGeom>
            <a:solidFill>
              <a:srgbClr val="46687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6416257" y="1682345"/>
              <a:ext cx="1784751" cy="1784750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359201" y="1682345"/>
              <a:ext cx="1784751" cy="4506310"/>
            </a:xfrm>
            <a:custGeom>
              <a:avLst/>
              <a:gdLst/>
              <a:ahLst/>
              <a:cxnLst/>
              <a:rect l="l" t="t" r="r" b="b"/>
              <a:pathLst>
                <a:path w="812800" h="2052236">
                  <a:moveTo>
                    <a:pt x="86756" y="0"/>
                  </a:moveTo>
                  <a:lnTo>
                    <a:pt x="726044" y="0"/>
                  </a:lnTo>
                  <a:cubicBezTo>
                    <a:pt x="749053" y="0"/>
                    <a:pt x="771120" y="9140"/>
                    <a:pt x="787390" y="25410"/>
                  </a:cubicBezTo>
                  <a:cubicBezTo>
                    <a:pt x="803660" y="41680"/>
                    <a:pt x="812800" y="63747"/>
                    <a:pt x="812800" y="86756"/>
                  </a:cubicBezTo>
                  <a:lnTo>
                    <a:pt x="812800" y="1965479"/>
                  </a:lnTo>
                  <a:cubicBezTo>
                    <a:pt x="812800" y="1988489"/>
                    <a:pt x="803660" y="2010555"/>
                    <a:pt x="787390" y="2026825"/>
                  </a:cubicBezTo>
                  <a:cubicBezTo>
                    <a:pt x="771120" y="2043095"/>
                    <a:pt x="749053" y="2052236"/>
                    <a:pt x="726044" y="2052236"/>
                  </a:cubicBezTo>
                  <a:lnTo>
                    <a:pt x="86756" y="2052236"/>
                  </a:lnTo>
                  <a:cubicBezTo>
                    <a:pt x="63747" y="2052236"/>
                    <a:pt x="41680" y="2043095"/>
                    <a:pt x="25410" y="2026825"/>
                  </a:cubicBezTo>
                  <a:cubicBezTo>
                    <a:pt x="9140" y="2010555"/>
                    <a:pt x="0" y="1988489"/>
                    <a:pt x="0" y="1965479"/>
                  </a:cubicBezTo>
                  <a:lnTo>
                    <a:pt x="0" y="86756"/>
                  </a:lnTo>
                  <a:cubicBezTo>
                    <a:pt x="0" y="63747"/>
                    <a:pt x="9140" y="41680"/>
                    <a:pt x="25410" y="25410"/>
                  </a:cubicBezTo>
                  <a:cubicBezTo>
                    <a:pt x="41680" y="9140"/>
                    <a:pt x="63747" y="0"/>
                    <a:pt x="86756" y="0"/>
                  </a:cubicBezTo>
                  <a:close/>
                </a:path>
              </a:pathLst>
            </a:custGeom>
            <a:solidFill>
              <a:srgbClr val="27425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8359201" y="1682345"/>
              <a:ext cx="1784751" cy="1784750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3550" y="1384768"/>
              <a:ext cx="592498" cy="59515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F2F2"/>
            </a:solidFill>
            <a:ln w="47625">
              <a:solidFill>
                <a:srgbClr val="FFFFFF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238018" y="1440564"/>
              <a:ext cx="483563" cy="483563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26494" y="1384768"/>
              <a:ext cx="592498" cy="59515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EBE1"/>
            </a:solidFill>
            <a:ln w="47625">
              <a:solidFill>
                <a:srgbClr val="FFFFFF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3180962" y="1440564"/>
              <a:ext cx="483563" cy="483563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>
              <a:off x="5069439" y="1384768"/>
              <a:ext cx="592498" cy="59515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9D6D5"/>
            </a:solidFill>
            <a:ln w="47625">
              <a:solidFill>
                <a:srgbClr val="FFFFFF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5123907" y="1440564"/>
              <a:ext cx="483563" cy="483563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7012383" y="1384768"/>
              <a:ext cx="592498" cy="59515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66874"/>
            </a:solidFill>
            <a:ln w="47625">
              <a:solidFill>
                <a:srgbClr val="FFFFFF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066851" y="1440564"/>
              <a:ext cx="483563" cy="483563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955327" y="1384768"/>
              <a:ext cx="592498" cy="595154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74251"/>
            </a:solidFill>
            <a:ln w="47625">
              <a:solidFill>
                <a:srgbClr val="FFFFFF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9009795" y="1440564"/>
              <a:ext cx="483563" cy="483563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173929" y="1557274"/>
              <a:ext cx="255007" cy="236837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82147" y="1538876"/>
              <a:ext cx="266792" cy="273633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22672" y="7107221"/>
              <a:ext cx="988676" cy="163132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337817" y="1565835"/>
              <a:ext cx="253639" cy="219714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239043" y="1549128"/>
              <a:ext cx="292440" cy="253326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19886" y="1549128"/>
              <a:ext cx="263381" cy="263381"/>
            </a:xfrm>
            <a:prstGeom prst="rect">
              <a:avLst/>
            </a:prstGeom>
          </p:spPr>
        </p:pic>
        <p:sp>
          <p:nvSpPr>
            <p:cNvPr id="46" name="Freeform 46"/>
            <p:cNvSpPr/>
            <p:nvPr/>
          </p:nvSpPr>
          <p:spPr>
            <a:xfrm>
              <a:off x="4393700" y="6377576"/>
              <a:ext cx="5746468" cy="424845"/>
            </a:xfrm>
            <a:custGeom>
              <a:avLst/>
              <a:gdLst/>
              <a:ahLst/>
              <a:cxnLst/>
              <a:rect l="l" t="t" r="r" b="b"/>
              <a:pathLst>
                <a:path w="2059404" h="152255">
                  <a:moveTo>
                    <a:pt x="1856204" y="0"/>
                  </a:moveTo>
                  <a:lnTo>
                    <a:pt x="0" y="0"/>
                  </a:lnTo>
                  <a:lnTo>
                    <a:pt x="0" y="152255"/>
                  </a:lnTo>
                  <a:lnTo>
                    <a:pt x="1856204" y="152255"/>
                  </a:lnTo>
                  <a:lnTo>
                    <a:pt x="2059404" y="76127"/>
                  </a:lnTo>
                  <a:lnTo>
                    <a:pt x="1856204" y="0"/>
                  </a:lnTo>
                  <a:close/>
                </a:path>
              </a:pathLst>
            </a:custGeom>
            <a:solidFill>
              <a:srgbClr val="C9D6D5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4393700" y="6377576"/>
              <a:ext cx="1949063" cy="1133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8"/>
                </a:lnSpc>
              </a:pPr>
              <a:endParaRPr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772540" y="6496089"/>
              <a:ext cx="1723231" cy="165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8"/>
                </a:lnSpc>
              </a:pPr>
              <a:r>
                <a:rPr lang="en-US" sz="992">
                  <a:solidFill>
                    <a:srgbClr val="000000"/>
                  </a:solidFill>
                  <a:latin typeface="Poppins"/>
                </a:rPr>
                <a:t>Your Planned Work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405318" y="6496089"/>
              <a:ext cx="1723231" cy="165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8"/>
                </a:lnSpc>
              </a:pPr>
              <a:r>
                <a:rPr lang="en-US" sz="992">
                  <a:solidFill>
                    <a:srgbClr val="000000"/>
                  </a:solidFill>
                  <a:latin typeface="Poppins"/>
                </a:rPr>
                <a:t>Your Intended Results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89328" y="2096383"/>
              <a:ext cx="1379417" cy="202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7"/>
                </a:lnSpc>
                <a:spcBef>
                  <a:spcPct val="0"/>
                </a:spcBef>
              </a:pPr>
              <a:r>
                <a:rPr lang="en-US" sz="1322" b="1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Inputs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733034" y="2096383"/>
              <a:ext cx="1379417" cy="202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7"/>
                </a:lnSpc>
                <a:spcBef>
                  <a:spcPct val="0"/>
                </a:spcBef>
              </a:pPr>
              <a:r>
                <a:rPr lang="en-US" sz="1322" b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Activities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676741" y="2096383"/>
              <a:ext cx="1379417" cy="202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7"/>
                </a:lnSpc>
                <a:spcBef>
                  <a:spcPct val="0"/>
                </a:spcBef>
              </a:pPr>
              <a:r>
                <a:rPr lang="en-US" sz="1322" b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Output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618923" y="2096383"/>
              <a:ext cx="1379417" cy="202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7"/>
                </a:lnSpc>
                <a:spcBef>
                  <a:spcPct val="0"/>
                </a:spcBef>
              </a:pPr>
              <a:r>
                <a:rPr lang="en-US" sz="1322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Outcomes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562630" y="2096383"/>
              <a:ext cx="1379417" cy="202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7"/>
                </a:lnSpc>
                <a:spcBef>
                  <a:spcPct val="0"/>
                </a:spcBef>
              </a:pPr>
              <a:r>
                <a:rPr lang="en-US" sz="1322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Impact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690448" y="2412323"/>
              <a:ext cx="1478297" cy="2684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Funding from government agencies, private grants, and donations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Collaboration with schools, community organizations, and local businesses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Skilled mentors, support staff, and program coordinators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Facilities for mentorship activities and meetings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Access to relevant educational materials, training resources, and support services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634155" y="2412323"/>
              <a:ext cx="1478297" cy="313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Recruit, screen, and train mentors to ensure quality and commitment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Identify and enroll at-risk youth in the program based on defined criteria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Pair each youth with a mentor and develop individualized mentorship plans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Organize regular mentor-mentee meetings, workshops, and group activities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Monitor and evaluate the progress and impact of the mentorship relationships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577862" y="2412323"/>
              <a:ext cx="1478297" cy="283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Number of mentors recruited, trained, and actively participating in the program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Number of at-risk youth enrolled in the program and matched with mentors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Frequency and duration of mentor-mentee meetings and activities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Number of workshops and group activities held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000000"/>
                  </a:solidFill>
                  <a:latin typeface="Poppins"/>
                </a:rPr>
                <a:t>Amount of progress and evaluation data collected and analyzed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520044" y="2412323"/>
              <a:ext cx="1478297" cy="3281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Improved academic performance and school engagement among participating youth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Enhanced social and emotional well-being of mentees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Strengthened relationships between mentees, mentors, schools, and community organizations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Development of important life skills and increased resilience among mentees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Increased self-esteem and a sense of belonging for mentees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463751" y="2412323"/>
              <a:ext cx="1478297" cy="313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Long-term improvement in the quality of life and future prospects for participating youth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Reduced dropout rates and increased post-secondary education opportunities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Enhanced community cohesion and support for at-risk youth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Creation of a culture of mentorship and empowerment within the community</a:t>
              </a:r>
            </a:p>
            <a:p>
              <a:pPr marL="190384" lvl="1" indent="-95192">
                <a:lnSpc>
                  <a:spcPts val="1234"/>
                </a:lnSpc>
                <a:buFont typeface="Arial"/>
                <a:buChar char="•"/>
              </a:pPr>
              <a:r>
                <a:rPr lang="en-US" sz="881">
                  <a:solidFill>
                    <a:srgbClr val="FFFFFF"/>
                  </a:solidFill>
                  <a:latin typeface="Poppins"/>
                </a:rPr>
                <a:t>Strengthened intergenerational connections and mutual understanding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865889" y="286909"/>
              <a:ext cx="8960222" cy="56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720" b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Program logic model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259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Poppins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dc:creator>Hương Tecpen</dc:creator>
  <cp:lastModifiedBy>HUONG NGUYEN THU</cp:lastModifiedBy>
  <cp:revision>3</cp:revision>
  <dcterms:created xsi:type="dcterms:W3CDTF">2006-08-16T00:00:00Z</dcterms:created>
  <dcterms:modified xsi:type="dcterms:W3CDTF">2023-04-23T17:11:25Z</dcterms:modified>
  <dc:identifier>DAFgl-gmCzY</dc:identifier>
</cp:coreProperties>
</file>