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Josefin Sans" pitchFamily="2" charset="0"/>
      <p:regular r:id="rId7"/>
      <p:bold r:id="rId8"/>
      <p:italic r:id="rId9"/>
      <p:boldItalic r:id="rId10"/>
    </p:embeddedFont>
    <p:embeddedFont>
      <p:font typeface="Josefin Sans SemiBold" pitchFamily="2" charset="0"/>
      <p:bold r:id="rId11"/>
      <p:boldItalic r:id="rId12"/>
    </p:embeddedFont>
    <p:embeddedFont>
      <p:font typeface="Open Sans" pitchFamily="2" charset="0"/>
      <p:regular r:id="rId13"/>
      <p:bold r:id="rId14"/>
      <p:italic r:id="rId15"/>
      <p:boldItalic r:id="rId16"/>
    </p:embeddedFont>
    <p:embeddedFont>
      <p:font typeface="Open Sans Light" pitchFamily="2" charset="0"/>
      <p:regular r:id="rId17"/>
      <p:italic r:id="rId18"/>
    </p:embeddedFont>
    <p:embeddedFont>
      <p:font typeface="Open Sans Light Bold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5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135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font" Target="fonts/font16.fntdata"/><Relationship Id="rId3" Type="http://schemas.openxmlformats.org/officeDocument/2006/relationships/font" Target="fonts/font1.fntdata"/><Relationship Id="rId21" Type="http://schemas.openxmlformats.org/officeDocument/2006/relationships/viewProps" Target="viewProps.xml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23" Type="http://schemas.openxmlformats.org/officeDocument/2006/relationships/tableStyles" Target="tableStyles.xml"/><Relationship Id="rId10" Type="http://schemas.openxmlformats.org/officeDocument/2006/relationships/font" Target="fonts/font8.fntdata"/><Relationship Id="rId19" Type="http://schemas.openxmlformats.org/officeDocument/2006/relationships/font" Target="fonts/font17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roup 122">
            <a:extLst>
              <a:ext uri="{FF2B5EF4-FFF2-40B4-BE49-F238E27FC236}">
                <a16:creationId xmlns:a16="http://schemas.microsoft.com/office/drawing/2014/main" id="{D4A73377-A08D-1F34-B120-830F2BB83286}"/>
              </a:ext>
            </a:extLst>
          </p:cNvPr>
          <p:cNvGrpSpPr/>
          <p:nvPr/>
        </p:nvGrpSpPr>
        <p:grpSpPr>
          <a:xfrm>
            <a:off x="5515528" y="1929025"/>
            <a:ext cx="1494010" cy="3669739"/>
            <a:chOff x="5515528" y="1929025"/>
            <a:chExt cx="1494010" cy="3669739"/>
          </a:xfrm>
        </p:grpSpPr>
        <p:sp>
          <p:nvSpPr>
            <p:cNvPr id="15" name="Freeform 15"/>
            <p:cNvSpPr/>
            <p:nvPr/>
          </p:nvSpPr>
          <p:spPr>
            <a:xfrm>
              <a:off x="5515528" y="1929025"/>
              <a:ext cx="1494010" cy="3669739"/>
            </a:xfrm>
            <a:custGeom>
              <a:avLst/>
              <a:gdLst/>
              <a:ahLst/>
              <a:cxnLst/>
              <a:rect l="l" t="t" r="r" b="b"/>
              <a:pathLst>
                <a:path w="686940" h="1687331">
                  <a:moveTo>
                    <a:pt x="0" y="0"/>
                  </a:moveTo>
                  <a:lnTo>
                    <a:pt x="686940" y="0"/>
                  </a:lnTo>
                  <a:lnTo>
                    <a:pt x="686940" y="1687331"/>
                  </a:lnTo>
                  <a:lnTo>
                    <a:pt x="0" y="1687331"/>
                  </a:ln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</p:spPr>
        </p:sp>
        <p:sp>
          <p:nvSpPr>
            <p:cNvPr id="94" name="Freeform 94"/>
            <p:cNvSpPr/>
            <p:nvPr/>
          </p:nvSpPr>
          <p:spPr>
            <a:xfrm>
              <a:off x="5623053" y="2364292"/>
              <a:ext cx="1278960" cy="526781"/>
            </a:xfrm>
            <a:custGeom>
              <a:avLst/>
              <a:gdLst/>
              <a:ahLst/>
              <a:cxnLst/>
              <a:rect l="l" t="t" r="r" b="b"/>
              <a:pathLst>
                <a:path w="588061" h="242212">
                  <a:moveTo>
                    <a:pt x="0" y="0"/>
                  </a:moveTo>
                  <a:lnTo>
                    <a:pt x="588061" y="0"/>
                  </a:lnTo>
                  <a:lnTo>
                    <a:pt x="588061" y="242212"/>
                  </a:lnTo>
                  <a:lnTo>
                    <a:pt x="0" y="242212"/>
                  </a:lnTo>
                  <a:close/>
                </a:path>
              </a:pathLst>
            </a:custGeom>
            <a:solidFill>
              <a:srgbClr val="95CCFF">
                <a:alpha val="60000"/>
              </a:srgbClr>
            </a:solidFill>
          </p:spPr>
        </p:sp>
        <p:sp>
          <p:nvSpPr>
            <p:cNvPr id="96" name="TextBox 96"/>
            <p:cNvSpPr txBox="1"/>
            <p:nvPr/>
          </p:nvSpPr>
          <p:spPr>
            <a:xfrm>
              <a:off x="5707130" y="2471778"/>
              <a:ext cx="1110807" cy="311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1"/>
                </a:lnSpc>
              </a:pPr>
              <a:r>
                <a:rPr lang="en-US" sz="701" spc="-10" dirty="0">
                  <a:solidFill>
                    <a:srgbClr val="000000"/>
                  </a:solidFill>
                  <a:latin typeface="Open Sans Light"/>
                </a:rPr>
                <a:t>Improved food security for individuals and families in need</a:t>
              </a:r>
            </a:p>
          </p:txBody>
        </p:sp>
        <p:sp>
          <p:nvSpPr>
            <p:cNvPr id="99" name="Freeform 99"/>
            <p:cNvSpPr/>
            <p:nvPr/>
          </p:nvSpPr>
          <p:spPr>
            <a:xfrm>
              <a:off x="5623053" y="3865868"/>
              <a:ext cx="1278960" cy="526781"/>
            </a:xfrm>
            <a:custGeom>
              <a:avLst/>
              <a:gdLst/>
              <a:ahLst/>
              <a:cxnLst/>
              <a:rect l="l" t="t" r="r" b="b"/>
              <a:pathLst>
                <a:path w="588061" h="242212">
                  <a:moveTo>
                    <a:pt x="0" y="0"/>
                  </a:moveTo>
                  <a:lnTo>
                    <a:pt x="588061" y="0"/>
                  </a:lnTo>
                  <a:lnTo>
                    <a:pt x="588061" y="242212"/>
                  </a:lnTo>
                  <a:lnTo>
                    <a:pt x="0" y="242212"/>
                  </a:lnTo>
                  <a:close/>
                </a:path>
              </a:pathLst>
            </a:custGeom>
            <a:solidFill>
              <a:srgbClr val="95CCFF">
                <a:alpha val="60000"/>
              </a:srgbClr>
            </a:solidFill>
          </p:spPr>
        </p:sp>
        <p:sp>
          <p:nvSpPr>
            <p:cNvPr id="101" name="TextBox 101"/>
            <p:cNvSpPr txBox="1"/>
            <p:nvPr/>
          </p:nvSpPr>
          <p:spPr>
            <a:xfrm>
              <a:off x="5707130" y="3973354"/>
              <a:ext cx="1110807" cy="311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1"/>
                </a:lnSpc>
              </a:pPr>
              <a:r>
                <a:rPr lang="en-US" sz="701" spc="-10" dirty="0">
                  <a:solidFill>
                    <a:srgbClr val="000000"/>
                  </a:solidFill>
                  <a:latin typeface="Open Sans Light"/>
                </a:rPr>
                <a:t>Strengthened relationships with local businesses, agencies, and nonprofits</a:t>
              </a:r>
            </a:p>
          </p:txBody>
        </p:sp>
        <p:sp>
          <p:nvSpPr>
            <p:cNvPr id="104" name="Freeform 104"/>
            <p:cNvSpPr/>
            <p:nvPr/>
          </p:nvSpPr>
          <p:spPr>
            <a:xfrm>
              <a:off x="5623053" y="3115080"/>
              <a:ext cx="1278960" cy="526781"/>
            </a:xfrm>
            <a:custGeom>
              <a:avLst/>
              <a:gdLst/>
              <a:ahLst/>
              <a:cxnLst/>
              <a:rect l="l" t="t" r="r" b="b"/>
              <a:pathLst>
                <a:path w="588061" h="242212">
                  <a:moveTo>
                    <a:pt x="0" y="0"/>
                  </a:moveTo>
                  <a:lnTo>
                    <a:pt x="588061" y="0"/>
                  </a:lnTo>
                  <a:lnTo>
                    <a:pt x="588061" y="242212"/>
                  </a:lnTo>
                  <a:lnTo>
                    <a:pt x="0" y="242212"/>
                  </a:lnTo>
                  <a:close/>
                </a:path>
              </a:pathLst>
            </a:custGeom>
            <a:solidFill>
              <a:srgbClr val="95CCFF">
                <a:alpha val="60000"/>
              </a:srgbClr>
            </a:solidFill>
          </p:spPr>
        </p:sp>
        <p:sp>
          <p:nvSpPr>
            <p:cNvPr id="106" name="TextBox 106"/>
            <p:cNvSpPr txBox="1"/>
            <p:nvPr/>
          </p:nvSpPr>
          <p:spPr>
            <a:xfrm>
              <a:off x="5707130" y="3222566"/>
              <a:ext cx="1110807" cy="311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1"/>
                </a:lnSpc>
              </a:pPr>
              <a:r>
                <a:rPr lang="en-US" sz="701" spc="-10" dirty="0">
                  <a:solidFill>
                    <a:srgbClr val="000000"/>
                  </a:solidFill>
                  <a:latin typeface="Open Sans Light"/>
                </a:rPr>
                <a:t>Increased awareness of the food bank's services within the community</a:t>
              </a:r>
            </a:p>
          </p:txBody>
        </p:sp>
        <p:sp>
          <p:nvSpPr>
            <p:cNvPr id="109" name="Freeform 109"/>
            <p:cNvSpPr/>
            <p:nvPr/>
          </p:nvSpPr>
          <p:spPr>
            <a:xfrm>
              <a:off x="5623053" y="4616656"/>
              <a:ext cx="1278960" cy="526781"/>
            </a:xfrm>
            <a:custGeom>
              <a:avLst/>
              <a:gdLst/>
              <a:ahLst/>
              <a:cxnLst/>
              <a:rect l="l" t="t" r="r" b="b"/>
              <a:pathLst>
                <a:path w="588061" h="242212">
                  <a:moveTo>
                    <a:pt x="0" y="0"/>
                  </a:moveTo>
                  <a:lnTo>
                    <a:pt x="588061" y="0"/>
                  </a:lnTo>
                  <a:lnTo>
                    <a:pt x="588061" y="242212"/>
                  </a:lnTo>
                  <a:lnTo>
                    <a:pt x="0" y="242212"/>
                  </a:lnTo>
                  <a:close/>
                </a:path>
              </a:pathLst>
            </a:custGeom>
            <a:solidFill>
              <a:srgbClr val="95CCFF">
                <a:alpha val="60000"/>
              </a:srgbClr>
            </a:solidFill>
          </p:spPr>
        </p:sp>
        <p:sp>
          <p:nvSpPr>
            <p:cNvPr id="111" name="TextBox 111"/>
            <p:cNvSpPr txBox="1"/>
            <p:nvPr/>
          </p:nvSpPr>
          <p:spPr>
            <a:xfrm>
              <a:off x="5707130" y="4724142"/>
              <a:ext cx="1110807" cy="311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1"/>
                </a:lnSpc>
              </a:pPr>
              <a:r>
                <a:rPr lang="en-US" sz="701" spc="-10" dirty="0">
                  <a:solidFill>
                    <a:srgbClr val="000000"/>
                  </a:solidFill>
                  <a:latin typeface="Open Sans Light"/>
                </a:rPr>
                <a:t>Expanded volunteer base and community support</a:t>
              </a:r>
            </a:p>
            <a:p>
              <a:pPr algn="ctr">
                <a:lnSpc>
                  <a:spcPts val="841"/>
                </a:lnSpc>
              </a:pPr>
              <a:endParaRPr lang="en-US" sz="701" spc="-10" dirty="0">
                <a:solidFill>
                  <a:srgbClr val="000000"/>
                </a:solidFill>
                <a:latin typeface="Open Sans Light"/>
              </a:endParaRPr>
            </a:p>
          </p:txBody>
        </p:sp>
        <p:sp>
          <p:nvSpPr>
            <p:cNvPr id="210" name="TextBox 210"/>
            <p:cNvSpPr txBox="1"/>
            <p:nvPr/>
          </p:nvSpPr>
          <p:spPr>
            <a:xfrm>
              <a:off x="5921571" y="2066541"/>
              <a:ext cx="681925" cy="1293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35"/>
                </a:lnSpc>
                <a:spcBef>
                  <a:spcPct val="0"/>
                </a:spcBef>
              </a:pPr>
              <a:r>
                <a:rPr lang="en-US" sz="862" spc="-12">
                  <a:solidFill>
                    <a:srgbClr val="000000"/>
                  </a:solidFill>
                  <a:latin typeface="Josefin Sans SemiBold" pitchFamily="2" charset="0"/>
                </a:rPr>
                <a:t>Immediate</a:t>
              </a: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D37F2AEC-C197-74C7-B5BF-A0EB36A0B844}"/>
              </a:ext>
            </a:extLst>
          </p:cNvPr>
          <p:cNvGrpSpPr/>
          <p:nvPr/>
        </p:nvGrpSpPr>
        <p:grpSpPr>
          <a:xfrm>
            <a:off x="7084311" y="1929025"/>
            <a:ext cx="1494010" cy="3669739"/>
            <a:chOff x="7084311" y="1929025"/>
            <a:chExt cx="1494010" cy="3669739"/>
          </a:xfrm>
        </p:grpSpPr>
        <p:sp>
          <p:nvSpPr>
            <p:cNvPr id="12" name="Freeform 12"/>
            <p:cNvSpPr/>
            <p:nvPr/>
          </p:nvSpPr>
          <p:spPr>
            <a:xfrm>
              <a:off x="7084311" y="1929025"/>
              <a:ext cx="1494010" cy="3669739"/>
            </a:xfrm>
            <a:custGeom>
              <a:avLst/>
              <a:gdLst/>
              <a:ahLst/>
              <a:cxnLst/>
              <a:rect l="l" t="t" r="r" b="b"/>
              <a:pathLst>
                <a:path w="686940" h="1687331">
                  <a:moveTo>
                    <a:pt x="0" y="0"/>
                  </a:moveTo>
                  <a:lnTo>
                    <a:pt x="686940" y="0"/>
                  </a:lnTo>
                  <a:lnTo>
                    <a:pt x="686940" y="1687331"/>
                  </a:lnTo>
                  <a:lnTo>
                    <a:pt x="0" y="1687331"/>
                  </a:ln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</p:spPr>
        </p:sp>
        <p:sp>
          <p:nvSpPr>
            <p:cNvPr id="114" name="Freeform 114"/>
            <p:cNvSpPr/>
            <p:nvPr/>
          </p:nvSpPr>
          <p:spPr>
            <a:xfrm>
              <a:off x="7191836" y="2364292"/>
              <a:ext cx="1278960" cy="526781"/>
            </a:xfrm>
            <a:custGeom>
              <a:avLst/>
              <a:gdLst/>
              <a:ahLst/>
              <a:cxnLst/>
              <a:rect l="l" t="t" r="r" b="b"/>
              <a:pathLst>
                <a:path w="588061" h="242212">
                  <a:moveTo>
                    <a:pt x="0" y="0"/>
                  </a:moveTo>
                  <a:lnTo>
                    <a:pt x="588061" y="0"/>
                  </a:lnTo>
                  <a:lnTo>
                    <a:pt x="588061" y="242212"/>
                  </a:lnTo>
                  <a:lnTo>
                    <a:pt x="0" y="242212"/>
                  </a:lnTo>
                  <a:close/>
                </a:path>
              </a:pathLst>
            </a:custGeom>
            <a:solidFill>
              <a:srgbClr val="95CCFF">
                <a:alpha val="60000"/>
              </a:srgbClr>
            </a:solidFill>
          </p:spPr>
        </p:sp>
        <p:sp>
          <p:nvSpPr>
            <p:cNvPr id="116" name="TextBox 116"/>
            <p:cNvSpPr txBox="1"/>
            <p:nvPr/>
          </p:nvSpPr>
          <p:spPr>
            <a:xfrm>
              <a:off x="7275913" y="2471778"/>
              <a:ext cx="1110807" cy="311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1"/>
                </a:lnSpc>
              </a:pPr>
              <a:r>
                <a:rPr lang="en-US" sz="701" spc="-10" dirty="0">
                  <a:solidFill>
                    <a:srgbClr val="000000"/>
                  </a:solidFill>
                  <a:latin typeface="Open Sans Light"/>
                </a:rPr>
                <a:t>Increased local investment in addressing food insecurity and poverty</a:t>
              </a:r>
            </a:p>
          </p:txBody>
        </p:sp>
        <p:sp>
          <p:nvSpPr>
            <p:cNvPr id="119" name="Freeform 119"/>
            <p:cNvSpPr/>
            <p:nvPr/>
          </p:nvSpPr>
          <p:spPr>
            <a:xfrm>
              <a:off x="7191836" y="3115080"/>
              <a:ext cx="1278960" cy="526781"/>
            </a:xfrm>
            <a:custGeom>
              <a:avLst/>
              <a:gdLst/>
              <a:ahLst/>
              <a:cxnLst/>
              <a:rect l="l" t="t" r="r" b="b"/>
              <a:pathLst>
                <a:path w="588061" h="242212">
                  <a:moveTo>
                    <a:pt x="0" y="0"/>
                  </a:moveTo>
                  <a:lnTo>
                    <a:pt x="588061" y="0"/>
                  </a:lnTo>
                  <a:lnTo>
                    <a:pt x="588061" y="242212"/>
                  </a:lnTo>
                  <a:lnTo>
                    <a:pt x="0" y="242212"/>
                  </a:lnTo>
                  <a:close/>
                </a:path>
              </a:pathLst>
            </a:custGeom>
            <a:solidFill>
              <a:srgbClr val="95CCFF">
                <a:alpha val="60000"/>
              </a:srgbClr>
            </a:solidFill>
          </p:spPr>
        </p:sp>
        <p:sp>
          <p:nvSpPr>
            <p:cNvPr id="121" name="TextBox 121"/>
            <p:cNvSpPr txBox="1"/>
            <p:nvPr/>
          </p:nvSpPr>
          <p:spPr>
            <a:xfrm>
              <a:off x="7275913" y="3222566"/>
              <a:ext cx="1110807" cy="311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1"/>
                </a:lnSpc>
              </a:pPr>
              <a:r>
                <a:rPr lang="en-US" sz="701" spc="-10" dirty="0">
                  <a:solidFill>
                    <a:srgbClr val="000000"/>
                  </a:solidFill>
                  <a:latin typeface="Open Sans Light"/>
                </a:rPr>
                <a:t>Reduction in hunger and malnutrition rates within the community</a:t>
              </a:r>
            </a:p>
          </p:txBody>
        </p:sp>
        <p:sp>
          <p:nvSpPr>
            <p:cNvPr id="124" name="Freeform 124"/>
            <p:cNvSpPr/>
            <p:nvPr/>
          </p:nvSpPr>
          <p:spPr>
            <a:xfrm>
              <a:off x="7191836" y="3865868"/>
              <a:ext cx="1278960" cy="526781"/>
            </a:xfrm>
            <a:custGeom>
              <a:avLst/>
              <a:gdLst/>
              <a:ahLst/>
              <a:cxnLst/>
              <a:rect l="l" t="t" r="r" b="b"/>
              <a:pathLst>
                <a:path w="588061" h="242212">
                  <a:moveTo>
                    <a:pt x="0" y="0"/>
                  </a:moveTo>
                  <a:lnTo>
                    <a:pt x="588061" y="0"/>
                  </a:lnTo>
                  <a:lnTo>
                    <a:pt x="588061" y="242212"/>
                  </a:lnTo>
                  <a:lnTo>
                    <a:pt x="0" y="242212"/>
                  </a:lnTo>
                  <a:close/>
                </a:path>
              </a:pathLst>
            </a:custGeom>
            <a:solidFill>
              <a:srgbClr val="95CCFF">
                <a:alpha val="60000"/>
              </a:srgbClr>
            </a:solidFill>
          </p:spPr>
        </p:sp>
        <p:sp>
          <p:nvSpPr>
            <p:cNvPr id="126" name="TextBox 126"/>
            <p:cNvSpPr txBox="1"/>
            <p:nvPr/>
          </p:nvSpPr>
          <p:spPr>
            <a:xfrm>
              <a:off x="7275913" y="3973354"/>
              <a:ext cx="1110807" cy="311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1"/>
                </a:lnSpc>
              </a:pPr>
              <a:r>
                <a:rPr lang="en-US" sz="701" spc="-10" dirty="0">
                  <a:solidFill>
                    <a:srgbClr val="000000"/>
                  </a:solidFill>
                  <a:latin typeface="Open Sans Light"/>
                </a:rPr>
                <a:t>Greater community cohesion and social support networks</a:t>
              </a:r>
            </a:p>
          </p:txBody>
        </p:sp>
        <p:sp>
          <p:nvSpPr>
            <p:cNvPr id="129" name="Freeform 129"/>
            <p:cNvSpPr/>
            <p:nvPr/>
          </p:nvSpPr>
          <p:spPr>
            <a:xfrm>
              <a:off x="7177617" y="4616656"/>
              <a:ext cx="1278960" cy="526781"/>
            </a:xfrm>
            <a:custGeom>
              <a:avLst/>
              <a:gdLst/>
              <a:ahLst/>
              <a:cxnLst/>
              <a:rect l="l" t="t" r="r" b="b"/>
              <a:pathLst>
                <a:path w="588061" h="242212">
                  <a:moveTo>
                    <a:pt x="0" y="0"/>
                  </a:moveTo>
                  <a:lnTo>
                    <a:pt x="588061" y="0"/>
                  </a:lnTo>
                  <a:lnTo>
                    <a:pt x="588061" y="242212"/>
                  </a:lnTo>
                  <a:lnTo>
                    <a:pt x="0" y="242212"/>
                  </a:lnTo>
                  <a:close/>
                </a:path>
              </a:pathLst>
            </a:custGeom>
            <a:solidFill>
              <a:srgbClr val="95CCFF">
                <a:alpha val="60000"/>
              </a:srgbClr>
            </a:solidFill>
          </p:spPr>
        </p:sp>
        <p:sp>
          <p:nvSpPr>
            <p:cNvPr id="131" name="TextBox 131"/>
            <p:cNvSpPr txBox="1"/>
            <p:nvPr/>
          </p:nvSpPr>
          <p:spPr>
            <a:xfrm>
              <a:off x="7261694" y="4724142"/>
              <a:ext cx="1110807" cy="311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1"/>
                </a:lnSpc>
              </a:pPr>
              <a:r>
                <a:rPr lang="en-US" sz="701" spc="-10" dirty="0">
                  <a:solidFill>
                    <a:srgbClr val="000000"/>
                  </a:solidFill>
                  <a:latin typeface="Open Sans Light"/>
                </a:rPr>
                <a:t>Enhanced capacity of the food bank to respond to changing community needs</a:t>
              </a:r>
            </a:p>
          </p:txBody>
        </p:sp>
        <p:sp>
          <p:nvSpPr>
            <p:cNvPr id="211" name="TextBox 211"/>
            <p:cNvSpPr txBox="1"/>
            <p:nvPr/>
          </p:nvSpPr>
          <p:spPr>
            <a:xfrm>
              <a:off x="7399820" y="2066541"/>
              <a:ext cx="834554" cy="1293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35"/>
                </a:lnSpc>
                <a:spcBef>
                  <a:spcPct val="0"/>
                </a:spcBef>
              </a:pPr>
              <a:r>
                <a:rPr lang="en-US" sz="862" spc="-12" dirty="0">
                  <a:solidFill>
                    <a:srgbClr val="000000"/>
                  </a:solidFill>
                  <a:latin typeface="Josefin Sans SemiBold" pitchFamily="2" charset="0"/>
                </a:rPr>
                <a:t>Intermediate</a:t>
              </a: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B372D884-EB71-8466-663A-5F9047A0247A}"/>
              </a:ext>
            </a:extLst>
          </p:cNvPr>
          <p:cNvGrpSpPr/>
          <p:nvPr/>
        </p:nvGrpSpPr>
        <p:grpSpPr>
          <a:xfrm>
            <a:off x="8653095" y="1929025"/>
            <a:ext cx="1494010" cy="3669739"/>
            <a:chOff x="8653095" y="1929025"/>
            <a:chExt cx="1494010" cy="3669739"/>
          </a:xfrm>
        </p:grpSpPr>
        <p:sp>
          <p:nvSpPr>
            <p:cNvPr id="133" name="Freeform 133"/>
            <p:cNvSpPr/>
            <p:nvPr/>
          </p:nvSpPr>
          <p:spPr>
            <a:xfrm>
              <a:off x="8653095" y="1929025"/>
              <a:ext cx="1494010" cy="3669739"/>
            </a:xfrm>
            <a:custGeom>
              <a:avLst/>
              <a:gdLst/>
              <a:ahLst/>
              <a:cxnLst/>
              <a:rect l="l" t="t" r="r" b="b"/>
              <a:pathLst>
                <a:path w="686940" h="1687331">
                  <a:moveTo>
                    <a:pt x="0" y="0"/>
                  </a:moveTo>
                  <a:lnTo>
                    <a:pt x="686940" y="0"/>
                  </a:lnTo>
                  <a:lnTo>
                    <a:pt x="686940" y="1687331"/>
                  </a:lnTo>
                  <a:lnTo>
                    <a:pt x="0" y="1687331"/>
                  </a:ln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</p:spPr>
        </p:sp>
        <p:sp>
          <p:nvSpPr>
            <p:cNvPr id="137" name="Freeform 137"/>
            <p:cNvSpPr/>
            <p:nvPr/>
          </p:nvSpPr>
          <p:spPr>
            <a:xfrm>
              <a:off x="8760620" y="2364292"/>
              <a:ext cx="1278960" cy="526781"/>
            </a:xfrm>
            <a:custGeom>
              <a:avLst/>
              <a:gdLst/>
              <a:ahLst/>
              <a:cxnLst/>
              <a:rect l="l" t="t" r="r" b="b"/>
              <a:pathLst>
                <a:path w="588061" h="242212">
                  <a:moveTo>
                    <a:pt x="0" y="0"/>
                  </a:moveTo>
                  <a:lnTo>
                    <a:pt x="588061" y="0"/>
                  </a:lnTo>
                  <a:lnTo>
                    <a:pt x="588061" y="242212"/>
                  </a:lnTo>
                  <a:lnTo>
                    <a:pt x="0" y="242212"/>
                  </a:lnTo>
                  <a:close/>
                </a:path>
              </a:pathLst>
            </a:custGeom>
            <a:solidFill>
              <a:srgbClr val="95CCFF">
                <a:alpha val="60000"/>
              </a:srgbClr>
            </a:solidFill>
          </p:spPr>
        </p:sp>
        <p:sp>
          <p:nvSpPr>
            <p:cNvPr id="139" name="TextBox 139"/>
            <p:cNvSpPr txBox="1"/>
            <p:nvPr/>
          </p:nvSpPr>
          <p:spPr>
            <a:xfrm>
              <a:off x="8844697" y="2471778"/>
              <a:ext cx="1110807" cy="311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1"/>
                </a:lnSpc>
              </a:pPr>
              <a:r>
                <a:rPr lang="en-US" sz="701" spc="-10" dirty="0">
                  <a:solidFill>
                    <a:srgbClr val="000000"/>
                  </a:solidFill>
                  <a:latin typeface="Open Sans Light"/>
                </a:rPr>
                <a:t>Sustainable reduction in hunger and food insecurity within the community</a:t>
              </a:r>
            </a:p>
          </p:txBody>
        </p:sp>
        <p:sp>
          <p:nvSpPr>
            <p:cNvPr id="142" name="Freeform 142"/>
            <p:cNvSpPr/>
            <p:nvPr/>
          </p:nvSpPr>
          <p:spPr>
            <a:xfrm>
              <a:off x="8760620" y="3115080"/>
              <a:ext cx="1278960" cy="526781"/>
            </a:xfrm>
            <a:custGeom>
              <a:avLst/>
              <a:gdLst/>
              <a:ahLst/>
              <a:cxnLst/>
              <a:rect l="l" t="t" r="r" b="b"/>
              <a:pathLst>
                <a:path w="588061" h="242212">
                  <a:moveTo>
                    <a:pt x="0" y="0"/>
                  </a:moveTo>
                  <a:lnTo>
                    <a:pt x="588061" y="0"/>
                  </a:lnTo>
                  <a:lnTo>
                    <a:pt x="588061" y="242212"/>
                  </a:lnTo>
                  <a:lnTo>
                    <a:pt x="0" y="242212"/>
                  </a:lnTo>
                  <a:close/>
                </a:path>
              </a:pathLst>
            </a:custGeom>
            <a:solidFill>
              <a:srgbClr val="95CCFF">
                <a:alpha val="60000"/>
              </a:srgbClr>
            </a:solidFill>
          </p:spPr>
        </p:sp>
        <p:sp>
          <p:nvSpPr>
            <p:cNvPr id="144" name="TextBox 144"/>
            <p:cNvSpPr txBox="1"/>
            <p:nvPr/>
          </p:nvSpPr>
          <p:spPr>
            <a:xfrm>
              <a:off x="8844697" y="3222566"/>
              <a:ext cx="1110807" cy="311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1"/>
                </a:lnSpc>
              </a:pPr>
              <a:r>
                <a:rPr lang="en-US" sz="701" spc="-10" dirty="0">
                  <a:solidFill>
                    <a:srgbClr val="000000"/>
                  </a:solidFill>
                  <a:latin typeface="Open Sans Light"/>
                </a:rPr>
                <a:t>Improved overall health and well-being for community members</a:t>
              </a:r>
            </a:p>
          </p:txBody>
        </p:sp>
        <p:sp>
          <p:nvSpPr>
            <p:cNvPr id="147" name="Freeform 147"/>
            <p:cNvSpPr/>
            <p:nvPr/>
          </p:nvSpPr>
          <p:spPr>
            <a:xfrm>
              <a:off x="8760620" y="3865868"/>
              <a:ext cx="1278960" cy="422844"/>
            </a:xfrm>
            <a:custGeom>
              <a:avLst/>
              <a:gdLst/>
              <a:ahLst/>
              <a:cxnLst/>
              <a:rect l="l" t="t" r="r" b="b"/>
              <a:pathLst>
                <a:path w="588061" h="194422">
                  <a:moveTo>
                    <a:pt x="0" y="0"/>
                  </a:moveTo>
                  <a:lnTo>
                    <a:pt x="588061" y="0"/>
                  </a:lnTo>
                  <a:lnTo>
                    <a:pt x="588061" y="194422"/>
                  </a:lnTo>
                  <a:lnTo>
                    <a:pt x="0" y="194422"/>
                  </a:lnTo>
                  <a:close/>
                </a:path>
              </a:pathLst>
            </a:custGeom>
            <a:solidFill>
              <a:srgbClr val="95CCFF">
                <a:alpha val="60000"/>
              </a:srgbClr>
            </a:solidFill>
          </p:spPr>
        </p:sp>
        <p:sp>
          <p:nvSpPr>
            <p:cNvPr id="149" name="TextBox 149"/>
            <p:cNvSpPr txBox="1"/>
            <p:nvPr/>
          </p:nvSpPr>
          <p:spPr>
            <a:xfrm>
              <a:off x="8775700" y="3973354"/>
              <a:ext cx="1263880" cy="20518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841"/>
                </a:lnSpc>
              </a:pPr>
              <a:r>
                <a:rPr lang="en-US" sz="701" spc="-10" dirty="0">
                  <a:solidFill>
                    <a:srgbClr val="000000"/>
                  </a:solidFill>
                  <a:latin typeface="Open Sans Light"/>
                </a:rPr>
                <a:t>Greater social and economic stability in the area</a:t>
              </a:r>
            </a:p>
          </p:txBody>
        </p:sp>
        <p:sp>
          <p:nvSpPr>
            <p:cNvPr id="152" name="Freeform 152"/>
            <p:cNvSpPr/>
            <p:nvPr/>
          </p:nvSpPr>
          <p:spPr>
            <a:xfrm>
              <a:off x="8760620" y="4512719"/>
              <a:ext cx="1278960" cy="630717"/>
            </a:xfrm>
            <a:custGeom>
              <a:avLst/>
              <a:gdLst/>
              <a:ahLst/>
              <a:cxnLst/>
              <a:rect l="l" t="t" r="r" b="b"/>
              <a:pathLst>
                <a:path w="588061" h="290001">
                  <a:moveTo>
                    <a:pt x="0" y="0"/>
                  </a:moveTo>
                  <a:lnTo>
                    <a:pt x="588061" y="0"/>
                  </a:lnTo>
                  <a:lnTo>
                    <a:pt x="588061" y="290001"/>
                  </a:lnTo>
                  <a:lnTo>
                    <a:pt x="0" y="290001"/>
                  </a:lnTo>
                  <a:close/>
                </a:path>
              </a:pathLst>
            </a:custGeom>
            <a:solidFill>
              <a:srgbClr val="95CCFF">
                <a:alpha val="60000"/>
              </a:srgbClr>
            </a:solidFill>
          </p:spPr>
        </p:sp>
        <p:sp>
          <p:nvSpPr>
            <p:cNvPr id="154" name="TextBox 154"/>
            <p:cNvSpPr txBox="1"/>
            <p:nvPr/>
          </p:nvSpPr>
          <p:spPr>
            <a:xfrm>
              <a:off x="8844697" y="4620205"/>
              <a:ext cx="1110807" cy="4157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1"/>
                </a:lnSpc>
              </a:pPr>
              <a:r>
                <a:rPr lang="en-US" sz="701" spc="-10" dirty="0">
                  <a:solidFill>
                    <a:srgbClr val="000000"/>
                  </a:solidFill>
                  <a:latin typeface="Open Sans Light"/>
                </a:rPr>
                <a:t>Lasting impact on community resilience and the development of local support systems</a:t>
              </a:r>
            </a:p>
          </p:txBody>
        </p:sp>
        <p:sp>
          <p:nvSpPr>
            <p:cNvPr id="212" name="TextBox 212"/>
            <p:cNvSpPr txBox="1"/>
            <p:nvPr/>
          </p:nvSpPr>
          <p:spPr>
            <a:xfrm>
              <a:off x="8982822" y="2072169"/>
              <a:ext cx="834554" cy="1293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35"/>
                </a:lnSpc>
                <a:spcBef>
                  <a:spcPct val="0"/>
                </a:spcBef>
              </a:pPr>
              <a:r>
                <a:rPr lang="en-US" sz="862" spc="-12">
                  <a:solidFill>
                    <a:srgbClr val="000000"/>
                  </a:solidFill>
                  <a:latin typeface="Josefin Sans SemiBold" pitchFamily="2" charset="0"/>
                </a:rPr>
                <a:t>Long-term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2BC44D6-7149-7710-590E-294C321B03C7}"/>
              </a:ext>
            </a:extLst>
          </p:cNvPr>
          <p:cNvGrpSpPr/>
          <p:nvPr/>
        </p:nvGrpSpPr>
        <p:grpSpPr>
          <a:xfrm>
            <a:off x="544896" y="1154563"/>
            <a:ext cx="1494010" cy="4444201"/>
            <a:chOff x="544896" y="1154563"/>
            <a:chExt cx="1494010" cy="4444201"/>
          </a:xfrm>
        </p:grpSpPr>
        <p:sp>
          <p:nvSpPr>
            <p:cNvPr id="17" name="Freeform 3">
              <a:extLst>
                <a:ext uri="{FF2B5EF4-FFF2-40B4-BE49-F238E27FC236}">
                  <a16:creationId xmlns:a16="http://schemas.microsoft.com/office/drawing/2014/main" id="{74A90150-2781-F50B-A096-12D22C6159C8}"/>
                </a:ext>
              </a:extLst>
            </p:cNvPr>
            <p:cNvSpPr/>
            <p:nvPr/>
          </p:nvSpPr>
          <p:spPr>
            <a:xfrm>
              <a:off x="544896" y="1929025"/>
              <a:ext cx="1494010" cy="3669739"/>
            </a:xfrm>
            <a:custGeom>
              <a:avLst/>
              <a:gdLst/>
              <a:ahLst/>
              <a:cxnLst/>
              <a:rect l="l" t="t" r="r" b="b"/>
              <a:pathLst>
                <a:path w="686940" h="1687331">
                  <a:moveTo>
                    <a:pt x="0" y="0"/>
                  </a:moveTo>
                  <a:lnTo>
                    <a:pt x="686940" y="0"/>
                  </a:lnTo>
                  <a:lnTo>
                    <a:pt x="686940" y="1687331"/>
                  </a:lnTo>
                  <a:lnTo>
                    <a:pt x="0" y="1687331"/>
                  </a:ln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</p:spPr>
        </p:sp>
        <p:sp>
          <p:nvSpPr>
            <p:cNvPr id="18" name="Freeform 44">
              <a:extLst>
                <a:ext uri="{FF2B5EF4-FFF2-40B4-BE49-F238E27FC236}">
                  <a16:creationId xmlns:a16="http://schemas.microsoft.com/office/drawing/2014/main" id="{04059BD0-8598-FD3D-0366-C6506E12312A}"/>
                </a:ext>
              </a:extLst>
            </p:cNvPr>
            <p:cNvSpPr/>
            <p:nvPr/>
          </p:nvSpPr>
          <p:spPr>
            <a:xfrm>
              <a:off x="650628" y="2163821"/>
              <a:ext cx="1278960" cy="422844"/>
            </a:xfrm>
            <a:custGeom>
              <a:avLst/>
              <a:gdLst/>
              <a:ahLst/>
              <a:cxnLst/>
              <a:rect l="l" t="t" r="r" b="b"/>
              <a:pathLst>
                <a:path w="588061" h="194422">
                  <a:moveTo>
                    <a:pt x="0" y="0"/>
                  </a:moveTo>
                  <a:lnTo>
                    <a:pt x="588061" y="0"/>
                  </a:lnTo>
                  <a:lnTo>
                    <a:pt x="588061" y="194422"/>
                  </a:lnTo>
                  <a:lnTo>
                    <a:pt x="0" y="194422"/>
                  </a:lnTo>
                  <a:close/>
                </a:path>
              </a:pathLst>
            </a:custGeom>
            <a:solidFill>
              <a:srgbClr val="F4D188">
                <a:alpha val="60000"/>
              </a:srgbClr>
            </a:solidFill>
          </p:spPr>
        </p:sp>
        <p:sp>
          <p:nvSpPr>
            <p:cNvPr id="22" name="TextBox 46">
              <a:extLst>
                <a:ext uri="{FF2B5EF4-FFF2-40B4-BE49-F238E27FC236}">
                  <a16:creationId xmlns:a16="http://schemas.microsoft.com/office/drawing/2014/main" id="{B6EA3A50-DB00-8B3E-4E85-977A0B4222BA}"/>
                </a:ext>
              </a:extLst>
            </p:cNvPr>
            <p:cNvSpPr txBox="1"/>
            <p:nvPr/>
          </p:nvSpPr>
          <p:spPr>
            <a:xfrm>
              <a:off x="734705" y="2271307"/>
              <a:ext cx="1110807" cy="2078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1"/>
                </a:lnSpc>
              </a:pPr>
              <a:r>
                <a:rPr lang="en-US" sz="701" spc="-10" dirty="0">
                  <a:solidFill>
                    <a:srgbClr val="000000"/>
                  </a:solidFill>
                  <a:latin typeface="Open Sans Light"/>
                </a:rPr>
                <a:t>Food donations from local businesses and individuals</a:t>
              </a:r>
            </a:p>
          </p:txBody>
        </p:sp>
        <p:sp>
          <p:nvSpPr>
            <p:cNvPr id="23" name="Freeform 49">
              <a:extLst>
                <a:ext uri="{FF2B5EF4-FFF2-40B4-BE49-F238E27FC236}">
                  <a16:creationId xmlns:a16="http://schemas.microsoft.com/office/drawing/2014/main" id="{018270FF-7190-32E7-2C48-EB96FC8C881C}"/>
                </a:ext>
              </a:extLst>
            </p:cNvPr>
            <p:cNvSpPr/>
            <p:nvPr/>
          </p:nvSpPr>
          <p:spPr>
            <a:xfrm>
              <a:off x="652421" y="2833762"/>
              <a:ext cx="1278960" cy="422844"/>
            </a:xfrm>
            <a:custGeom>
              <a:avLst/>
              <a:gdLst/>
              <a:ahLst/>
              <a:cxnLst/>
              <a:rect l="l" t="t" r="r" b="b"/>
              <a:pathLst>
                <a:path w="588061" h="194422">
                  <a:moveTo>
                    <a:pt x="0" y="0"/>
                  </a:moveTo>
                  <a:lnTo>
                    <a:pt x="588061" y="0"/>
                  </a:lnTo>
                  <a:lnTo>
                    <a:pt x="588061" y="194422"/>
                  </a:lnTo>
                  <a:lnTo>
                    <a:pt x="0" y="194422"/>
                  </a:lnTo>
                  <a:close/>
                </a:path>
              </a:pathLst>
            </a:custGeom>
            <a:solidFill>
              <a:srgbClr val="F4D188">
                <a:alpha val="60000"/>
              </a:srgbClr>
            </a:solidFill>
          </p:spPr>
        </p:sp>
        <p:sp>
          <p:nvSpPr>
            <p:cNvPr id="27" name="TextBox 51">
              <a:extLst>
                <a:ext uri="{FF2B5EF4-FFF2-40B4-BE49-F238E27FC236}">
                  <a16:creationId xmlns:a16="http://schemas.microsoft.com/office/drawing/2014/main" id="{47C7EC07-B5D1-393F-22A2-E2E6EE5C38AB}"/>
                </a:ext>
              </a:extLst>
            </p:cNvPr>
            <p:cNvSpPr txBox="1"/>
            <p:nvPr/>
          </p:nvSpPr>
          <p:spPr>
            <a:xfrm>
              <a:off x="736498" y="2941248"/>
              <a:ext cx="1110807" cy="2078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1"/>
                </a:lnSpc>
              </a:pPr>
              <a:r>
                <a:rPr lang="en-US" sz="701" spc="-10" dirty="0">
                  <a:solidFill>
                    <a:srgbClr val="000000"/>
                  </a:solidFill>
                  <a:latin typeface="Open Sans Light"/>
                </a:rPr>
                <a:t>Financial donations </a:t>
              </a:r>
            </a:p>
            <a:p>
              <a:pPr algn="ctr">
                <a:lnSpc>
                  <a:spcPts val="841"/>
                </a:lnSpc>
              </a:pPr>
              <a:r>
                <a:rPr lang="en-US" sz="701" spc="-10" dirty="0">
                  <a:solidFill>
                    <a:srgbClr val="000000"/>
                  </a:solidFill>
                  <a:latin typeface="Open Sans Light"/>
                </a:rPr>
                <a:t>and grants</a:t>
              </a:r>
            </a:p>
          </p:txBody>
        </p:sp>
        <p:sp>
          <p:nvSpPr>
            <p:cNvPr id="28" name="Freeform 54">
              <a:extLst>
                <a:ext uri="{FF2B5EF4-FFF2-40B4-BE49-F238E27FC236}">
                  <a16:creationId xmlns:a16="http://schemas.microsoft.com/office/drawing/2014/main" id="{2E65C76B-EDA9-D9C4-EBA8-CD82FAC452B3}"/>
                </a:ext>
              </a:extLst>
            </p:cNvPr>
            <p:cNvSpPr/>
            <p:nvPr/>
          </p:nvSpPr>
          <p:spPr>
            <a:xfrm>
              <a:off x="642408" y="3503702"/>
              <a:ext cx="1278960" cy="422844"/>
            </a:xfrm>
            <a:custGeom>
              <a:avLst/>
              <a:gdLst/>
              <a:ahLst/>
              <a:cxnLst/>
              <a:rect l="l" t="t" r="r" b="b"/>
              <a:pathLst>
                <a:path w="588061" h="194422">
                  <a:moveTo>
                    <a:pt x="0" y="0"/>
                  </a:moveTo>
                  <a:lnTo>
                    <a:pt x="588061" y="0"/>
                  </a:lnTo>
                  <a:lnTo>
                    <a:pt x="588061" y="194422"/>
                  </a:lnTo>
                  <a:lnTo>
                    <a:pt x="0" y="194422"/>
                  </a:lnTo>
                  <a:close/>
                </a:path>
              </a:pathLst>
            </a:custGeom>
            <a:solidFill>
              <a:srgbClr val="F4D188">
                <a:alpha val="60000"/>
              </a:srgbClr>
            </a:solidFill>
          </p:spPr>
        </p:sp>
        <p:sp>
          <p:nvSpPr>
            <p:cNvPr id="32" name="TextBox 56">
              <a:extLst>
                <a:ext uri="{FF2B5EF4-FFF2-40B4-BE49-F238E27FC236}">
                  <a16:creationId xmlns:a16="http://schemas.microsoft.com/office/drawing/2014/main" id="{4C28D516-9BBD-3AC9-F86B-610BDA94B535}"/>
                </a:ext>
              </a:extLst>
            </p:cNvPr>
            <p:cNvSpPr txBox="1"/>
            <p:nvPr/>
          </p:nvSpPr>
          <p:spPr>
            <a:xfrm>
              <a:off x="726485" y="3611188"/>
              <a:ext cx="1110807" cy="2078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1"/>
                </a:lnSpc>
              </a:pPr>
              <a:r>
                <a:rPr lang="en-US" sz="701" spc="-10" dirty="0">
                  <a:solidFill>
                    <a:srgbClr val="000000"/>
                  </a:solidFill>
                  <a:latin typeface="Open Sans Light"/>
                </a:rPr>
                <a:t>Warehouse and </a:t>
              </a:r>
            </a:p>
            <a:p>
              <a:pPr algn="ctr">
                <a:lnSpc>
                  <a:spcPts val="841"/>
                </a:lnSpc>
              </a:pPr>
              <a:r>
                <a:rPr lang="en-US" sz="701" spc="-10" dirty="0">
                  <a:solidFill>
                    <a:srgbClr val="000000"/>
                  </a:solidFill>
                  <a:latin typeface="Open Sans Light"/>
                </a:rPr>
                <a:t>distribution facilities</a:t>
              </a:r>
            </a:p>
          </p:txBody>
        </p:sp>
        <p:sp>
          <p:nvSpPr>
            <p:cNvPr id="33" name="Freeform 59">
              <a:extLst>
                <a:ext uri="{FF2B5EF4-FFF2-40B4-BE49-F238E27FC236}">
                  <a16:creationId xmlns:a16="http://schemas.microsoft.com/office/drawing/2014/main" id="{BF9BD93D-4001-AE5C-28D6-17AC353871A6}"/>
                </a:ext>
              </a:extLst>
            </p:cNvPr>
            <p:cNvSpPr/>
            <p:nvPr/>
          </p:nvSpPr>
          <p:spPr>
            <a:xfrm>
              <a:off x="642408" y="4173643"/>
              <a:ext cx="1278960" cy="422844"/>
            </a:xfrm>
            <a:custGeom>
              <a:avLst/>
              <a:gdLst/>
              <a:ahLst/>
              <a:cxnLst/>
              <a:rect l="l" t="t" r="r" b="b"/>
              <a:pathLst>
                <a:path w="588061" h="194422">
                  <a:moveTo>
                    <a:pt x="0" y="0"/>
                  </a:moveTo>
                  <a:lnTo>
                    <a:pt x="588061" y="0"/>
                  </a:lnTo>
                  <a:lnTo>
                    <a:pt x="588061" y="194422"/>
                  </a:lnTo>
                  <a:lnTo>
                    <a:pt x="0" y="194422"/>
                  </a:lnTo>
                  <a:close/>
                </a:path>
              </a:pathLst>
            </a:custGeom>
            <a:solidFill>
              <a:srgbClr val="F4D188">
                <a:alpha val="60000"/>
              </a:srgbClr>
            </a:solidFill>
          </p:spPr>
        </p:sp>
        <p:sp>
          <p:nvSpPr>
            <p:cNvPr id="37" name="TextBox 61">
              <a:extLst>
                <a:ext uri="{FF2B5EF4-FFF2-40B4-BE49-F238E27FC236}">
                  <a16:creationId xmlns:a16="http://schemas.microsoft.com/office/drawing/2014/main" id="{9A97EBF2-9E86-63FA-BEDA-CA526661710D}"/>
                </a:ext>
              </a:extLst>
            </p:cNvPr>
            <p:cNvSpPr txBox="1"/>
            <p:nvPr/>
          </p:nvSpPr>
          <p:spPr>
            <a:xfrm>
              <a:off x="726485" y="4281129"/>
              <a:ext cx="1110807" cy="2078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1"/>
                </a:lnSpc>
              </a:pPr>
              <a:r>
                <a:rPr lang="en-US" sz="701" spc="-10" dirty="0">
                  <a:solidFill>
                    <a:srgbClr val="000000"/>
                  </a:solidFill>
                  <a:latin typeface="Open Sans Light"/>
                </a:rPr>
                <a:t>Volunteers and </a:t>
              </a:r>
            </a:p>
            <a:p>
              <a:pPr algn="ctr">
                <a:lnSpc>
                  <a:spcPts val="841"/>
                </a:lnSpc>
              </a:pPr>
              <a:r>
                <a:rPr lang="en-US" sz="701" spc="-10" dirty="0">
                  <a:solidFill>
                    <a:srgbClr val="000000"/>
                  </a:solidFill>
                  <a:latin typeface="Open Sans Light"/>
                </a:rPr>
                <a:t>staff members</a:t>
              </a:r>
            </a:p>
          </p:txBody>
        </p:sp>
        <p:sp>
          <p:nvSpPr>
            <p:cNvPr id="38" name="Freeform 64">
              <a:extLst>
                <a:ext uri="{FF2B5EF4-FFF2-40B4-BE49-F238E27FC236}">
                  <a16:creationId xmlns:a16="http://schemas.microsoft.com/office/drawing/2014/main" id="{09865CC4-E63C-E85E-85CE-685867AADD14}"/>
                </a:ext>
              </a:extLst>
            </p:cNvPr>
            <p:cNvSpPr/>
            <p:nvPr/>
          </p:nvSpPr>
          <p:spPr>
            <a:xfrm>
              <a:off x="642408" y="4843583"/>
              <a:ext cx="1278960" cy="526781"/>
            </a:xfrm>
            <a:custGeom>
              <a:avLst/>
              <a:gdLst/>
              <a:ahLst/>
              <a:cxnLst/>
              <a:rect l="l" t="t" r="r" b="b"/>
              <a:pathLst>
                <a:path w="588061" h="242212">
                  <a:moveTo>
                    <a:pt x="0" y="0"/>
                  </a:moveTo>
                  <a:lnTo>
                    <a:pt x="588061" y="0"/>
                  </a:lnTo>
                  <a:lnTo>
                    <a:pt x="588061" y="242212"/>
                  </a:lnTo>
                  <a:lnTo>
                    <a:pt x="0" y="242212"/>
                  </a:lnTo>
                  <a:close/>
                </a:path>
              </a:pathLst>
            </a:custGeom>
            <a:solidFill>
              <a:srgbClr val="F4D188">
                <a:alpha val="60000"/>
              </a:srgbClr>
            </a:solidFill>
          </p:spPr>
        </p:sp>
        <p:sp>
          <p:nvSpPr>
            <p:cNvPr id="42" name="TextBox 66">
              <a:extLst>
                <a:ext uri="{FF2B5EF4-FFF2-40B4-BE49-F238E27FC236}">
                  <a16:creationId xmlns:a16="http://schemas.microsoft.com/office/drawing/2014/main" id="{A7F013A3-6524-2872-11AB-69F3ACE877C8}"/>
                </a:ext>
              </a:extLst>
            </p:cNvPr>
            <p:cNvSpPr txBox="1"/>
            <p:nvPr/>
          </p:nvSpPr>
          <p:spPr>
            <a:xfrm>
              <a:off x="726485" y="4951069"/>
              <a:ext cx="1110807" cy="311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1"/>
                </a:lnSpc>
              </a:pPr>
              <a:r>
                <a:rPr lang="en-US" sz="701" spc="-10" dirty="0">
                  <a:solidFill>
                    <a:srgbClr val="000000"/>
                  </a:solidFill>
                  <a:latin typeface="Open Sans Light"/>
                </a:rPr>
                <a:t>Partnerships with local agencies and other nonprofits</a:t>
              </a:r>
            </a:p>
          </p:txBody>
        </p:sp>
        <p:sp>
          <p:nvSpPr>
            <p:cNvPr id="43" name="Freeform 180">
              <a:extLst>
                <a:ext uri="{FF2B5EF4-FFF2-40B4-BE49-F238E27FC236}">
                  <a16:creationId xmlns:a16="http://schemas.microsoft.com/office/drawing/2014/main" id="{F4F21732-8CFD-C7AE-610B-97930561E1FF}"/>
                </a:ext>
              </a:extLst>
            </p:cNvPr>
            <p:cNvSpPr/>
            <p:nvPr/>
          </p:nvSpPr>
          <p:spPr>
            <a:xfrm>
              <a:off x="544896" y="1154563"/>
              <a:ext cx="1494010" cy="719580"/>
            </a:xfrm>
            <a:custGeom>
              <a:avLst/>
              <a:gdLst/>
              <a:ahLst/>
              <a:cxnLst/>
              <a:rect l="l" t="t" r="r" b="b"/>
              <a:pathLst>
                <a:path w="686940" h="330860">
                  <a:moveTo>
                    <a:pt x="0" y="0"/>
                  </a:moveTo>
                  <a:lnTo>
                    <a:pt x="686940" y="0"/>
                  </a:lnTo>
                  <a:lnTo>
                    <a:pt x="686940" y="330860"/>
                  </a:lnTo>
                  <a:lnTo>
                    <a:pt x="0" y="330860"/>
                  </a:lnTo>
                  <a:close/>
                </a:path>
              </a:pathLst>
            </a:custGeom>
            <a:solidFill>
              <a:srgbClr val="F4D188"/>
            </a:solidFill>
          </p:spPr>
        </p:sp>
        <p:sp>
          <p:nvSpPr>
            <p:cNvPr id="47" name="TextBox 182">
              <a:extLst>
                <a:ext uri="{FF2B5EF4-FFF2-40B4-BE49-F238E27FC236}">
                  <a16:creationId xmlns:a16="http://schemas.microsoft.com/office/drawing/2014/main" id="{22B4A2FA-6261-450E-7458-7E70A1FD9DC9}"/>
                </a:ext>
              </a:extLst>
            </p:cNvPr>
            <p:cNvSpPr txBox="1"/>
            <p:nvPr/>
          </p:nvSpPr>
          <p:spPr>
            <a:xfrm>
              <a:off x="772002" y="1358448"/>
              <a:ext cx="1039799" cy="3323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67"/>
                </a:lnSpc>
                <a:spcBef>
                  <a:spcPct val="0"/>
                </a:spcBef>
              </a:pPr>
              <a:r>
                <a:rPr lang="en-US" sz="1056" spc="-15" dirty="0">
                  <a:solidFill>
                    <a:srgbClr val="000000"/>
                  </a:solidFill>
                  <a:latin typeface="Josefin Sans SemiBold" pitchFamily="2" charset="0"/>
                </a:rPr>
                <a:t>Inputs (Resources)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66EAC64-7B8C-1830-C753-A2D57CCEE2D9}"/>
              </a:ext>
            </a:extLst>
          </p:cNvPr>
          <p:cNvGrpSpPr/>
          <p:nvPr/>
        </p:nvGrpSpPr>
        <p:grpSpPr>
          <a:xfrm>
            <a:off x="2200851" y="1154563"/>
            <a:ext cx="1494932" cy="4444201"/>
            <a:chOff x="2200851" y="1154563"/>
            <a:chExt cx="1494932" cy="4444201"/>
          </a:xfrm>
        </p:grpSpPr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0A50CC62-722A-D5AE-7BC2-87F4C2ACC41E}"/>
                </a:ext>
              </a:extLst>
            </p:cNvPr>
            <p:cNvSpPr/>
            <p:nvPr/>
          </p:nvSpPr>
          <p:spPr>
            <a:xfrm>
              <a:off x="2200851" y="1929025"/>
              <a:ext cx="1494010" cy="3669739"/>
            </a:xfrm>
            <a:custGeom>
              <a:avLst/>
              <a:gdLst/>
              <a:ahLst/>
              <a:cxnLst/>
              <a:rect l="l" t="t" r="r" b="b"/>
              <a:pathLst>
                <a:path w="686940" h="1687331">
                  <a:moveTo>
                    <a:pt x="0" y="0"/>
                  </a:moveTo>
                  <a:lnTo>
                    <a:pt x="686940" y="0"/>
                  </a:lnTo>
                  <a:lnTo>
                    <a:pt x="686940" y="1687331"/>
                  </a:lnTo>
                  <a:lnTo>
                    <a:pt x="0" y="1687331"/>
                  </a:ln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</p:spPr>
        </p:sp>
        <p:sp>
          <p:nvSpPr>
            <p:cNvPr id="57" name="Freeform 19">
              <a:extLst>
                <a:ext uri="{FF2B5EF4-FFF2-40B4-BE49-F238E27FC236}">
                  <a16:creationId xmlns:a16="http://schemas.microsoft.com/office/drawing/2014/main" id="{0F06F7EC-669A-8DF4-FA35-80E09EDD3788}"/>
                </a:ext>
              </a:extLst>
            </p:cNvPr>
            <p:cNvSpPr/>
            <p:nvPr/>
          </p:nvSpPr>
          <p:spPr>
            <a:xfrm>
              <a:off x="2309068" y="2163821"/>
              <a:ext cx="1278960" cy="422844"/>
            </a:xfrm>
            <a:custGeom>
              <a:avLst/>
              <a:gdLst/>
              <a:ahLst/>
              <a:cxnLst/>
              <a:rect l="l" t="t" r="r" b="b"/>
              <a:pathLst>
                <a:path w="588061" h="194422">
                  <a:moveTo>
                    <a:pt x="0" y="0"/>
                  </a:moveTo>
                  <a:lnTo>
                    <a:pt x="588061" y="0"/>
                  </a:lnTo>
                  <a:lnTo>
                    <a:pt x="588061" y="194422"/>
                  </a:lnTo>
                  <a:lnTo>
                    <a:pt x="0" y="194422"/>
                  </a:lnTo>
                  <a:close/>
                </a:path>
              </a:pathLst>
            </a:custGeom>
            <a:solidFill>
              <a:srgbClr val="95CCFF">
                <a:alpha val="60000"/>
              </a:srgbClr>
            </a:solidFill>
          </p:spPr>
        </p:sp>
        <p:sp>
          <p:nvSpPr>
            <p:cNvPr id="58" name="TextBox 21">
              <a:extLst>
                <a:ext uri="{FF2B5EF4-FFF2-40B4-BE49-F238E27FC236}">
                  <a16:creationId xmlns:a16="http://schemas.microsoft.com/office/drawing/2014/main" id="{A6B4F27E-EFB4-D7BC-2A8F-E7F456AE42CB}"/>
                </a:ext>
              </a:extLst>
            </p:cNvPr>
            <p:cNvSpPr txBox="1"/>
            <p:nvPr/>
          </p:nvSpPr>
          <p:spPr>
            <a:xfrm>
              <a:off x="2393145" y="2271307"/>
              <a:ext cx="1110807" cy="2078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1"/>
                </a:lnSpc>
              </a:pPr>
              <a:r>
                <a:rPr lang="en-US" sz="701" spc="-10" dirty="0">
                  <a:solidFill>
                    <a:srgbClr val="000000"/>
                  </a:solidFill>
                  <a:latin typeface="Open Sans Light"/>
                </a:rPr>
                <a:t>Collect food donations </a:t>
              </a:r>
            </a:p>
            <a:p>
              <a:pPr algn="ctr">
                <a:lnSpc>
                  <a:spcPts val="841"/>
                </a:lnSpc>
              </a:pPr>
              <a:r>
                <a:rPr lang="en-US" sz="701" spc="-10" dirty="0">
                  <a:solidFill>
                    <a:srgbClr val="000000"/>
                  </a:solidFill>
                  <a:latin typeface="Open Sans Light"/>
                </a:rPr>
                <a:t>from various sources</a:t>
              </a:r>
            </a:p>
          </p:txBody>
        </p:sp>
        <p:sp>
          <p:nvSpPr>
            <p:cNvPr id="62" name="Freeform 24">
              <a:extLst>
                <a:ext uri="{FF2B5EF4-FFF2-40B4-BE49-F238E27FC236}">
                  <a16:creationId xmlns:a16="http://schemas.microsoft.com/office/drawing/2014/main" id="{01C1ED05-B2B5-B16D-79C5-0BECE99BA43C}"/>
                </a:ext>
              </a:extLst>
            </p:cNvPr>
            <p:cNvSpPr/>
            <p:nvPr/>
          </p:nvSpPr>
          <p:spPr>
            <a:xfrm>
              <a:off x="2309068" y="2807778"/>
              <a:ext cx="1278960" cy="422844"/>
            </a:xfrm>
            <a:custGeom>
              <a:avLst/>
              <a:gdLst/>
              <a:ahLst/>
              <a:cxnLst/>
              <a:rect l="l" t="t" r="r" b="b"/>
              <a:pathLst>
                <a:path w="588061" h="194422">
                  <a:moveTo>
                    <a:pt x="0" y="0"/>
                  </a:moveTo>
                  <a:lnTo>
                    <a:pt x="588061" y="0"/>
                  </a:lnTo>
                  <a:lnTo>
                    <a:pt x="588061" y="194422"/>
                  </a:lnTo>
                  <a:lnTo>
                    <a:pt x="0" y="194422"/>
                  </a:lnTo>
                  <a:close/>
                </a:path>
              </a:pathLst>
            </a:custGeom>
            <a:solidFill>
              <a:srgbClr val="95CCFF">
                <a:alpha val="60000"/>
              </a:srgbClr>
            </a:solidFill>
          </p:spPr>
        </p:sp>
        <p:sp>
          <p:nvSpPr>
            <p:cNvPr id="63" name="TextBox 26">
              <a:extLst>
                <a:ext uri="{FF2B5EF4-FFF2-40B4-BE49-F238E27FC236}">
                  <a16:creationId xmlns:a16="http://schemas.microsoft.com/office/drawing/2014/main" id="{B34471FD-2778-E51C-B7EE-F346D5C44DEE}"/>
                </a:ext>
              </a:extLst>
            </p:cNvPr>
            <p:cNvSpPr txBox="1"/>
            <p:nvPr/>
          </p:nvSpPr>
          <p:spPr>
            <a:xfrm>
              <a:off x="2393145" y="2915264"/>
              <a:ext cx="1110807" cy="2078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1"/>
                </a:lnSpc>
              </a:pPr>
              <a:r>
                <a:rPr lang="en-US" sz="701" spc="-10" dirty="0">
                  <a:solidFill>
                    <a:srgbClr val="000000"/>
                  </a:solidFill>
                  <a:latin typeface="Open Sans Light"/>
                </a:rPr>
                <a:t>Distribute food to eligible individuals and families</a:t>
              </a:r>
            </a:p>
          </p:txBody>
        </p:sp>
        <p:sp>
          <p:nvSpPr>
            <p:cNvPr id="67" name="Freeform 29">
              <a:extLst>
                <a:ext uri="{FF2B5EF4-FFF2-40B4-BE49-F238E27FC236}">
                  <a16:creationId xmlns:a16="http://schemas.microsoft.com/office/drawing/2014/main" id="{2E9E856B-BD4B-7E07-E9CF-7C53FEDA8278}"/>
                </a:ext>
              </a:extLst>
            </p:cNvPr>
            <p:cNvSpPr/>
            <p:nvPr/>
          </p:nvSpPr>
          <p:spPr>
            <a:xfrm>
              <a:off x="2309068" y="3451734"/>
              <a:ext cx="1278960" cy="422844"/>
            </a:xfrm>
            <a:custGeom>
              <a:avLst/>
              <a:gdLst/>
              <a:ahLst/>
              <a:cxnLst/>
              <a:rect l="l" t="t" r="r" b="b"/>
              <a:pathLst>
                <a:path w="588061" h="194422">
                  <a:moveTo>
                    <a:pt x="0" y="0"/>
                  </a:moveTo>
                  <a:lnTo>
                    <a:pt x="588061" y="0"/>
                  </a:lnTo>
                  <a:lnTo>
                    <a:pt x="588061" y="194422"/>
                  </a:lnTo>
                  <a:lnTo>
                    <a:pt x="0" y="194422"/>
                  </a:lnTo>
                  <a:close/>
                </a:path>
              </a:pathLst>
            </a:custGeom>
            <a:solidFill>
              <a:srgbClr val="95CCFF">
                <a:alpha val="60000"/>
              </a:srgbClr>
            </a:solidFill>
          </p:spPr>
        </p:sp>
        <p:sp>
          <p:nvSpPr>
            <p:cNvPr id="68" name="TextBox 31">
              <a:extLst>
                <a:ext uri="{FF2B5EF4-FFF2-40B4-BE49-F238E27FC236}">
                  <a16:creationId xmlns:a16="http://schemas.microsoft.com/office/drawing/2014/main" id="{A731D4AA-213B-1FD3-B033-400DD1101D7D}"/>
                </a:ext>
              </a:extLst>
            </p:cNvPr>
            <p:cNvSpPr txBox="1"/>
            <p:nvPr/>
          </p:nvSpPr>
          <p:spPr>
            <a:xfrm>
              <a:off x="2393145" y="3559220"/>
              <a:ext cx="1110807" cy="2078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1"/>
                </a:lnSpc>
              </a:pPr>
              <a:r>
                <a:rPr lang="en-US" sz="701" spc="-10" dirty="0">
                  <a:solidFill>
                    <a:srgbClr val="000000"/>
                  </a:solidFill>
                  <a:latin typeface="Open Sans Light"/>
                </a:rPr>
                <a:t>Sort, store, and package donated food items</a:t>
              </a:r>
            </a:p>
          </p:txBody>
        </p:sp>
        <p:sp>
          <p:nvSpPr>
            <p:cNvPr id="72" name="Freeform 34">
              <a:extLst>
                <a:ext uri="{FF2B5EF4-FFF2-40B4-BE49-F238E27FC236}">
                  <a16:creationId xmlns:a16="http://schemas.microsoft.com/office/drawing/2014/main" id="{3C800A23-3AF3-E057-2C62-D7C4FF21E883}"/>
                </a:ext>
              </a:extLst>
            </p:cNvPr>
            <p:cNvSpPr/>
            <p:nvPr/>
          </p:nvSpPr>
          <p:spPr>
            <a:xfrm>
              <a:off x="2309068" y="4095690"/>
              <a:ext cx="1278960" cy="526781"/>
            </a:xfrm>
            <a:custGeom>
              <a:avLst/>
              <a:gdLst/>
              <a:ahLst/>
              <a:cxnLst/>
              <a:rect l="l" t="t" r="r" b="b"/>
              <a:pathLst>
                <a:path w="588061" h="242212">
                  <a:moveTo>
                    <a:pt x="0" y="0"/>
                  </a:moveTo>
                  <a:lnTo>
                    <a:pt x="588061" y="0"/>
                  </a:lnTo>
                  <a:lnTo>
                    <a:pt x="588061" y="242212"/>
                  </a:lnTo>
                  <a:lnTo>
                    <a:pt x="0" y="242212"/>
                  </a:lnTo>
                  <a:close/>
                </a:path>
              </a:pathLst>
            </a:custGeom>
            <a:solidFill>
              <a:srgbClr val="95CCFF">
                <a:alpha val="60000"/>
              </a:srgbClr>
            </a:solidFill>
          </p:spPr>
        </p:sp>
        <p:sp>
          <p:nvSpPr>
            <p:cNvPr id="73" name="TextBox 36">
              <a:extLst>
                <a:ext uri="{FF2B5EF4-FFF2-40B4-BE49-F238E27FC236}">
                  <a16:creationId xmlns:a16="http://schemas.microsoft.com/office/drawing/2014/main" id="{0BF41928-00C6-8AA1-60A3-E029CFF35093}"/>
                </a:ext>
              </a:extLst>
            </p:cNvPr>
            <p:cNvSpPr txBox="1"/>
            <p:nvPr/>
          </p:nvSpPr>
          <p:spPr>
            <a:xfrm>
              <a:off x="2393145" y="4203176"/>
              <a:ext cx="1110807" cy="311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1"/>
                </a:lnSpc>
              </a:pPr>
              <a:r>
                <a:rPr lang="en-US" sz="701" spc="-10" dirty="0">
                  <a:solidFill>
                    <a:srgbClr val="000000"/>
                  </a:solidFill>
                  <a:latin typeface="Open Sans Light"/>
                </a:rPr>
                <a:t>Collaborate with other local organizations to identify and support individuals in need</a:t>
              </a:r>
            </a:p>
          </p:txBody>
        </p:sp>
        <p:sp>
          <p:nvSpPr>
            <p:cNvPr id="77" name="Freeform 39">
              <a:extLst>
                <a:ext uri="{FF2B5EF4-FFF2-40B4-BE49-F238E27FC236}">
                  <a16:creationId xmlns:a16="http://schemas.microsoft.com/office/drawing/2014/main" id="{00B47571-9CC7-44BA-ABC2-B7DD551921FC}"/>
                </a:ext>
              </a:extLst>
            </p:cNvPr>
            <p:cNvSpPr/>
            <p:nvPr/>
          </p:nvSpPr>
          <p:spPr>
            <a:xfrm>
              <a:off x="2308376" y="4843583"/>
              <a:ext cx="1278960" cy="526781"/>
            </a:xfrm>
            <a:custGeom>
              <a:avLst/>
              <a:gdLst/>
              <a:ahLst/>
              <a:cxnLst/>
              <a:rect l="l" t="t" r="r" b="b"/>
              <a:pathLst>
                <a:path w="588061" h="242212">
                  <a:moveTo>
                    <a:pt x="0" y="0"/>
                  </a:moveTo>
                  <a:lnTo>
                    <a:pt x="588061" y="0"/>
                  </a:lnTo>
                  <a:lnTo>
                    <a:pt x="588061" y="242212"/>
                  </a:lnTo>
                  <a:lnTo>
                    <a:pt x="0" y="242212"/>
                  </a:lnTo>
                  <a:close/>
                </a:path>
              </a:pathLst>
            </a:custGeom>
            <a:solidFill>
              <a:srgbClr val="95CCFF">
                <a:alpha val="60000"/>
              </a:srgbClr>
            </a:solidFill>
          </p:spPr>
        </p:sp>
        <p:sp>
          <p:nvSpPr>
            <p:cNvPr id="78" name="TextBox 41">
              <a:extLst>
                <a:ext uri="{FF2B5EF4-FFF2-40B4-BE49-F238E27FC236}">
                  <a16:creationId xmlns:a16="http://schemas.microsoft.com/office/drawing/2014/main" id="{25298D79-0F29-5543-FBC5-5AD113F8B86D}"/>
                </a:ext>
              </a:extLst>
            </p:cNvPr>
            <p:cNvSpPr txBox="1"/>
            <p:nvPr/>
          </p:nvSpPr>
          <p:spPr>
            <a:xfrm>
              <a:off x="2392453" y="4951069"/>
              <a:ext cx="1110807" cy="311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1"/>
                </a:lnSpc>
              </a:pPr>
              <a:r>
                <a:rPr lang="en-US" sz="701" spc="-10" dirty="0">
                  <a:solidFill>
                    <a:srgbClr val="000000"/>
                  </a:solidFill>
                  <a:latin typeface="Open Sans Light"/>
                </a:rPr>
                <a:t>Conduct community outreach and awareness campaigns</a:t>
              </a:r>
            </a:p>
          </p:txBody>
        </p:sp>
        <p:sp>
          <p:nvSpPr>
            <p:cNvPr id="82" name="Freeform 185">
              <a:extLst>
                <a:ext uri="{FF2B5EF4-FFF2-40B4-BE49-F238E27FC236}">
                  <a16:creationId xmlns:a16="http://schemas.microsoft.com/office/drawing/2014/main" id="{C273EBFF-E5E3-3AD2-BFBD-D8E6C9841413}"/>
                </a:ext>
              </a:extLst>
            </p:cNvPr>
            <p:cNvSpPr/>
            <p:nvPr/>
          </p:nvSpPr>
          <p:spPr>
            <a:xfrm>
              <a:off x="2201773" y="1154563"/>
              <a:ext cx="1494010" cy="719580"/>
            </a:xfrm>
            <a:custGeom>
              <a:avLst/>
              <a:gdLst/>
              <a:ahLst/>
              <a:cxnLst/>
              <a:rect l="l" t="t" r="r" b="b"/>
              <a:pathLst>
                <a:path w="686940" h="330860">
                  <a:moveTo>
                    <a:pt x="0" y="0"/>
                  </a:moveTo>
                  <a:lnTo>
                    <a:pt x="686940" y="0"/>
                  </a:lnTo>
                  <a:lnTo>
                    <a:pt x="686940" y="330860"/>
                  </a:lnTo>
                  <a:lnTo>
                    <a:pt x="0" y="330860"/>
                  </a:lnTo>
                  <a:close/>
                </a:path>
              </a:pathLst>
            </a:custGeom>
            <a:solidFill>
              <a:srgbClr val="95CCFF"/>
            </a:solidFill>
          </p:spPr>
        </p:sp>
        <p:sp>
          <p:nvSpPr>
            <p:cNvPr id="83" name="TextBox 187">
              <a:extLst>
                <a:ext uri="{FF2B5EF4-FFF2-40B4-BE49-F238E27FC236}">
                  <a16:creationId xmlns:a16="http://schemas.microsoft.com/office/drawing/2014/main" id="{CBEBF2D3-BCDF-A495-44A7-BED71ECA05A0}"/>
                </a:ext>
              </a:extLst>
            </p:cNvPr>
            <p:cNvSpPr txBox="1"/>
            <p:nvPr/>
          </p:nvSpPr>
          <p:spPr>
            <a:xfrm>
              <a:off x="2428879" y="1436401"/>
              <a:ext cx="1039799" cy="1656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67"/>
                </a:lnSpc>
                <a:spcBef>
                  <a:spcPct val="0"/>
                </a:spcBef>
              </a:pPr>
              <a:r>
                <a:rPr lang="en-US" sz="1056" spc="-15">
                  <a:solidFill>
                    <a:srgbClr val="000000"/>
                  </a:solidFill>
                  <a:latin typeface="Josefin Sans SemiBold" pitchFamily="2" charset="0"/>
                </a:rPr>
                <a:t>Activities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BAD9AD08-C1A0-A557-D5DC-95F987B625F9}"/>
              </a:ext>
            </a:extLst>
          </p:cNvPr>
          <p:cNvGrpSpPr/>
          <p:nvPr/>
        </p:nvGrpSpPr>
        <p:grpSpPr>
          <a:xfrm>
            <a:off x="3858190" y="1154563"/>
            <a:ext cx="1494471" cy="4444201"/>
            <a:chOff x="3858190" y="1154563"/>
            <a:chExt cx="1494471" cy="4444201"/>
          </a:xfrm>
        </p:grpSpPr>
        <p:sp>
          <p:nvSpPr>
            <p:cNvPr id="88" name="Freeform 9">
              <a:extLst>
                <a:ext uri="{FF2B5EF4-FFF2-40B4-BE49-F238E27FC236}">
                  <a16:creationId xmlns:a16="http://schemas.microsoft.com/office/drawing/2014/main" id="{C1B6AAA1-49D9-7724-3CBD-070A3733932E}"/>
                </a:ext>
              </a:extLst>
            </p:cNvPr>
            <p:cNvSpPr/>
            <p:nvPr/>
          </p:nvSpPr>
          <p:spPr>
            <a:xfrm>
              <a:off x="3858190" y="1929025"/>
              <a:ext cx="1494010" cy="3669739"/>
            </a:xfrm>
            <a:custGeom>
              <a:avLst/>
              <a:gdLst/>
              <a:ahLst/>
              <a:cxnLst/>
              <a:rect l="l" t="t" r="r" b="b"/>
              <a:pathLst>
                <a:path w="686940" h="1687331">
                  <a:moveTo>
                    <a:pt x="0" y="0"/>
                  </a:moveTo>
                  <a:lnTo>
                    <a:pt x="686940" y="0"/>
                  </a:lnTo>
                  <a:lnTo>
                    <a:pt x="686940" y="1687331"/>
                  </a:lnTo>
                  <a:lnTo>
                    <a:pt x="0" y="1687331"/>
                  </a:ln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</p:spPr>
        </p:sp>
        <p:sp>
          <p:nvSpPr>
            <p:cNvPr id="92" name="Freeform 69">
              <a:extLst>
                <a:ext uri="{FF2B5EF4-FFF2-40B4-BE49-F238E27FC236}">
                  <a16:creationId xmlns:a16="http://schemas.microsoft.com/office/drawing/2014/main" id="{9FBB37C6-38CC-A2DE-4B1D-5AC89DECFC85}"/>
                </a:ext>
              </a:extLst>
            </p:cNvPr>
            <p:cNvSpPr/>
            <p:nvPr/>
          </p:nvSpPr>
          <p:spPr>
            <a:xfrm>
              <a:off x="3965715" y="2163821"/>
              <a:ext cx="1278960" cy="422844"/>
            </a:xfrm>
            <a:custGeom>
              <a:avLst/>
              <a:gdLst/>
              <a:ahLst/>
              <a:cxnLst/>
              <a:rect l="l" t="t" r="r" b="b"/>
              <a:pathLst>
                <a:path w="588061" h="194422">
                  <a:moveTo>
                    <a:pt x="0" y="0"/>
                  </a:moveTo>
                  <a:lnTo>
                    <a:pt x="588061" y="0"/>
                  </a:lnTo>
                  <a:lnTo>
                    <a:pt x="588061" y="194422"/>
                  </a:lnTo>
                  <a:lnTo>
                    <a:pt x="0" y="194422"/>
                  </a:lnTo>
                  <a:close/>
                </a:path>
              </a:pathLst>
            </a:custGeom>
            <a:solidFill>
              <a:srgbClr val="F4D188">
                <a:alpha val="60000"/>
              </a:srgbClr>
            </a:solidFill>
          </p:spPr>
        </p:sp>
        <p:sp>
          <p:nvSpPr>
            <p:cNvPr id="93" name="TextBox 71">
              <a:extLst>
                <a:ext uri="{FF2B5EF4-FFF2-40B4-BE49-F238E27FC236}">
                  <a16:creationId xmlns:a16="http://schemas.microsoft.com/office/drawing/2014/main" id="{49778E53-37E1-1F40-FC8E-A5587E2ADB44}"/>
                </a:ext>
              </a:extLst>
            </p:cNvPr>
            <p:cNvSpPr txBox="1"/>
            <p:nvPr/>
          </p:nvSpPr>
          <p:spPr>
            <a:xfrm>
              <a:off x="4049792" y="2271307"/>
              <a:ext cx="1110807" cy="2078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1"/>
                </a:lnSpc>
              </a:pPr>
              <a:r>
                <a:rPr lang="en-US" sz="701" spc="-10" dirty="0">
                  <a:solidFill>
                    <a:srgbClr val="000000"/>
                  </a:solidFill>
                  <a:latin typeface="Open Sans Light"/>
                </a:rPr>
                <a:t>Quantity of food </a:t>
              </a:r>
            </a:p>
            <a:p>
              <a:pPr algn="ctr">
                <a:lnSpc>
                  <a:spcPts val="841"/>
                </a:lnSpc>
              </a:pPr>
              <a:r>
                <a:rPr lang="en-US" sz="701" spc="-10" dirty="0">
                  <a:solidFill>
                    <a:srgbClr val="000000"/>
                  </a:solidFill>
                  <a:latin typeface="Open Sans Light"/>
                </a:rPr>
                <a:t>collected and distributed</a:t>
              </a:r>
            </a:p>
          </p:txBody>
        </p:sp>
        <p:sp>
          <p:nvSpPr>
            <p:cNvPr id="97" name="Freeform 74">
              <a:extLst>
                <a:ext uri="{FF2B5EF4-FFF2-40B4-BE49-F238E27FC236}">
                  <a16:creationId xmlns:a16="http://schemas.microsoft.com/office/drawing/2014/main" id="{795F13C3-1184-CAAD-558F-40B0040F5594}"/>
                </a:ext>
              </a:extLst>
            </p:cNvPr>
            <p:cNvSpPr/>
            <p:nvPr/>
          </p:nvSpPr>
          <p:spPr>
            <a:xfrm>
              <a:off x="3966124" y="2833762"/>
              <a:ext cx="1278960" cy="422844"/>
            </a:xfrm>
            <a:custGeom>
              <a:avLst/>
              <a:gdLst/>
              <a:ahLst/>
              <a:cxnLst/>
              <a:rect l="l" t="t" r="r" b="b"/>
              <a:pathLst>
                <a:path w="588061" h="194422">
                  <a:moveTo>
                    <a:pt x="0" y="0"/>
                  </a:moveTo>
                  <a:lnTo>
                    <a:pt x="588061" y="0"/>
                  </a:lnTo>
                  <a:lnTo>
                    <a:pt x="588061" y="194422"/>
                  </a:lnTo>
                  <a:lnTo>
                    <a:pt x="0" y="194422"/>
                  </a:lnTo>
                  <a:close/>
                </a:path>
              </a:pathLst>
            </a:custGeom>
            <a:solidFill>
              <a:srgbClr val="F4D188">
                <a:alpha val="60000"/>
              </a:srgbClr>
            </a:solidFill>
          </p:spPr>
        </p:sp>
        <p:sp>
          <p:nvSpPr>
            <p:cNvPr id="98" name="TextBox 76">
              <a:extLst>
                <a:ext uri="{FF2B5EF4-FFF2-40B4-BE49-F238E27FC236}">
                  <a16:creationId xmlns:a16="http://schemas.microsoft.com/office/drawing/2014/main" id="{9360205F-5CC7-6F48-4193-DD5D97A8703E}"/>
                </a:ext>
              </a:extLst>
            </p:cNvPr>
            <p:cNvSpPr txBox="1"/>
            <p:nvPr/>
          </p:nvSpPr>
          <p:spPr>
            <a:xfrm>
              <a:off x="4050201" y="2941248"/>
              <a:ext cx="1110807" cy="2078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1"/>
                </a:lnSpc>
              </a:pPr>
              <a:r>
                <a:rPr lang="en-US" sz="701" spc="-10" dirty="0">
                  <a:solidFill>
                    <a:srgbClr val="000000"/>
                  </a:solidFill>
                  <a:latin typeface="Open Sans Light"/>
                </a:rPr>
                <a:t>Number of individuals </a:t>
              </a:r>
            </a:p>
            <a:p>
              <a:pPr algn="ctr">
                <a:lnSpc>
                  <a:spcPts val="841"/>
                </a:lnSpc>
              </a:pPr>
              <a:r>
                <a:rPr lang="en-US" sz="701" spc="-10" dirty="0">
                  <a:solidFill>
                    <a:srgbClr val="000000"/>
                  </a:solidFill>
                  <a:latin typeface="Open Sans Light"/>
                </a:rPr>
                <a:t>and families served</a:t>
              </a:r>
            </a:p>
          </p:txBody>
        </p:sp>
        <p:sp>
          <p:nvSpPr>
            <p:cNvPr id="102" name="Freeform 79">
              <a:extLst>
                <a:ext uri="{FF2B5EF4-FFF2-40B4-BE49-F238E27FC236}">
                  <a16:creationId xmlns:a16="http://schemas.microsoft.com/office/drawing/2014/main" id="{1B935356-D580-C53E-3673-E96C502448B0}"/>
                </a:ext>
              </a:extLst>
            </p:cNvPr>
            <p:cNvSpPr/>
            <p:nvPr/>
          </p:nvSpPr>
          <p:spPr>
            <a:xfrm>
              <a:off x="3965715" y="3503702"/>
              <a:ext cx="1278960" cy="422844"/>
            </a:xfrm>
            <a:custGeom>
              <a:avLst/>
              <a:gdLst/>
              <a:ahLst/>
              <a:cxnLst/>
              <a:rect l="l" t="t" r="r" b="b"/>
              <a:pathLst>
                <a:path w="588061" h="194422">
                  <a:moveTo>
                    <a:pt x="0" y="0"/>
                  </a:moveTo>
                  <a:lnTo>
                    <a:pt x="588061" y="0"/>
                  </a:lnTo>
                  <a:lnTo>
                    <a:pt x="588061" y="194422"/>
                  </a:lnTo>
                  <a:lnTo>
                    <a:pt x="0" y="194422"/>
                  </a:lnTo>
                  <a:close/>
                </a:path>
              </a:pathLst>
            </a:custGeom>
            <a:solidFill>
              <a:srgbClr val="F4D188">
                <a:alpha val="60000"/>
              </a:srgbClr>
            </a:solidFill>
          </p:spPr>
        </p:sp>
        <p:sp>
          <p:nvSpPr>
            <p:cNvPr id="103" name="TextBox 81">
              <a:extLst>
                <a:ext uri="{FF2B5EF4-FFF2-40B4-BE49-F238E27FC236}">
                  <a16:creationId xmlns:a16="http://schemas.microsoft.com/office/drawing/2014/main" id="{578CF74C-D0E6-B2BF-D043-084487986FA0}"/>
                </a:ext>
              </a:extLst>
            </p:cNvPr>
            <p:cNvSpPr txBox="1"/>
            <p:nvPr/>
          </p:nvSpPr>
          <p:spPr>
            <a:xfrm>
              <a:off x="4049792" y="3611188"/>
              <a:ext cx="1110807" cy="2078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1"/>
                </a:lnSpc>
              </a:pPr>
              <a:r>
                <a:rPr lang="en-US" sz="701" spc="-10" dirty="0">
                  <a:solidFill>
                    <a:srgbClr val="000000"/>
                  </a:solidFill>
                  <a:latin typeface="Open Sans Light"/>
                </a:rPr>
                <a:t>Number of community partnerships established</a:t>
              </a:r>
            </a:p>
          </p:txBody>
        </p:sp>
        <p:sp>
          <p:nvSpPr>
            <p:cNvPr id="107" name="Freeform 84">
              <a:extLst>
                <a:ext uri="{FF2B5EF4-FFF2-40B4-BE49-F238E27FC236}">
                  <a16:creationId xmlns:a16="http://schemas.microsoft.com/office/drawing/2014/main" id="{DFBF7ED7-50CC-1FFD-F03D-5CBA040CF79B}"/>
                </a:ext>
              </a:extLst>
            </p:cNvPr>
            <p:cNvSpPr/>
            <p:nvPr/>
          </p:nvSpPr>
          <p:spPr>
            <a:xfrm>
              <a:off x="3965715" y="4173643"/>
              <a:ext cx="1278960" cy="422844"/>
            </a:xfrm>
            <a:custGeom>
              <a:avLst/>
              <a:gdLst/>
              <a:ahLst/>
              <a:cxnLst/>
              <a:rect l="l" t="t" r="r" b="b"/>
              <a:pathLst>
                <a:path w="588061" h="194422">
                  <a:moveTo>
                    <a:pt x="0" y="0"/>
                  </a:moveTo>
                  <a:lnTo>
                    <a:pt x="588061" y="0"/>
                  </a:lnTo>
                  <a:lnTo>
                    <a:pt x="588061" y="194422"/>
                  </a:lnTo>
                  <a:lnTo>
                    <a:pt x="0" y="194422"/>
                  </a:lnTo>
                  <a:close/>
                </a:path>
              </a:pathLst>
            </a:custGeom>
            <a:solidFill>
              <a:srgbClr val="F4D188">
                <a:alpha val="60000"/>
              </a:srgbClr>
            </a:solidFill>
          </p:spPr>
        </p:sp>
        <p:sp>
          <p:nvSpPr>
            <p:cNvPr id="108" name="TextBox 86">
              <a:extLst>
                <a:ext uri="{FF2B5EF4-FFF2-40B4-BE49-F238E27FC236}">
                  <a16:creationId xmlns:a16="http://schemas.microsoft.com/office/drawing/2014/main" id="{3AFFD85B-3822-8414-4B76-BA39C66176A3}"/>
                </a:ext>
              </a:extLst>
            </p:cNvPr>
            <p:cNvSpPr txBox="1"/>
            <p:nvPr/>
          </p:nvSpPr>
          <p:spPr>
            <a:xfrm>
              <a:off x="4049792" y="4281129"/>
              <a:ext cx="1110807" cy="2078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1"/>
                </a:lnSpc>
              </a:pPr>
              <a:r>
                <a:rPr lang="en-US" sz="701" spc="-10" dirty="0">
                  <a:solidFill>
                    <a:srgbClr val="000000"/>
                  </a:solidFill>
                  <a:latin typeface="Open Sans Light"/>
                </a:rPr>
                <a:t>Number of outreach events and campaigns held</a:t>
              </a:r>
            </a:p>
          </p:txBody>
        </p:sp>
        <p:sp>
          <p:nvSpPr>
            <p:cNvPr id="112" name="Freeform 89">
              <a:extLst>
                <a:ext uri="{FF2B5EF4-FFF2-40B4-BE49-F238E27FC236}">
                  <a16:creationId xmlns:a16="http://schemas.microsoft.com/office/drawing/2014/main" id="{52045512-5760-1449-4E3F-A705423C23AF}"/>
                </a:ext>
              </a:extLst>
            </p:cNvPr>
            <p:cNvSpPr/>
            <p:nvPr/>
          </p:nvSpPr>
          <p:spPr>
            <a:xfrm>
              <a:off x="3965715" y="4843583"/>
              <a:ext cx="1278960" cy="526781"/>
            </a:xfrm>
            <a:custGeom>
              <a:avLst/>
              <a:gdLst/>
              <a:ahLst/>
              <a:cxnLst/>
              <a:rect l="l" t="t" r="r" b="b"/>
              <a:pathLst>
                <a:path w="588061" h="242212">
                  <a:moveTo>
                    <a:pt x="0" y="0"/>
                  </a:moveTo>
                  <a:lnTo>
                    <a:pt x="588061" y="0"/>
                  </a:lnTo>
                  <a:lnTo>
                    <a:pt x="588061" y="242212"/>
                  </a:lnTo>
                  <a:lnTo>
                    <a:pt x="0" y="242212"/>
                  </a:lnTo>
                  <a:close/>
                </a:path>
              </a:pathLst>
            </a:custGeom>
            <a:solidFill>
              <a:srgbClr val="F4D188">
                <a:alpha val="60000"/>
              </a:srgbClr>
            </a:solidFill>
          </p:spPr>
        </p:sp>
        <p:sp>
          <p:nvSpPr>
            <p:cNvPr id="113" name="TextBox 91">
              <a:extLst>
                <a:ext uri="{FF2B5EF4-FFF2-40B4-BE49-F238E27FC236}">
                  <a16:creationId xmlns:a16="http://schemas.microsoft.com/office/drawing/2014/main" id="{51E8F131-6B17-14BB-C28E-D7E1273D7557}"/>
                </a:ext>
              </a:extLst>
            </p:cNvPr>
            <p:cNvSpPr txBox="1"/>
            <p:nvPr/>
          </p:nvSpPr>
          <p:spPr>
            <a:xfrm>
              <a:off x="4049792" y="4951069"/>
              <a:ext cx="1110807" cy="311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1"/>
                </a:lnSpc>
              </a:pPr>
              <a:r>
                <a:rPr lang="en-US" sz="701" spc="-10" dirty="0">
                  <a:solidFill>
                    <a:srgbClr val="000000"/>
                  </a:solidFill>
                  <a:latin typeface="Open Sans Light"/>
                </a:rPr>
                <a:t>Number of volunteers engaged and hours contributed</a:t>
              </a:r>
            </a:p>
          </p:txBody>
        </p:sp>
        <p:sp>
          <p:nvSpPr>
            <p:cNvPr id="117" name="Freeform 191">
              <a:extLst>
                <a:ext uri="{FF2B5EF4-FFF2-40B4-BE49-F238E27FC236}">
                  <a16:creationId xmlns:a16="http://schemas.microsoft.com/office/drawing/2014/main" id="{8B715180-BCAD-1331-B4E6-13C4C2BC6404}"/>
                </a:ext>
              </a:extLst>
            </p:cNvPr>
            <p:cNvSpPr/>
            <p:nvPr/>
          </p:nvSpPr>
          <p:spPr>
            <a:xfrm>
              <a:off x="3858651" y="1154563"/>
              <a:ext cx="1494010" cy="719580"/>
            </a:xfrm>
            <a:custGeom>
              <a:avLst/>
              <a:gdLst/>
              <a:ahLst/>
              <a:cxnLst/>
              <a:rect l="l" t="t" r="r" b="b"/>
              <a:pathLst>
                <a:path w="686940" h="330860">
                  <a:moveTo>
                    <a:pt x="0" y="0"/>
                  </a:moveTo>
                  <a:lnTo>
                    <a:pt x="686940" y="0"/>
                  </a:lnTo>
                  <a:lnTo>
                    <a:pt x="686940" y="330860"/>
                  </a:lnTo>
                  <a:lnTo>
                    <a:pt x="0" y="330860"/>
                  </a:lnTo>
                  <a:close/>
                </a:path>
              </a:pathLst>
            </a:custGeom>
            <a:solidFill>
              <a:srgbClr val="F4D188"/>
            </a:solidFill>
          </p:spPr>
        </p:sp>
        <p:sp>
          <p:nvSpPr>
            <p:cNvPr id="118" name="TextBox 193">
              <a:extLst>
                <a:ext uri="{FF2B5EF4-FFF2-40B4-BE49-F238E27FC236}">
                  <a16:creationId xmlns:a16="http://schemas.microsoft.com/office/drawing/2014/main" id="{EE92C9E1-11A9-372C-D311-05C77180F620}"/>
                </a:ext>
              </a:extLst>
            </p:cNvPr>
            <p:cNvSpPr txBox="1"/>
            <p:nvPr/>
          </p:nvSpPr>
          <p:spPr>
            <a:xfrm>
              <a:off x="4085757" y="1436401"/>
              <a:ext cx="1039799" cy="1656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67"/>
                </a:lnSpc>
                <a:spcBef>
                  <a:spcPct val="0"/>
                </a:spcBef>
              </a:pPr>
              <a:r>
                <a:rPr lang="en-US" sz="1056" spc="-15">
                  <a:solidFill>
                    <a:srgbClr val="000000"/>
                  </a:solidFill>
                  <a:latin typeface="Josefin Sans SemiBold" pitchFamily="2" charset="0"/>
                </a:rPr>
                <a:t>Outputs</a:t>
              </a: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C399C6B5-1709-FB9D-8407-8722E658939E}"/>
              </a:ext>
            </a:extLst>
          </p:cNvPr>
          <p:cNvGrpSpPr/>
          <p:nvPr/>
        </p:nvGrpSpPr>
        <p:grpSpPr>
          <a:xfrm>
            <a:off x="5515528" y="1154563"/>
            <a:ext cx="4631576" cy="719580"/>
            <a:chOff x="5515528" y="1154563"/>
            <a:chExt cx="4631576" cy="719580"/>
          </a:xfrm>
        </p:grpSpPr>
        <p:sp>
          <p:nvSpPr>
            <p:cNvPr id="196" name="Freeform 196"/>
            <p:cNvSpPr/>
            <p:nvPr/>
          </p:nvSpPr>
          <p:spPr>
            <a:xfrm>
              <a:off x="5515528" y="1154563"/>
              <a:ext cx="4631576" cy="719580"/>
            </a:xfrm>
            <a:custGeom>
              <a:avLst/>
              <a:gdLst/>
              <a:ahLst/>
              <a:cxnLst/>
              <a:rect l="l" t="t" r="r" b="b"/>
              <a:pathLst>
                <a:path w="2129580" h="330860">
                  <a:moveTo>
                    <a:pt x="0" y="0"/>
                  </a:moveTo>
                  <a:lnTo>
                    <a:pt x="2129580" y="0"/>
                  </a:lnTo>
                  <a:lnTo>
                    <a:pt x="2129580" y="330860"/>
                  </a:lnTo>
                  <a:lnTo>
                    <a:pt x="0" y="330860"/>
                  </a:lnTo>
                  <a:close/>
                </a:path>
              </a:pathLst>
            </a:custGeom>
            <a:solidFill>
              <a:srgbClr val="95CCFF"/>
            </a:solidFill>
          </p:spPr>
        </p:sp>
        <p:sp>
          <p:nvSpPr>
            <p:cNvPr id="198" name="TextBox 198"/>
            <p:cNvSpPr txBox="1"/>
            <p:nvPr/>
          </p:nvSpPr>
          <p:spPr>
            <a:xfrm>
              <a:off x="5515528" y="1436401"/>
              <a:ext cx="4631576" cy="1656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67"/>
                </a:lnSpc>
                <a:spcBef>
                  <a:spcPct val="0"/>
                </a:spcBef>
              </a:pPr>
              <a:r>
                <a:rPr lang="en-US" sz="1056" spc="-15">
                  <a:solidFill>
                    <a:srgbClr val="000000"/>
                  </a:solidFill>
                  <a:latin typeface="Josefin Sans SemiBold" pitchFamily="2" charset="0"/>
                </a:rPr>
                <a:t>Outcomes</a:t>
              </a:r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35D14BDD-1568-F23B-A2B2-B4F0BF3B7CDD}"/>
              </a:ext>
            </a:extLst>
          </p:cNvPr>
          <p:cNvGrpSpPr/>
          <p:nvPr/>
        </p:nvGrpSpPr>
        <p:grpSpPr>
          <a:xfrm>
            <a:off x="1972638" y="1426795"/>
            <a:ext cx="3661091" cy="175115"/>
            <a:chOff x="1972638" y="1426795"/>
            <a:chExt cx="3661091" cy="175115"/>
          </a:xfrm>
        </p:grpSpPr>
        <p:pic>
          <p:nvPicPr>
            <p:cNvPr id="188" name="Picture 18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72638" y="1426795"/>
              <a:ext cx="340030" cy="175115"/>
            </a:xfrm>
            <a:prstGeom prst="rect">
              <a:avLst/>
            </a:prstGeom>
          </p:spPr>
        </p:pic>
        <p:pic>
          <p:nvPicPr>
            <p:cNvPr id="205" name="Picture 20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636894" y="1426795"/>
              <a:ext cx="340030" cy="175115"/>
            </a:xfrm>
            <a:prstGeom prst="rect">
              <a:avLst/>
            </a:prstGeom>
          </p:spPr>
        </p:pic>
        <p:pic>
          <p:nvPicPr>
            <p:cNvPr id="206" name="Picture 20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5293699" y="1426795"/>
              <a:ext cx="340030" cy="175115"/>
            </a:xfrm>
            <a:prstGeom prst="rect">
              <a:avLst/>
            </a:prstGeom>
          </p:spPr>
        </p:pic>
      </p:grpSp>
      <p:pic>
        <p:nvPicPr>
          <p:cNvPr id="207" name="Picture 20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851662" y="7200171"/>
            <a:ext cx="988676" cy="163132"/>
          </a:xfrm>
          <a:prstGeom prst="rect">
            <a:avLst/>
          </a:prstGeom>
        </p:spPr>
      </p:pic>
      <p:pic>
        <p:nvPicPr>
          <p:cNvPr id="208" name="Picture 20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398668" y="270570"/>
            <a:ext cx="854311" cy="646170"/>
          </a:xfrm>
          <a:prstGeom prst="rect">
            <a:avLst/>
          </a:prstGeom>
        </p:spPr>
      </p:pic>
      <p:sp>
        <p:nvSpPr>
          <p:cNvPr id="209" name="TextBox 209"/>
          <p:cNvSpPr txBox="1"/>
          <p:nvPr/>
        </p:nvSpPr>
        <p:spPr>
          <a:xfrm>
            <a:off x="1889761" y="354463"/>
            <a:ext cx="8063619" cy="550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76"/>
              </a:lnSpc>
              <a:spcBef>
                <a:spcPct val="0"/>
              </a:spcBef>
            </a:pPr>
            <a:r>
              <a:rPr lang="en-US" sz="3563" b="1" spc="-53" dirty="0">
                <a:solidFill>
                  <a:srgbClr val="000000"/>
                </a:solidFill>
                <a:latin typeface="Josefin Sans" pitchFamily="2" charset="0"/>
              </a:rPr>
              <a:t>Nonprofit logic model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7D2DED-C750-1C45-06DF-E6B3963E0793}"/>
              </a:ext>
            </a:extLst>
          </p:cNvPr>
          <p:cNvGrpSpPr/>
          <p:nvPr/>
        </p:nvGrpSpPr>
        <p:grpSpPr>
          <a:xfrm>
            <a:off x="544896" y="5817839"/>
            <a:ext cx="9602209" cy="1221008"/>
            <a:chOff x="544896" y="5817839"/>
            <a:chExt cx="9602209" cy="1221008"/>
          </a:xfrm>
        </p:grpSpPr>
        <p:sp>
          <p:nvSpPr>
            <p:cNvPr id="156" name="Freeform 156"/>
            <p:cNvSpPr/>
            <p:nvPr/>
          </p:nvSpPr>
          <p:spPr>
            <a:xfrm>
              <a:off x="544896" y="5817839"/>
              <a:ext cx="9602209" cy="1221008"/>
            </a:xfrm>
            <a:custGeom>
              <a:avLst/>
              <a:gdLst/>
              <a:ahLst/>
              <a:cxnLst/>
              <a:rect l="l" t="t" r="r" b="b"/>
              <a:pathLst>
                <a:path w="4415057" h="561414">
                  <a:moveTo>
                    <a:pt x="0" y="0"/>
                  </a:moveTo>
                  <a:lnTo>
                    <a:pt x="4415057" y="0"/>
                  </a:lnTo>
                  <a:lnTo>
                    <a:pt x="4415057" y="561414"/>
                  </a:lnTo>
                  <a:lnTo>
                    <a:pt x="0" y="561414"/>
                  </a:ln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</p:spPr>
        </p:sp>
        <p:sp>
          <p:nvSpPr>
            <p:cNvPr id="160" name="Freeform 160"/>
            <p:cNvSpPr/>
            <p:nvPr/>
          </p:nvSpPr>
          <p:spPr>
            <a:xfrm>
              <a:off x="2290376" y="5989289"/>
              <a:ext cx="3720720" cy="422844"/>
            </a:xfrm>
            <a:custGeom>
              <a:avLst/>
              <a:gdLst/>
              <a:ahLst/>
              <a:cxnLst/>
              <a:rect l="l" t="t" r="r" b="b"/>
              <a:pathLst>
                <a:path w="1710772" h="194422">
                  <a:moveTo>
                    <a:pt x="0" y="0"/>
                  </a:moveTo>
                  <a:lnTo>
                    <a:pt x="1710772" y="0"/>
                  </a:lnTo>
                  <a:lnTo>
                    <a:pt x="1710772" y="194422"/>
                  </a:lnTo>
                  <a:lnTo>
                    <a:pt x="0" y="194422"/>
                  </a:lnTo>
                  <a:close/>
                </a:path>
              </a:pathLst>
            </a:custGeom>
            <a:solidFill>
              <a:srgbClr val="F4D188">
                <a:alpha val="60000"/>
              </a:srgbClr>
            </a:solidFill>
          </p:spPr>
        </p:sp>
        <p:sp>
          <p:nvSpPr>
            <p:cNvPr id="162" name="TextBox 162"/>
            <p:cNvSpPr txBox="1"/>
            <p:nvPr/>
          </p:nvSpPr>
          <p:spPr>
            <a:xfrm>
              <a:off x="2534969" y="6096775"/>
              <a:ext cx="3231534" cy="2078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1"/>
                </a:lnSpc>
              </a:pPr>
              <a:r>
                <a:rPr lang="en-US" sz="701" b="1" spc="-10" dirty="0">
                  <a:solidFill>
                    <a:srgbClr val="000000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rPr>
                <a:t>Economic conditions: </a:t>
              </a:r>
              <a:r>
                <a:rPr lang="en-US" sz="701" spc="-10" dirty="0">
                  <a:solidFill>
                    <a:srgbClr val="000000"/>
                  </a:solidFill>
                  <a:latin typeface="Open Sans Light"/>
                </a:rPr>
                <a:t>Unemployment rates, poverty levels, and local cost of living can affect the demand for food bank services and the availability of resources.</a:t>
              </a:r>
            </a:p>
          </p:txBody>
        </p:sp>
        <p:sp>
          <p:nvSpPr>
            <p:cNvPr id="165" name="Freeform 165"/>
            <p:cNvSpPr/>
            <p:nvPr/>
          </p:nvSpPr>
          <p:spPr>
            <a:xfrm>
              <a:off x="6107281" y="5989289"/>
              <a:ext cx="3720720" cy="422844"/>
            </a:xfrm>
            <a:custGeom>
              <a:avLst/>
              <a:gdLst/>
              <a:ahLst/>
              <a:cxnLst/>
              <a:rect l="l" t="t" r="r" b="b"/>
              <a:pathLst>
                <a:path w="1710772" h="194422">
                  <a:moveTo>
                    <a:pt x="0" y="0"/>
                  </a:moveTo>
                  <a:lnTo>
                    <a:pt x="1710772" y="0"/>
                  </a:lnTo>
                  <a:lnTo>
                    <a:pt x="1710772" y="194422"/>
                  </a:lnTo>
                  <a:lnTo>
                    <a:pt x="0" y="194422"/>
                  </a:lnTo>
                  <a:close/>
                </a:path>
              </a:pathLst>
            </a:custGeom>
            <a:solidFill>
              <a:srgbClr val="F4D188">
                <a:alpha val="60000"/>
              </a:srgbClr>
            </a:solidFill>
          </p:spPr>
        </p:sp>
        <p:sp>
          <p:nvSpPr>
            <p:cNvPr id="167" name="TextBox 167"/>
            <p:cNvSpPr txBox="1"/>
            <p:nvPr/>
          </p:nvSpPr>
          <p:spPr>
            <a:xfrm>
              <a:off x="6351874" y="6096775"/>
              <a:ext cx="3231534" cy="2078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1"/>
                </a:lnSpc>
              </a:pPr>
              <a:r>
                <a:rPr lang="en-US" sz="701" b="1" spc="-10" dirty="0">
                  <a:solidFill>
                    <a:srgbClr val="000000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rPr>
                <a:t>Government policies</a:t>
              </a:r>
              <a:r>
                <a:rPr lang="en-US" sz="701" spc="-10" dirty="0">
                  <a:solidFill>
                    <a:srgbClr val="000000"/>
                  </a:solidFill>
                  <a:latin typeface="Open Sans Light Bold"/>
                </a:rPr>
                <a:t>: </a:t>
              </a:r>
              <a:r>
                <a:rPr lang="en-US" sz="701" spc="-10" dirty="0">
                  <a:solidFill>
                    <a:srgbClr val="000000"/>
                  </a:solidFill>
                  <a:latin typeface="Open Sans Light"/>
                </a:rPr>
                <a:t>Legislation and regulations can impact funding, food safety standards, and the operating environment for nonprofits.</a:t>
              </a:r>
            </a:p>
          </p:txBody>
        </p:sp>
        <p:sp>
          <p:nvSpPr>
            <p:cNvPr id="170" name="Freeform 170"/>
            <p:cNvSpPr/>
            <p:nvPr/>
          </p:nvSpPr>
          <p:spPr>
            <a:xfrm>
              <a:off x="2290376" y="6497858"/>
              <a:ext cx="3720720" cy="422844"/>
            </a:xfrm>
            <a:custGeom>
              <a:avLst/>
              <a:gdLst/>
              <a:ahLst/>
              <a:cxnLst/>
              <a:rect l="l" t="t" r="r" b="b"/>
              <a:pathLst>
                <a:path w="1710772" h="194422">
                  <a:moveTo>
                    <a:pt x="0" y="0"/>
                  </a:moveTo>
                  <a:lnTo>
                    <a:pt x="1710772" y="0"/>
                  </a:lnTo>
                  <a:lnTo>
                    <a:pt x="1710772" y="194422"/>
                  </a:lnTo>
                  <a:lnTo>
                    <a:pt x="0" y="194422"/>
                  </a:lnTo>
                  <a:close/>
                </a:path>
              </a:pathLst>
            </a:custGeom>
            <a:solidFill>
              <a:srgbClr val="F4D188">
                <a:alpha val="60000"/>
              </a:srgbClr>
            </a:solidFill>
          </p:spPr>
        </p:sp>
        <p:sp>
          <p:nvSpPr>
            <p:cNvPr id="172" name="TextBox 172"/>
            <p:cNvSpPr txBox="1"/>
            <p:nvPr/>
          </p:nvSpPr>
          <p:spPr>
            <a:xfrm>
              <a:off x="2534969" y="6605344"/>
              <a:ext cx="3231534" cy="2078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1"/>
                </a:lnSpc>
              </a:pPr>
              <a:r>
                <a:rPr lang="en-US" sz="701" b="1" spc="-10" dirty="0">
                  <a:solidFill>
                    <a:srgbClr val="000000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rPr>
                <a:t>Public attitudes and awareness: </a:t>
              </a:r>
              <a:r>
                <a:rPr lang="en-US" sz="701" spc="-10" dirty="0">
                  <a:solidFill>
                    <a:srgbClr val="000000"/>
                  </a:solidFill>
                  <a:latin typeface="Open Sans Light"/>
                </a:rPr>
                <a:t>Perceptions of hunger, poverty, and the role of food banks can influence community support and engagement.</a:t>
              </a:r>
            </a:p>
          </p:txBody>
        </p:sp>
        <p:sp>
          <p:nvSpPr>
            <p:cNvPr id="175" name="Freeform 175"/>
            <p:cNvSpPr/>
            <p:nvPr/>
          </p:nvSpPr>
          <p:spPr>
            <a:xfrm>
              <a:off x="6107281" y="6497858"/>
              <a:ext cx="3720720" cy="422844"/>
            </a:xfrm>
            <a:custGeom>
              <a:avLst/>
              <a:gdLst/>
              <a:ahLst/>
              <a:cxnLst/>
              <a:rect l="l" t="t" r="r" b="b"/>
              <a:pathLst>
                <a:path w="1710772" h="194422">
                  <a:moveTo>
                    <a:pt x="0" y="0"/>
                  </a:moveTo>
                  <a:lnTo>
                    <a:pt x="1710772" y="0"/>
                  </a:lnTo>
                  <a:lnTo>
                    <a:pt x="1710772" y="194422"/>
                  </a:lnTo>
                  <a:lnTo>
                    <a:pt x="0" y="194422"/>
                  </a:lnTo>
                  <a:close/>
                </a:path>
              </a:pathLst>
            </a:custGeom>
            <a:solidFill>
              <a:srgbClr val="F4D188">
                <a:alpha val="60000"/>
              </a:srgbClr>
            </a:solidFill>
          </p:spPr>
        </p:sp>
        <p:sp>
          <p:nvSpPr>
            <p:cNvPr id="177" name="TextBox 177"/>
            <p:cNvSpPr txBox="1"/>
            <p:nvPr/>
          </p:nvSpPr>
          <p:spPr>
            <a:xfrm>
              <a:off x="6351874" y="6605344"/>
              <a:ext cx="3231534" cy="2078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1"/>
                </a:lnSpc>
              </a:pPr>
              <a:r>
                <a:rPr lang="en-US" sz="701" b="1" spc="-10" dirty="0">
                  <a:solidFill>
                    <a:srgbClr val="000000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rPr>
                <a:t>Natural disasters and emergencies</a:t>
              </a:r>
              <a:r>
                <a:rPr lang="en-US" sz="701" spc="-10" dirty="0">
                  <a:solidFill>
                    <a:srgbClr val="000000"/>
                  </a:solidFill>
                  <a:latin typeface="Open Sans Light Bold"/>
                </a:rPr>
                <a:t>: </a:t>
              </a:r>
              <a:r>
                <a:rPr lang="en-US" sz="701" spc="-10" dirty="0">
                  <a:solidFill>
                    <a:srgbClr val="000000"/>
                  </a:solidFill>
                  <a:latin typeface="Open Sans Light"/>
                </a:rPr>
                <a:t>Unexpected events can increase the demand for food bank services and strain available resources.</a:t>
              </a:r>
            </a:p>
          </p:txBody>
        </p:sp>
        <p:sp>
          <p:nvSpPr>
            <p:cNvPr id="213" name="TextBox 213"/>
            <p:cNvSpPr txBox="1"/>
            <p:nvPr/>
          </p:nvSpPr>
          <p:spPr>
            <a:xfrm>
              <a:off x="891582" y="6200711"/>
              <a:ext cx="1039799" cy="4990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67"/>
                </a:lnSpc>
                <a:spcBef>
                  <a:spcPct val="0"/>
                </a:spcBef>
              </a:pPr>
              <a:r>
                <a:rPr lang="en-US" sz="1056" spc="-15" dirty="0">
                  <a:solidFill>
                    <a:srgbClr val="000000"/>
                  </a:solidFill>
                  <a:latin typeface="Josefin Sans SemiBold" pitchFamily="2" charset="0"/>
                </a:rPr>
                <a:t>External Influences &amp; Outside Factors</a:t>
              </a:r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BE86119C-9E29-6AA0-416C-549EAEE254F5}"/>
              </a:ext>
            </a:extLst>
          </p:cNvPr>
          <p:cNvGrpSpPr/>
          <p:nvPr/>
        </p:nvGrpSpPr>
        <p:grpSpPr>
          <a:xfrm>
            <a:off x="1204343" y="5477809"/>
            <a:ext cx="8283314" cy="340030"/>
            <a:chOff x="1204343" y="5477809"/>
            <a:chExt cx="8283314" cy="340030"/>
          </a:xfrm>
        </p:grpSpPr>
        <p:pic>
          <p:nvPicPr>
            <p:cNvPr id="200" name="Picture 20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2778532" y="5560266"/>
              <a:ext cx="340030" cy="175115"/>
            </a:xfrm>
            <a:prstGeom prst="rect">
              <a:avLst/>
            </a:prstGeom>
          </p:spPr>
        </p:pic>
        <p:pic>
          <p:nvPicPr>
            <p:cNvPr id="201" name="Picture 20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4435589" y="5560266"/>
              <a:ext cx="340030" cy="175115"/>
            </a:xfrm>
            <a:prstGeom prst="rect">
              <a:avLst/>
            </a:prstGeom>
          </p:spPr>
        </p:pic>
        <p:pic>
          <p:nvPicPr>
            <p:cNvPr id="202" name="Picture 20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6092518" y="5560266"/>
              <a:ext cx="340030" cy="175115"/>
            </a:xfrm>
            <a:prstGeom prst="rect">
              <a:avLst/>
            </a:prstGeom>
          </p:spPr>
        </p:pic>
        <p:pic>
          <p:nvPicPr>
            <p:cNvPr id="203" name="Picture 20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7647082" y="5560266"/>
              <a:ext cx="340030" cy="175115"/>
            </a:xfrm>
            <a:prstGeom prst="rect">
              <a:avLst/>
            </a:prstGeom>
          </p:spPr>
        </p:pic>
        <p:pic>
          <p:nvPicPr>
            <p:cNvPr id="204" name="Picture 20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9230085" y="5560266"/>
              <a:ext cx="340030" cy="175115"/>
            </a:xfrm>
            <a:prstGeom prst="rect">
              <a:avLst/>
            </a:prstGeom>
          </p:spPr>
        </p:pic>
        <p:pic>
          <p:nvPicPr>
            <p:cNvPr id="122" name="Picture 199">
              <a:extLst>
                <a:ext uri="{FF2B5EF4-FFF2-40B4-BE49-F238E27FC236}">
                  <a16:creationId xmlns:a16="http://schemas.microsoft.com/office/drawing/2014/main" id="{F052B93C-F60D-9ECF-FFD1-FE4100E5F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1121886" y="5560266"/>
              <a:ext cx="340030" cy="17511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318</Words>
  <Application>Microsoft Office PowerPoint</Application>
  <PresentationFormat>Custom</PresentationFormat>
  <Paragraphs>46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Open Sans</vt:lpstr>
      <vt:lpstr>Open Sans Light Bold</vt:lpstr>
      <vt:lpstr>Calibri</vt:lpstr>
      <vt:lpstr>Open Sans Light</vt:lpstr>
      <vt:lpstr>Josefin Sans</vt:lpstr>
      <vt:lpstr>Arial</vt:lpstr>
      <vt:lpstr>Josefin Sans SemiBold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Logic model template</dc:title>
  <cp:lastModifiedBy>HUONG NGUYEN THU</cp:lastModifiedBy>
  <cp:revision>5</cp:revision>
  <dcterms:created xsi:type="dcterms:W3CDTF">2006-08-16T00:00:00Z</dcterms:created>
  <dcterms:modified xsi:type="dcterms:W3CDTF">2023-04-23T19:14:50Z</dcterms:modified>
  <dc:identifier>DAFgl-gmCzY</dc:identifier>
</cp:coreProperties>
</file>