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Rubik" pitchFamily="2" charset="-79"/>
      <p:regular r:id="rId7"/>
      <p:bold r:id="rId8"/>
      <p:italic r:id="rId9"/>
      <p:boldItalic r:id="rId10"/>
    </p:embeddedFont>
    <p:embeddedFont>
      <p:font typeface="Rubik Medium" pitchFamily="2" charset="-79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135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0E70CD3A-9FFD-1D89-1D4D-F48E76947138}"/>
              </a:ext>
            </a:extLst>
          </p:cNvPr>
          <p:cNvGrpSpPr/>
          <p:nvPr/>
        </p:nvGrpSpPr>
        <p:grpSpPr>
          <a:xfrm>
            <a:off x="756000" y="464771"/>
            <a:ext cx="9128682" cy="6496673"/>
            <a:chOff x="756000" y="464771"/>
            <a:chExt cx="9128682" cy="6496673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F8093F7-2901-1FCA-09BF-E8B0B4D4945A}"/>
                </a:ext>
              </a:extLst>
            </p:cNvPr>
            <p:cNvGrpSpPr/>
            <p:nvPr/>
          </p:nvGrpSpPr>
          <p:grpSpPr>
            <a:xfrm>
              <a:off x="2374153" y="1781155"/>
              <a:ext cx="5906967" cy="440478"/>
              <a:chOff x="2374153" y="1781155"/>
              <a:chExt cx="5906967" cy="440478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2374153" y="1781155"/>
                <a:ext cx="438512" cy="440478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C93B"/>
              </a:solidFill>
              <a:ln>
                <a:noFill/>
              </a:ln>
            </p:spPr>
          </p:sp>
          <p:sp>
            <p:nvSpPr>
              <p:cNvPr id="30" name="Freeform 30"/>
              <p:cNvSpPr/>
              <p:nvPr/>
            </p:nvSpPr>
            <p:spPr>
              <a:xfrm>
                <a:off x="4196971" y="1781155"/>
                <a:ext cx="438512" cy="440478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C93B"/>
              </a:solidFill>
              <a:ln>
                <a:noFill/>
              </a:ln>
            </p:spPr>
          </p:sp>
          <p:sp>
            <p:nvSpPr>
              <p:cNvPr id="33" name="Freeform 33"/>
              <p:cNvSpPr/>
              <p:nvPr/>
            </p:nvSpPr>
            <p:spPr>
              <a:xfrm>
                <a:off x="6015574" y="1781155"/>
                <a:ext cx="438512" cy="440478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C93B"/>
              </a:solidFill>
              <a:ln>
                <a:noFill/>
              </a:ln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6055886" y="1806964"/>
                <a:ext cx="357888" cy="373374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482"/>
                  </a:lnSpc>
                </a:pPr>
                <a:endParaRPr/>
              </a:p>
            </p:txBody>
          </p:sp>
          <p:sp>
            <p:nvSpPr>
              <p:cNvPr id="36" name="Freeform 36"/>
              <p:cNvSpPr/>
              <p:nvPr/>
            </p:nvSpPr>
            <p:spPr>
              <a:xfrm>
                <a:off x="7842608" y="1781155"/>
                <a:ext cx="438512" cy="440478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4C93B"/>
              </a:solidFill>
              <a:ln>
                <a:noFill/>
              </a:ln>
            </p:spPr>
          </p:sp>
          <p:pic>
            <p:nvPicPr>
              <p:cNvPr id="38" name="Picture 3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439963" y="1928856"/>
                <a:ext cx="306891" cy="145076"/>
              </a:xfrm>
              <a:prstGeom prst="rect">
                <a:avLst/>
              </a:prstGeom>
            </p:spPr>
          </p:pic>
          <p:pic>
            <p:nvPicPr>
              <p:cNvPr id="39" name="Picture 3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54012" y="1927534"/>
                <a:ext cx="324430" cy="153367"/>
              </a:xfrm>
              <a:prstGeom prst="rect">
                <a:avLst/>
              </a:prstGeom>
            </p:spPr>
          </p:pic>
          <p:pic>
            <p:nvPicPr>
              <p:cNvPr id="40" name="Picture 4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6072616" y="1927534"/>
                <a:ext cx="324430" cy="153367"/>
              </a:xfrm>
              <a:prstGeom prst="rect">
                <a:avLst/>
              </a:prstGeom>
            </p:spPr>
          </p:pic>
          <p:pic>
            <p:nvPicPr>
              <p:cNvPr id="41" name="Picture 4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899649" y="1927534"/>
                <a:ext cx="324430" cy="153367"/>
              </a:xfrm>
              <a:prstGeom prst="rect">
                <a:avLst/>
              </a:prstGeom>
            </p:spPr>
          </p:pic>
        </p:grpSp>
        <p:sp>
          <p:nvSpPr>
            <p:cNvPr id="42" name="AutoShape 42"/>
            <p:cNvSpPr/>
            <p:nvPr/>
          </p:nvSpPr>
          <p:spPr>
            <a:xfrm>
              <a:off x="763582" y="1120541"/>
              <a:ext cx="9080152" cy="0"/>
            </a:xfrm>
            <a:prstGeom prst="line">
              <a:avLst/>
            </a:prstGeom>
            <a:ln w="9525" cap="flat">
              <a:solidFill>
                <a:srgbClr val="121212"/>
              </a:solidFill>
              <a:prstDash val="solid"/>
              <a:headEnd type="none" w="sm" len="sm"/>
              <a:tailEnd type="none" w="sm" len="sm"/>
            </a:ln>
          </p:spPr>
        </p:sp>
        <p:pic>
          <p:nvPicPr>
            <p:cNvPr id="43" name="Picture 4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855058" y="680534"/>
              <a:ext cx="988676" cy="163132"/>
            </a:xfrm>
            <a:prstGeom prst="rect">
              <a:avLst/>
            </a:prstGeom>
          </p:spPr>
        </p:pic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56000" y="464771"/>
              <a:ext cx="560424" cy="431526"/>
            </a:xfrm>
            <a:prstGeom prst="rect">
              <a:avLst/>
            </a:prstGeom>
          </p:spPr>
        </p:pic>
        <p:sp>
          <p:nvSpPr>
            <p:cNvPr id="45" name="TextBox 45"/>
            <p:cNvSpPr txBox="1"/>
            <p:nvPr/>
          </p:nvSpPr>
          <p:spPr>
            <a:xfrm>
              <a:off x="1532540" y="501384"/>
              <a:ext cx="4540076" cy="342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49"/>
                </a:lnSpc>
              </a:pPr>
              <a:r>
                <a:rPr lang="en-US" sz="1963">
                  <a:solidFill>
                    <a:srgbClr val="000000"/>
                  </a:solidFill>
                  <a:latin typeface="Rubik Medium"/>
                </a:rPr>
                <a:t>Logic model software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81124FCE-7577-5B49-926F-C3A05F3B5C88}"/>
                </a:ext>
              </a:extLst>
            </p:cNvPr>
            <p:cNvGrpSpPr/>
            <p:nvPr/>
          </p:nvGrpSpPr>
          <p:grpSpPr>
            <a:xfrm>
              <a:off x="763670" y="1781155"/>
              <a:ext cx="1825655" cy="5180288"/>
              <a:chOff x="763670" y="1781155"/>
              <a:chExt cx="1825655" cy="5180288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763670" y="2696024"/>
                <a:ext cx="1810434" cy="4265419"/>
              </a:xfrm>
              <a:custGeom>
                <a:avLst/>
                <a:gdLst/>
                <a:ahLst/>
                <a:cxnLst/>
                <a:rect l="l" t="t" r="r" b="b"/>
                <a:pathLst>
                  <a:path w="618129" h="1456325">
                    <a:moveTo>
                      <a:pt x="0" y="0"/>
                    </a:moveTo>
                    <a:lnTo>
                      <a:pt x="618129" y="0"/>
                    </a:lnTo>
                    <a:lnTo>
                      <a:pt x="618129" y="1456325"/>
                    </a:lnTo>
                    <a:lnTo>
                      <a:pt x="0" y="1456325"/>
                    </a:lnTo>
                    <a:close/>
                  </a:path>
                </a:pathLst>
              </a:custGeom>
              <a:solidFill>
                <a:srgbClr val="FCF3FF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767751" y="1781155"/>
                <a:ext cx="1821574" cy="1829739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F3FF"/>
              </a:solidFill>
              <a:ln w="9525">
                <a:solidFill>
                  <a:srgbClr val="121212"/>
                </a:solidFill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935208" y="1845482"/>
                <a:ext cx="1486663" cy="1593874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618"/>
                  </a:lnSpc>
                </a:pPr>
                <a:r>
                  <a:rPr lang="en-US" sz="1870" dirty="0">
                    <a:solidFill>
                      <a:srgbClr val="000000"/>
                    </a:solidFill>
                    <a:latin typeface="Rubik Medium"/>
                  </a:rPr>
                  <a:t>Inputs</a:t>
                </a:r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874323" y="3831945"/>
                <a:ext cx="1544714" cy="2434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Funding from investors, grants, or company budget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Skilled software developers, designers, and project managers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Market research and customer feedback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Technical infrastructure (e.g., servers, development tools, and software licenses)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Collaboration with financial experts for content development</a:t>
                </a:r>
              </a:p>
              <a:p>
                <a:pPr>
                  <a:lnSpc>
                    <a:spcPts val="1260"/>
                  </a:lnSpc>
                </a:pPr>
                <a:endParaRPr lang="en-US" sz="900" dirty="0">
                  <a:solidFill>
                    <a:srgbClr val="000000"/>
                  </a:solidFill>
                  <a:latin typeface="Rubik"/>
                </a:endParaRP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9842457-7A2D-1989-640F-A1FE170E0368}"/>
                </a:ext>
              </a:extLst>
            </p:cNvPr>
            <p:cNvGrpSpPr/>
            <p:nvPr/>
          </p:nvGrpSpPr>
          <p:grpSpPr>
            <a:xfrm>
              <a:off x="2590570" y="1781155"/>
              <a:ext cx="1821574" cy="4188129"/>
              <a:chOff x="2590570" y="1781155"/>
              <a:chExt cx="1821574" cy="418812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2590570" y="1781155"/>
                <a:ext cx="1821574" cy="1829739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CCA3D7"/>
              </a:solidFill>
              <a:ln w="9525">
                <a:solidFill>
                  <a:srgbClr val="121212"/>
                </a:solidFill>
              </a:ln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2758027" y="1845482"/>
                <a:ext cx="1486663" cy="1593874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618"/>
                  </a:lnSpc>
                </a:pPr>
                <a:r>
                  <a:rPr lang="en-US" sz="1870">
                    <a:solidFill>
                      <a:srgbClr val="000000"/>
                    </a:solidFill>
                    <a:latin typeface="Rubik Medium"/>
                  </a:rPr>
                  <a:t>Activities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2705699" y="3839494"/>
                <a:ext cx="1544714" cy="21297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Conduct market research to identify user needs and preferences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Define the app's features and functionality based on research findings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Develop and test the app, incorporating user feedback through iterative cycles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Design a user-friendly interface and visually appealing graphics</a:t>
                </a:r>
              </a:p>
              <a:p>
                <a:pPr>
                  <a:lnSpc>
                    <a:spcPts val="1260"/>
                  </a:lnSpc>
                </a:pPr>
                <a:endParaRPr lang="en-US" sz="900" dirty="0">
                  <a:solidFill>
                    <a:srgbClr val="000000"/>
                  </a:solidFill>
                  <a:latin typeface="Rubik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7ED9460-083C-D4E2-A8D3-BDDE6DA071FA}"/>
                </a:ext>
              </a:extLst>
            </p:cNvPr>
            <p:cNvGrpSpPr/>
            <p:nvPr/>
          </p:nvGrpSpPr>
          <p:grpSpPr>
            <a:xfrm>
              <a:off x="4409307" y="1781155"/>
              <a:ext cx="1825655" cy="5180289"/>
              <a:chOff x="4409307" y="1781155"/>
              <a:chExt cx="1825655" cy="518028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4409307" y="2678115"/>
                <a:ext cx="1822818" cy="4283329"/>
              </a:xfrm>
              <a:custGeom>
                <a:avLst/>
                <a:gdLst/>
                <a:ahLst/>
                <a:cxnLst/>
                <a:rect l="l" t="t" r="r" b="b"/>
                <a:pathLst>
                  <a:path w="622357" h="1462439">
                    <a:moveTo>
                      <a:pt x="0" y="0"/>
                    </a:moveTo>
                    <a:lnTo>
                      <a:pt x="622357" y="0"/>
                    </a:lnTo>
                    <a:lnTo>
                      <a:pt x="622357" y="1462439"/>
                    </a:lnTo>
                    <a:lnTo>
                      <a:pt x="0" y="1462439"/>
                    </a:lnTo>
                    <a:close/>
                  </a:path>
                </a:pathLst>
              </a:custGeom>
              <a:solidFill>
                <a:srgbClr val="FCF3FF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413388" y="1781155"/>
                <a:ext cx="1821574" cy="1829739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F3FF"/>
              </a:solidFill>
              <a:ln w="9525">
                <a:solidFill>
                  <a:srgbClr val="121212"/>
                </a:solidFill>
              </a:ln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4580845" y="1845482"/>
                <a:ext cx="1486663" cy="1593874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618"/>
                  </a:lnSpc>
                </a:pPr>
                <a:r>
                  <a:rPr lang="en-US" sz="1870">
                    <a:solidFill>
                      <a:srgbClr val="000000"/>
                    </a:solidFill>
                    <a:latin typeface="Rubik Medium"/>
                  </a:rPr>
                  <a:t>Output</a:t>
                </a: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4524302" y="3831945"/>
                <a:ext cx="1544714" cy="27393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Fully developed and tested personal finance app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Number of app downloads and installations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Amount of educational content and resources available within the app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Level of user engagement and satisfaction, as measured through feedback and reviews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Reach of marketing efforts and promotional campaigns</a:t>
                </a:r>
              </a:p>
              <a:p>
                <a:pPr>
                  <a:lnSpc>
                    <a:spcPts val="1260"/>
                  </a:lnSpc>
                </a:pPr>
                <a:endParaRPr lang="en-US" sz="900" dirty="0">
                  <a:solidFill>
                    <a:srgbClr val="000000"/>
                  </a:solidFill>
                  <a:latin typeface="Rubik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2EB0DD2-844C-8462-469A-3D6C744B8356}"/>
                </a:ext>
              </a:extLst>
            </p:cNvPr>
            <p:cNvGrpSpPr/>
            <p:nvPr/>
          </p:nvGrpSpPr>
          <p:grpSpPr>
            <a:xfrm>
              <a:off x="6236207" y="1781155"/>
              <a:ext cx="1821574" cy="4529052"/>
              <a:chOff x="6236207" y="1781155"/>
              <a:chExt cx="1821574" cy="4529052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6236207" y="1781155"/>
                <a:ext cx="1821574" cy="1829739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CCA3D7"/>
              </a:solidFill>
              <a:ln w="9525">
                <a:solidFill>
                  <a:srgbClr val="121212"/>
                </a:solidFill>
              </a:ln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6403664" y="1845482"/>
                <a:ext cx="1486663" cy="1593874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618"/>
                  </a:lnSpc>
                </a:pPr>
                <a:r>
                  <a:rPr lang="en-US" sz="1870" dirty="0">
                    <a:solidFill>
                      <a:srgbClr val="000000"/>
                    </a:solidFill>
                    <a:latin typeface="Rubik Medium"/>
                  </a:rPr>
                  <a:t>Outcomes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6363142" y="3875617"/>
                <a:ext cx="1544714" cy="24345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Improved financial literacy among app users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More effective personal budgeting and financial management by users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Increased user confidence in making financial decisions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Enhanced user satisfaction and engagement with the app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 dirty="0">
                    <a:solidFill>
                      <a:srgbClr val="000000"/>
                    </a:solidFill>
                    <a:latin typeface="Rubik"/>
                  </a:rPr>
                  <a:t>Positive brand recognition and customer loyalty</a:t>
                </a:r>
              </a:p>
              <a:p>
                <a:pPr>
                  <a:lnSpc>
                    <a:spcPts val="1260"/>
                  </a:lnSpc>
                </a:pPr>
                <a:endParaRPr lang="en-US" sz="900" dirty="0">
                  <a:solidFill>
                    <a:srgbClr val="000000"/>
                  </a:solidFill>
                  <a:latin typeface="Rubik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4D31D7F-C76D-C425-5890-73CF0819F7E6}"/>
                </a:ext>
              </a:extLst>
            </p:cNvPr>
            <p:cNvGrpSpPr/>
            <p:nvPr/>
          </p:nvGrpSpPr>
          <p:grpSpPr>
            <a:xfrm>
              <a:off x="8044800" y="1781155"/>
              <a:ext cx="1839882" cy="5180289"/>
              <a:chOff x="8044800" y="1781155"/>
              <a:chExt cx="1839882" cy="518028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8044800" y="2678115"/>
                <a:ext cx="1839882" cy="4283329"/>
              </a:xfrm>
              <a:custGeom>
                <a:avLst/>
                <a:gdLst/>
                <a:ahLst/>
                <a:cxnLst/>
                <a:rect l="l" t="t" r="r" b="b"/>
                <a:pathLst>
                  <a:path w="628184" h="1462439">
                    <a:moveTo>
                      <a:pt x="0" y="0"/>
                    </a:moveTo>
                    <a:lnTo>
                      <a:pt x="628184" y="0"/>
                    </a:lnTo>
                    <a:lnTo>
                      <a:pt x="628184" y="1462439"/>
                    </a:lnTo>
                    <a:lnTo>
                      <a:pt x="0" y="1462439"/>
                    </a:lnTo>
                    <a:close/>
                  </a:path>
                </a:pathLst>
              </a:custGeom>
              <a:solidFill>
                <a:srgbClr val="FCF3FF"/>
              </a:solidFill>
            </p:spPr>
          </p:sp>
          <p:sp>
            <p:nvSpPr>
              <p:cNvPr id="24" name="Freeform 24"/>
              <p:cNvSpPr/>
              <p:nvPr/>
            </p:nvSpPr>
            <p:spPr>
              <a:xfrm>
                <a:off x="8059025" y="1781155"/>
                <a:ext cx="1821574" cy="1829739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CF3FF"/>
              </a:solidFill>
              <a:ln w="9525">
                <a:solidFill>
                  <a:srgbClr val="121212"/>
                </a:solidFill>
              </a:ln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8226482" y="1845482"/>
                <a:ext cx="1486663" cy="1593874"/>
              </a:xfrm>
              <a:prstGeom prst="rect">
                <a:avLst/>
              </a:prstGeom>
            </p:spPr>
            <p:txBody>
              <a:bodyPr lIns="52500" tIns="52500" rIns="52500" bIns="52500" rtlCol="0" anchor="ctr"/>
              <a:lstStyle/>
              <a:p>
                <a:pPr algn="ctr">
                  <a:lnSpc>
                    <a:spcPts val="2618"/>
                  </a:lnSpc>
                </a:pPr>
                <a:r>
                  <a:rPr lang="en-US" sz="1870" dirty="0">
                    <a:solidFill>
                      <a:srgbClr val="000000"/>
                    </a:solidFill>
                    <a:latin typeface="Rubik Medium"/>
                  </a:rPr>
                  <a:t>Impact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8181745" y="3868069"/>
                <a:ext cx="1544714" cy="273939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>
                    <a:solidFill>
                      <a:srgbClr val="000000"/>
                    </a:solidFill>
                    <a:latin typeface="Rubik"/>
                  </a:rPr>
                  <a:t>Long-term improvement in users' financial well-being and stability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>
                    <a:solidFill>
                      <a:srgbClr val="000000"/>
                    </a:solidFill>
                    <a:latin typeface="Rubik"/>
                  </a:rPr>
                  <a:t>Reduced financial stress and increased financial independence among users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>
                    <a:solidFill>
                      <a:srgbClr val="000000"/>
                    </a:solidFill>
                    <a:latin typeface="Rubik"/>
                  </a:rPr>
                  <a:t>Wider adoption of healthy financial habits and behaviors within the community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>
                    <a:solidFill>
                      <a:srgbClr val="000000"/>
                    </a:solidFill>
                    <a:latin typeface="Rubik"/>
                  </a:rPr>
                  <a:t>Strengthened trust in the app and the company behind it</a:t>
                </a:r>
              </a:p>
              <a:p>
                <a:pPr marL="194310" lvl="1" indent="-97155">
                  <a:lnSpc>
                    <a:spcPts val="1260"/>
                  </a:lnSpc>
                  <a:buFont typeface="Arial"/>
                  <a:buChar char="•"/>
                </a:pPr>
                <a:r>
                  <a:rPr lang="en-US" sz="900">
                    <a:solidFill>
                      <a:srgbClr val="000000"/>
                    </a:solidFill>
                    <a:latin typeface="Rubik"/>
                  </a:rPr>
                  <a:t>Ongoing growth and expansion of the app's user base and features</a:t>
                </a:r>
              </a:p>
              <a:p>
                <a:pPr>
                  <a:lnSpc>
                    <a:spcPts val="1260"/>
                  </a:lnSpc>
                </a:pPr>
                <a:endParaRPr lang="en-US" sz="900">
                  <a:solidFill>
                    <a:srgbClr val="000000"/>
                  </a:solidFill>
                  <a:latin typeface="Rubik"/>
                </a:endParaRPr>
              </a:p>
            </p:txBody>
          </p:sp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222</Words>
  <Application>Microsoft Office PowerPoint</Application>
  <PresentationFormat>Custom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Rubik Medium</vt:lpstr>
      <vt:lpstr>Calibri</vt:lpstr>
      <vt:lpstr>Rubik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 model template</dc:title>
  <cp:lastModifiedBy>HUONG NGUYEN THU</cp:lastModifiedBy>
  <cp:revision>2</cp:revision>
  <dcterms:created xsi:type="dcterms:W3CDTF">2006-08-16T00:00:00Z</dcterms:created>
  <dcterms:modified xsi:type="dcterms:W3CDTF">2023-04-23T17:53:33Z</dcterms:modified>
  <dc:identifier>DAFgl-gmCzY</dc:identifier>
</cp:coreProperties>
</file>