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SemiBold" pitchFamily="2" charset="0"/>
      <p:bold r:id="rId11"/>
      <p:boldItalic r:id="rId12"/>
    </p:embeddedFont>
    <p:embeddedFont>
      <p:font typeface="Open Sans Light" pitchFamily="2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5FB4876F-02EF-97A2-F60D-19C2305DF999}"/>
              </a:ext>
            </a:extLst>
          </p:cNvPr>
          <p:cNvGrpSpPr/>
          <p:nvPr/>
        </p:nvGrpSpPr>
        <p:grpSpPr>
          <a:xfrm>
            <a:off x="625076" y="630000"/>
            <a:ext cx="9426958" cy="6351961"/>
            <a:chOff x="625076" y="630000"/>
            <a:chExt cx="9426958" cy="635196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A31DF52-C043-2351-CCAF-B952DF5EFDAA}"/>
                </a:ext>
              </a:extLst>
            </p:cNvPr>
            <p:cNvGrpSpPr/>
            <p:nvPr/>
          </p:nvGrpSpPr>
          <p:grpSpPr>
            <a:xfrm>
              <a:off x="639966" y="630000"/>
              <a:ext cx="1457041" cy="4507205"/>
              <a:chOff x="639966" y="630000"/>
              <a:chExt cx="1457041" cy="450720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639966" y="630000"/>
                <a:ext cx="1198110" cy="3101743"/>
              </a:xfrm>
              <a:custGeom>
                <a:avLst/>
                <a:gdLst/>
                <a:ahLst/>
                <a:cxnLst/>
                <a:rect l="l" t="t" r="r" b="b"/>
                <a:pathLst>
                  <a:path w="559134" h="1447521">
                    <a:moveTo>
                      <a:pt x="0" y="0"/>
                    </a:moveTo>
                    <a:lnTo>
                      <a:pt x="559134" y="0"/>
                    </a:lnTo>
                    <a:lnTo>
                      <a:pt x="559134" y="1447521"/>
                    </a:lnTo>
                    <a:lnTo>
                      <a:pt x="0" y="1447521"/>
                    </a:lnTo>
                    <a:close/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433831"/>
                </a:solidFill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09097" y="768467"/>
                <a:ext cx="1076102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63"/>
                  </a:lnSpc>
                </a:pPr>
                <a:r>
                  <a:rPr lang="en-US" sz="759" b="1" spc="281" dirty="0">
                    <a:solidFill>
                      <a:srgbClr val="433831"/>
                    </a:solidFill>
                    <a:latin typeface="Montserrat" pitchFamily="2" charset="0"/>
                  </a:rPr>
                  <a:t>SITUATION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698039" y="1009635"/>
                <a:ext cx="1051463" cy="16994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 dirty="0">
                    <a:solidFill>
                      <a:srgbClr val="433831"/>
                    </a:solidFill>
                    <a:latin typeface="Open Sans Light"/>
                  </a:rPr>
                  <a:t>High smoking rates in the community</a:t>
                </a:r>
              </a:p>
              <a:p>
                <a:pPr>
                  <a:lnSpc>
                    <a:spcPts val="1063"/>
                  </a:lnSpc>
                </a:pPr>
                <a:endParaRPr lang="en-US" sz="759" dirty="0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 dirty="0">
                    <a:solidFill>
                      <a:srgbClr val="433831"/>
                    </a:solidFill>
                    <a:latin typeface="Open Sans Light"/>
                  </a:rPr>
                  <a:t>Increased incidence of tobacco-related diseases and healthcare costs</a:t>
                </a:r>
              </a:p>
              <a:p>
                <a:pPr>
                  <a:lnSpc>
                    <a:spcPts val="1063"/>
                  </a:lnSpc>
                </a:pPr>
                <a:endParaRPr lang="en-US" sz="759" dirty="0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 dirty="0">
                    <a:solidFill>
                      <a:srgbClr val="433831"/>
                    </a:solidFill>
                    <a:latin typeface="Open Sans Light"/>
                  </a:rPr>
                  <a:t>Limited awareness of smoking cessation resources and support</a:t>
                </a:r>
              </a:p>
              <a:p>
                <a:pPr>
                  <a:lnSpc>
                    <a:spcPts val="1063"/>
                  </a:lnSpc>
                </a:pPr>
                <a:endParaRPr lang="en-US" sz="759" dirty="0">
                  <a:solidFill>
                    <a:srgbClr val="433831"/>
                  </a:solidFill>
                  <a:latin typeface="Open Sans Light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751381" y="2876422"/>
                <a:ext cx="1198110" cy="1911909"/>
              </a:xfrm>
              <a:custGeom>
                <a:avLst/>
                <a:gdLst/>
                <a:ahLst/>
                <a:cxnLst/>
                <a:rect l="l" t="t" r="r" b="b"/>
                <a:pathLst>
                  <a:path w="559134" h="892249">
                    <a:moveTo>
                      <a:pt x="0" y="0"/>
                    </a:moveTo>
                    <a:lnTo>
                      <a:pt x="559134" y="0"/>
                    </a:lnTo>
                    <a:lnTo>
                      <a:pt x="559134" y="892249"/>
                    </a:lnTo>
                    <a:lnTo>
                      <a:pt x="0" y="892249"/>
                    </a:lnTo>
                    <a:close/>
                  </a:path>
                </a:pathLst>
              </a:custGeom>
              <a:solidFill>
                <a:srgbClr val="FFA05F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 rot="5400000">
                <a:off x="649498" y="3689696"/>
                <a:ext cx="2736444" cy="158574"/>
              </a:xfrm>
              <a:custGeom>
                <a:avLst/>
                <a:gdLst/>
                <a:ahLst/>
                <a:cxnLst/>
                <a:rect l="l" t="t" r="r" b="b"/>
                <a:pathLst>
                  <a:path w="1277043" h="74003">
                    <a:moveTo>
                      <a:pt x="638522" y="0"/>
                    </a:moveTo>
                    <a:lnTo>
                      <a:pt x="1277043" y="74003"/>
                    </a:lnTo>
                    <a:lnTo>
                      <a:pt x="0" y="74003"/>
                    </a:lnTo>
                    <a:lnTo>
                      <a:pt x="638522" y="0"/>
                    </a:lnTo>
                    <a:close/>
                  </a:path>
                </a:pathLst>
              </a:custGeom>
              <a:solidFill>
                <a:srgbClr val="FFA05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 rot="5400000">
                <a:off x="436978" y="2917817"/>
                <a:ext cx="1197395" cy="7075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88"/>
                  </a:lnSpc>
                </a:pPr>
                <a:endParaRPr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820512" y="3024190"/>
                <a:ext cx="1076102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63"/>
                  </a:lnSpc>
                </a:pPr>
                <a:r>
                  <a:rPr lang="en-US" sz="759" b="1" spc="281" dirty="0">
                    <a:solidFill>
                      <a:srgbClr val="FFFFFF"/>
                    </a:solidFill>
                    <a:latin typeface="Montserrat" pitchFamily="2" charset="0"/>
                  </a:rPr>
                  <a:t>PRIORITIES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809454" y="3265358"/>
                <a:ext cx="1051463" cy="14361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FFFFFF"/>
                    </a:solidFill>
                    <a:latin typeface="Open Sans Light"/>
                  </a:rPr>
                  <a:t>Reduce smoking rates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FFFFFF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FFFFFF"/>
                    </a:solidFill>
                    <a:latin typeface="Open Sans Light"/>
                  </a:rPr>
                  <a:t>Improve community health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FFFFFF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FFFFFF"/>
                    </a:solidFill>
                    <a:latin typeface="Open Sans Light"/>
                  </a:rPr>
                  <a:t>Increase awareness of and access to smoking cessation resources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FFFFFF"/>
                  </a:solidFill>
                  <a:latin typeface="Open Sans Light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D959B5C-AA29-4421-EAC0-9C630EC37D58}"/>
                </a:ext>
              </a:extLst>
            </p:cNvPr>
            <p:cNvGrpSpPr/>
            <p:nvPr/>
          </p:nvGrpSpPr>
          <p:grpSpPr>
            <a:xfrm>
              <a:off x="2122144" y="630000"/>
              <a:ext cx="1198110" cy="5140299"/>
              <a:chOff x="2122144" y="630000"/>
              <a:chExt cx="1198110" cy="514029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2122144" y="630000"/>
                <a:ext cx="1198110" cy="5140299"/>
              </a:xfrm>
              <a:custGeom>
                <a:avLst/>
                <a:gdLst/>
                <a:ahLst/>
                <a:cxnLst/>
                <a:rect l="l" t="t" r="r" b="b"/>
                <a:pathLst>
                  <a:path w="559134" h="2398874">
                    <a:moveTo>
                      <a:pt x="0" y="0"/>
                    </a:moveTo>
                    <a:lnTo>
                      <a:pt x="559134" y="0"/>
                    </a:lnTo>
                    <a:lnTo>
                      <a:pt x="559134" y="2398874"/>
                    </a:lnTo>
                    <a:lnTo>
                      <a:pt x="0" y="2398874"/>
                    </a:lnTo>
                    <a:close/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433831"/>
                </a:solidFill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2191275" y="768467"/>
                <a:ext cx="1076102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63"/>
                  </a:lnSpc>
                </a:pPr>
                <a:r>
                  <a:rPr lang="en-US" sz="759" b="1" spc="281">
                    <a:solidFill>
                      <a:srgbClr val="433831"/>
                    </a:solidFill>
                    <a:latin typeface="Montserrat" pitchFamily="2" charset="0"/>
                  </a:rPr>
                  <a:t>INPUT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2180217" y="1009635"/>
                <a:ext cx="1051463" cy="28844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 dirty="0">
                    <a:solidFill>
                      <a:srgbClr val="433831"/>
                    </a:solidFill>
                    <a:latin typeface="Open Sans Light"/>
                  </a:rPr>
                  <a:t>Funding from government and private sources</a:t>
                </a:r>
              </a:p>
              <a:p>
                <a:pPr>
                  <a:lnSpc>
                    <a:spcPts val="1063"/>
                  </a:lnSpc>
                </a:pPr>
                <a:endParaRPr lang="en-US" sz="759" dirty="0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 dirty="0">
                    <a:solidFill>
                      <a:srgbClr val="433831"/>
                    </a:solidFill>
                    <a:latin typeface="Open Sans Light"/>
                  </a:rPr>
                  <a:t>Public health professionals and educators</a:t>
                </a:r>
              </a:p>
              <a:p>
                <a:pPr>
                  <a:lnSpc>
                    <a:spcPts val="1063"/>
                  </a:lnSpc>
                </a:pPr>
                <a:endParaRPr lang="en-US" sz="759" dirty="0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 dirty="0">
                    <a:solidFill>
                      <a:srgbClr val="433831"/>
                    </a:solidFill>
                    <a:latin typeface="Open Sans Light"/>
                  </a:rPr>
                  <a:t>Collaboration with local healthcare providers and community organizations</a:t>
                </a:r>
              </a:p>
              <a:p>
                <a:pPr>
                  <a:lnSpc>
                    <a:spcPts val="1063"/>
                  </a:lnSpc>
                </a:pPr>
                <a:endParaRPr lang="en-US" sz="759" dirty="0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 dirty="0">
                    <a:solidFill>
                      <a:srgbClr val="433831"/>
                    </a:solidFill>
                    <a:latin typeface="Open Sans Light"/>
                  </a:rPr>
                  <a:t>Educational materials and media resources</a:t>
                </a:r>
              </a:p>
              <a:p>
                <a:pPr>
                  <a:lnSpc>
                    <a:spcPts val="1063"/>
                  </a:lnSpc>
                </a:pPr>
                <a:endParaRPr lang="en-US" sz="759" dirty="0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 dirty="0">
                    <a:solidFill>
                      <a:srgbClr val="433831"/>
                    </a:solidFill>
                    <a:latin typeface="Open Sans Light"/>
                  </a:rPr>
                  <a:t>Access to smoking cessation products and services</a:t>
                </a:r>
              </a:p>
              <a:p>
                <a:pPr>
                  <a:lnSpc>
                    <a:spcPts val="1063"/>
                  </a:lnSpc>
                </a:pPr>
                <a:endParaRPr lang="en-US" sz="759" dirty="0">
                  <a:solidFill>
                    <a:srgbClr val="433831"/>
                  </a:solidFill>
                  <a:latin typeface="Open Sans Light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446D501-56BA-2BFF-2315-F3251AD90E40}"/>
                </a:ext>
              </a:extLst>
            </p:cNvPr>
            <p:cNvGrpSpPr/>
            <p:nvPr/>
          </p:nvGrpSpPr>
          <p:grpSpPr>
            <a:xfrm>
              <a:off x="3604322" y="630000"/>
              <a:ext cx="2455197" cy="5140298"/>
              <a:chOff x="3604322" y="630000"/>
              <a:chExt cx="2455197" cy="514029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3604322" y="1119626"/>
                <a:ext cx="1198110" cy="4650672"/>
              </a:xfrm>
              <a:custGeom>
                <a:avLst/>
                <a:gdLst/>
                <a:ahLst/>
                <a:cxnLst/>
                <a:rect l="l" t="t" r="r" b="b"/>
                <a:pathLst>
                  <a:path w="559134" h="2170375">
                    <a:moveTo>
                      <a:pt x="0" y="0"/>
                    </a:moveTo>
                    <a:lnTo>
                      <a:pt x="559134" y="0"/>
                    </a:lnTo>
                    <a:lnTo>
                      <a:pt x="559134" y="2170375"/>
                    </a:lnTo>
                    <a:lnTo>
                      <a:pt x="0" y="2170375"/>
                    </a:lnTo>
                    <a:close/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433831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3673453" y="1258094"/>
                <a:ext cx="1076102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63"/>
                  </a:lnSpc>
                </a:pPr>
                <a:r>
                  <a:rPr lang="en-US" sz="759" spc="37">
                    <a:solidFill>
                      <a:srgbClr val="433831"/>
                    </a:solidFill>
                    <a:latin typeface="Montserrat SemiBold" pitchFamily="2" charset="0"/>
                  </a:rPr>
                  <a:t>ACTIVITIES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3662395" y="1499261"/>
                <a:ext cx="1051463" cy="40693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Develop and implement a comprehensive public awareness campaign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Provide education on the health risks of smoking and the benefits of quitting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Offer smoking cessation programs and resources (e.g., support groups, nicotine replacement therapy)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Collaborate with local organizations to disseminate information and support services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Advocate for stronger tobacco control policies at the local and regional level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3604322" y="630000"/>
                <a:ext cx="2455197" cy="429497"/>
              </a:xfrm>
              <a:custGeom>
                <a:avLst/>
                <a:gdLst/>
                <a:ahLst/>
                <a:cxnLst/>
                <a:rect l="l" t="t" r="r" b="b"/>
                <a:pathLst>
                  <a:path w="1145791" h="200438">
                    <a:moveTo>
                      <a:pt x="0" y="0"/>
                    </a:moveTo>
                    <a:lnTo>
                      <a:pt x="1145791" y="0"/>
                    </a:lnTo>
                    <a:lnTo>
                      <a:pt x="1145791" y="200438"/>
                    </a:lnTo>
                    <a:lnTo>
                      <a:pt x="0" y="200438"/>
                    </a:lnTo>
                    <a:close/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433831"/>
                </a:solidFill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3745986" y="768467"/>
                <a:ext cx="2205176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63"/>
                  </a:lnSpc>
                </a:pPr>
                <a:r>
                  <a:rPr lang="en-US" sz="759" b="1" spc="281">
                    <a:solidFill>
                      <a:srgbClr val="433831"/>
                    </a:solidFill>
                    <a:latin typeface="Montserrat" pitchFamily="2" charset="0"/>
                  </a:rPr>
                  <a:t>OUTPUT</a:t>
                </a:r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4861409" y="1119626"/>
                <a:ext cx="1198110" cy="4650672"/>
              </a:xfrm>
              <a:custGeom>
                <a:avLst/>
                <a:gdLst/>
                <a:ahLst/>
                <a:cxnLst/>
                <a:rect l="l" t="t" r="r" b="b"/>
                <a:pathLst>
                  <a:path w="559134" h="2170375">
                    <a:moveTo>
                      <a:pt x="0" y="0"/>
                    </a:moveTo>
                    <a:lnTo>
                      <a:pt x="559134" y="0"/>
                    </a:lnTo>
                    <a:lnTo>
                      <a:pt x="559134" y="2170375"/>
                    </a:lnTo>
                    <a:lnTo>
                      <a:pt x="0" y="2170375"/>
                    </a:lnTo>
                    <a:close/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433831"/>
                </a:solidFill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4930540" y="1258094"/>
                <a:ext cx="1076102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63"/>
                  </a:lnSpc>
                </a:pPr>
                <a:r>
                  <a:rPr lang="en-US" sz="759" spc="37">
                    <a:solidFill>
                      <a:srgbClr val="433831"/>
                    </a:solidFill>
                    <a:latin typeface="Montserrat SemiBold" pitchFamily="2" charset="0"/>
                  </a:rPr>
                  <a:t>PARTICIPATION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4919482" y="1499261"/>
                <a:ext cx="1051463" cy="34110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 dirty="0">
                    <a:solidFill>
                      <a:srgbClr val="433831"/>
                    </a:solidFill>
                    <a:latin typeface="Open Sans Light"/>
                  </a:rPr>
                  <a:t>Number of people reached by the awareness campaign</a:t>
                </a:r>
              </a:p>
              <a:p>
                <a:pPr>
                  <a:lnSpc>
                    <a:spcPts val="1063"/>
                  </a:lnSpc>
                </a:pPr>
                <a:endParaRPr lang="en-US" sz="759" dirty="0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 dirty="0">
                    <a:solidFill>
                      <a:srgbClr val="433831"/>
                    </a:solidFill>
                    <a:latin typeface="Open Sans Light"/>
                  </a:rPr>
                  <a:t>Number of educational materials distributed</a:t>
                </a:r>
              </a:p>
              <a:p>
                <a:pPr>
                  <a:lnSpc>
                    <a:spcPts val="1063"/>
                  </a:lnSpc>
                </a:pPr>
                <a:endParaRPr lang="en-US" sz="759" dirty="0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Number of smoking cessation programs offered and participants enrolled</a:t>
                </a:r>
              </a:p>
              <a:p>
                <a:pPr>
                  <a:lnSpc>
                    <a:spcPts val="1063"/>
                  </a:lnSpc>
                </a:pPr>
                <a:endParaRPr lang="en-US" sz="759" dirty="0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 dirty="0">
                    <a:solidFill>
                      <a:srgbClr val="433831"/>
                    </a:solidFill>
                    <a:latin typeface="Open Sans Light"/>
                  </a:rPr>
                  <a:t>Number of partnerships with local healthcare providers and organizations</a:t>
                </a:r>
              </a:p>
              <a:p>
                <a:pPr>
                  <a:lnSpc>
                    <a:spcPts val="1063"/>
                  </a:lnSpc>
                </a:pPr>
                <a:endParaRPr lang="en-US" sz="759" dirty="0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 dirty="0">
                    <a:solidFill>
                      <a:srgbClr val="433831"/>
                    </a:solidFill>
                    <a:latin typeface="Open Sans Light"/>
                  </a:rPr>
                  <a:t>Policy changes proposed and enacted</a:t>
                </a:r>
              </a:p>
              <a:p>
                <a:pPr>
                  <a:lnSpc>
                    <a:spcPts val="1063"/>
                  </a:lnSpc>
                </a:pPr>
                <a:endParaRPr lang="en-US" sz="759" dirty="0">
                  <a:solidFill>
                    <a:srgbClr val="433831"/>
                  </a:solidFill>
                  <a:latin typeface="Open Sans Light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65E5DD8-4D43-7E11-CE73-79640C3EA612}"/>
                </a:ext>
              </a:extLst>
            </p:cNvPr>
            <p:cNvGrpSpPr/>
            <p:nvPr/>
          </p:nvGrpSpPr>
          <p:grpSpPr>
            <a:xfrm>
              <a:off x="6343587" y="630000"/>
              <a:ext cx="3708447" cy="5140298"/>
              <a:chOff x="6343587" y="630000"/>
              <a:chExt cx="3708447" cy="5140298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6343587" y="1119626"/>
                <a:ext cx="1198110" cy="4650672"/>
              </a:xfrm>
              <a:custGeom>
                <a:avLst/>
                <a:gdLst/>
                <a:ahLst/>
                <a:cxnLst/>
                <a:rect l="l" t="t" r="r" b="b"/>
                <a:pathLst>
                  <a:path w="559134" h="2170375">
                    <a:moveTo>
                      <a:pt x="0" y="0"/>
                    </a:moveTo>
                    <a:lnTo>
                      <a:pt x="559134" y="0"/>
                    </a:lnTo>
                    <a:lnTo>
                      <a:pt x="559134" y="2170375"/>
                    </a:lnTo>
                    <a:lnTo>
                      <a:pt x="0" y="2170375"/>
                    </a:lnTo>
                    <a:close/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433831"/>
                </a:solidFill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6412718" y="1258094"/>
                <a:ext cx="1076102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63"/>
                  </a:lnSpc>
                </a:pPr>
                <a:r>
                  <a:rPr lang="en-US" sz="759" spc="37">
                    <a:solidFill>
                      <a:srgbClr val="433831"/>
                    </a:solidFill>
                    <a:latin typeface="Montserrat SemiBold" pitchFamily="2" charset="0"/>
                  </a:rPr>
                  <a:t>SHORT-TERM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6401660" y="1499261"/>
                <a:ext cx="1051463" cy="30160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Increased awareness of the health risks associated with smoking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Improved knowledge of the benefits of quitting and available cessation resources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Increased participation in smoking cessation programs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Enhanced community engagement and support for tobacco control efforts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6343587" y="630000"/>
                <a:ext cx="3708447" cy="429497"/>
              </a:xfrm>
              <a:custGeom>
                <a:avLst/>
                <a:gdLst/>
                <a:ahLst/>
                <a:cxnLst/>
                <a:rect l="l" t="t" r="r" b="b"/>
                <a:pathLst>
                  <a:path w="1730658" h="200438">
                    <a:moveTo>
                      <a:pt x="0" y="0"/>
                    </a:moveTo>
                    <a:lnTo>
                      <a:pt x="1730658" y="0"/>
                    </a:lnTo>
                    <a:lnTo>
                      <a:pt x="1730658" y="200438"/>
                    </a:lnTo>
                    <a:lnTo>
                      <a:pt x="0" y="200438"/>
                    </a:lnTo>
                    <a:close/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433831"/>
                </a:solidFill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6557563" y="768467"/>
                <a:ext cx="3330803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63"/>
                  </a:lnSpc>
                </a:pPr>
                <a:r>
                  <a:rPr lang="en-US" sz="759" b="1" spc="281">
                    <a:solidFill>
                      <a:srgbClr val="433831"/>
                    </a:solidFill>
                    <a:latin typeface="Montserrat" pitchFamily="2" charset="0"/>
                  </a:rPr>
                  <a:t>OUTCOME</a:t>
                </a:r>
              </a:p>
            </p:txBody>
          </p:sp>
          <p:sp>
            <p:nvSpPr>
              <p:cNvPr id="49" name="Freeform 49"/>
              <p:cNvSpPr/>
              <p:nvPr/>
            </p:nvSpPr>
            <p:spPr>
              <a:xfrm>
                <a:off x="7600674" y="1119626"/>
                <a:ext cx="1198110" cy="4650672"/>
              </a:xfrm>
              <a:custGeom>
                <a:avLst/>
                <a:gdLst/>
                <a:ahLst/>
                <a:cxnLst/>
                <a:rect l="l" t="t" r="r" b="b"/>
                <a:pathLst>
                  <a:path w="559134" h="2170375">
                    <a:moveTo>
                      <a:pt x="0" y="0"/>
                    </a:moveTo>
                    <a:lnTo>
                      <a:pt x="559134" y="0"/>
                    </a:lnTo>
                    <a:lnTo>
                      <a:pt x="559134" y="2170375"/>
                    </a:lnTo>
                    <a:lnTo>
                      <a:pt x="0" y="2170375"/>
                    </a:lnTo>
                    <a:close/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433831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69805" y="1258094"/>
                <a:ext cx="1076102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63"/>
                  </a:lnSpc>
                </a:pPr>
                <a:r>
                  <a:rPr lang="en-US" sz="759" spc="37">
                    <a:solidFill>
                      <a:srgbClr val="433831"/>
                    </a:solidFill>
                    <a:latin typeface="Montserrat SemiBold" pitchFamily="2" charset="0"/>
                  </a:rPr>
                  <a:t>MEDIUM-TERM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7658747" y="1499261"/>
                <a:ext cx="1051463" cy="31477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Reduced smoking rates among community members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Increased number of successful quit attempts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Decreased exposure to secondhand smoke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Improved air quality and reduced tobacco-related litter in public spaces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Enhanced local capacity to address tobacco-related health issues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8853924" y="1119626"/>
                <a:ext cx="1198110" cy="4650672"/>
              </a:xfrm>
              <a:custGeom>
                <a:avLst/>
                <a:gdLst/>
                <a:ahLst/>
                <a:cxnLst/>
                <a:rect l="l" t="t" r="r" b="b"/>
                <a:pathLst>
                  <a:path w="559134" h="2170375">
                    <a:moveTo>
                      <a:pt x="0" y="0"/>
                    </a:moveTo>
                    <a:lnTo>
                      <a:pt x="559134" y="0"/>
                    </a:lnTo>
                    <a:lnTo>
                      <a:pt x="559134" y="2170375"/>
                    </a:lnTo>
                    <a:lnTo>
                      <a:pt x="0" y="2170375"/>
                    </a:lnTo>
                    <a:close/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433831"/>
                </a:solidFill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8923055" y="1258094"/>
                <a:ext cx="1076102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63"/>
                  </a:lnSpc>
                </a:pPr>
                <a:r>
                  <a:rPr lang="en-US" sz="759" spc="37">
                    <a:solidFill>
                      <a:srgbClr val="433831"/>
                    </a:solidFill>
                    <a:latin typeface="Montserrat SemiBold" pitchFamily="2" charset="0"/>
                  </a:rPr>
                  <a:t>LONG-TERM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8911997" y="1499261"/>
                <a:ext cx="1051463" cy="275274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Decreased incidence of tobacco-related diseases (e.g., lung cancer, heart disease)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Improved overall community health and well-being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Reduced healthcare costs associated with smoking-related illnesses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Increased life expectancy and quality of life among former smokers</a:t>
                </a:r>
              </a:p>
              <a:p>
                <a:pPr>
                  <a:lnSpc>
                    <a:spcPts val="1063"/>
                  </a:lnSpc>
                </a:pPr>
                <a:endParaRPr lang="en-US" sz="759">
                  <a:solidFill>
                    <a:srgbClr val="433831"/>
                  </a:solidFill>
                  <a:latin typeface="Open Sans Light"/>
                </a:endParaRPr>
              </a:p>
            </p:txBody>
          </p:sp>
        </p:grpSp>
        <p:sp>
          <p:nvSpPr>
            <p:cNvPr id="62" name="Freeform 62"/>
            <p:cNvSpPr/>
            <p:nvPr/>
          </p:nvSpPr>
          <p:spPr>
            <a:xfrm>
              <a:off x="6114659" y="748096"/>
              <a:ext cx="164865" cy="148471"/>
            </a:xfrm>
            <a:custGeom>
              <a:avLst/>
              <a:gdLst/>
              <a:ahLst/>
              <a:cxnLst/>
              <a:rect l="l" t="t" r="r" b="b"/>
              <a:pathLst>
                <a:path w="812800" h="731976">
                  <a:moveTo>
                    <a:pt x="812800" y="36598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528776"/>
                  </a:lnTo>
                  <a:lnTo>
                    <a:pt x="406400" y="528776"/>
                  </a:lnTo>
                  <a:lnTo>
                    <a:pt x="406400" y="731976"/>
                  </a:lnTo>
                  <a:lnTo>
                    <a:pt x="812800" y="365988"/>
                  </a:lnTo>
                  <a:close/>
                </a:path>
              </a:pathLst>
            </a:custGeom>
            <a:solidFill>
              <a:srgbClr val="433831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6114659" y="789312"/>
              <a:ext cx="144257" cy="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8"/>
                </a:lnSpc>
              </a:pPr>
              <a:endParaRPr b="1">
                <a:latin typeface="Montserrat" pitchFamily="2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107EB39-0FF7-FEDC-2DDA-09D254B0C691}"/>
                </a:ext>
              </a:extLst>
            </p:cNvPr>
            <p:cNvGrpSpPr/>
            <p:nvPr/>
          </p:nvGrpSpPr>
          <p:grpSpPr>
            <a:xfrm>
              <a:off x="2122144" y="5991600"/>
              <a:ext cx="7929890" cy="990361"/>
              <a:chOff x="2122144" y="5991600"/>
              <a:chExt cx="7929890" cy="990361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2122144" y="5991600"/>
                <a:ext cx="3937375" cy="990361"/>
              </a:xfrm>
              <a:custGeom>
                <a:avLst/>
                <a:gdLst/>
                <a:ahLst/>
                <a:cxnLst/>
                <a:rect l="l" t="t" r="r" b="b"/>
                <a:pathLst>
                  <a:path w="1837494" h="462182">
                    <a:moveTo>
                      <a:pt x="0" y="0"/>
                    </a:moveTo>
                    <a:lnTo>
                      <a:pt x="1837494" y="0"/>
                    </a:lnTo>
                    <a:lnTo>
                      <a:pt x="1837494" y="462182"/>
                    </a:lnTo>
                    <a:lnTo>
                      <a:pt x="0" y="462182"/>
                    </a:lnTo>
                    <a:close/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433831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2349329" y="6130067"/>
                <a:ext cx="3536418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63"/>
                  </a:lnSpc>
                </a:pPr>
                <a:r>
                  <a:rPr lang="en-US" sz="759" b="1" spc="281" dirty="0">
                    <a:solidFill>
                      <a:srgbClr val="433831"/>
                    </a:solidFill>
                    <a:latin typeface="Montserrat" pitchFamily="2" charset="0"/>
                  </a:rPr>
                  <a:t>ASSUMPTIONS</a:t>
                </a:r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2312988" y="6333028"/>
                <a:ext cx="3572758" cy="5144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 dirty="0">
                    <a:solidFill>
                      <a:srgbClr val="433831"/>
                    </a:solidFill>
                    <a:latin typeface="Open Sans Light"/>
                  </a:rPr>
                  <a:t>Community members are receptive to information about the dangers of smoking and the benefits of quitting</a:t>
                </a: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 dirty="0">
                    <a:solidFill>
                      <a:srgbClr val="433831"/>
                    </a:solidFill>
                    <a:latin typeface="Open Sans Light"/>
                  </a:rPr>
                  <a:t>A well-coordinated public awareness campaign and smoking cessation programs will lead to behavior change</a:t>
                </a:r>
              </a:p>
            </p:txBody>
          </p:sp>
          <p:sp>
            <p:nvSpPr>
              <p:cNvPr id="72" name="Freeform 72"/>
              <p:cNvSpPr/>
              <p:nvPr/>
            </p:nvSpPr>
            <p:spPr>
              <a:xfrm>
                <a:off x="6343587" y="5991600"/>
                <a:ext cx="3708447" cy="990361"/>
              </a:xfrm>
              <a:custGeom>
                <a:avLst/>
                <a:gdLst/>
                <a:ahLst/>
                <a:cxnLst/>
                <a:rect l="l" t="t" r="r" b="b"/>
                <a:pathLst>
                  <a:path w="1730658" h="462182">
                    <a:moveTo>
                      <a:pt x="0" y="0"/>
                    </a:moveTo>
                    <a:lnTo>
                      <a:pt x="1730658" y="0"/>
                    </a:lnTo>
                    <a:lnTo>
                      <a:pt x="1730658" y="462182"/>
                    </a:lnTo>
                    <a:lnTo>
                      <a:pt x="0" y="462182"/>
                    </a:lnTo>
                    <a:close/>
                  </a:path>
                </a:pathLst>
              </a:custGeom>
              <a:solidFill>
                <a:srgbClr val="FFFEFE"/>
              </a:solidFill>
              <a:ln w="9525">
                <a:solidFill>
                  <a:srgbClr val="433831"/>
                </a:solidFill>
              </a:ln>
            </p:spPr>
          </p:sp>
          <p:sp>
            <p:nvSpPr>
              <p:cNvPr id="74" name="TextBox 74"/>
              <p:cNvSpPr txBox="1"/>
              <p:nvPr/>
            </p:nvSpPr>
            <p:spPr>
              <a:xfrm>
                <a:off x="6557563" y="6130067"/>
                <a:ext cx="3330803" cy="1298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63"/>
                  </a:lnSpc>
                </a:pPr>
                <a:r>
                  <a:rPr lang="en-US" sz="759" b="1" spc="281">
                    <a:solidFill>
                      <a:srgbClr val="433831"/>
                    </a:solidFill>
                    <a:latin typeface="Montserrat" pitchFamily="2" charset="0"/>
                  </a:rPr>
                  <a:t>EXTERNAL FACTORS</a:t>
                </a: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6523335" y="6333028"/>
                <a:ext cx="3365030" cy="5144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Economic conditions and employment rates may affect stress levels and smoking habits</a:t>
                </a:r>
              </a:p>
              <a:p>
                <a:pPr marL="164001" lvl="1" indent="-82001">
                  <a:lnSpc>
                    <a:spcPts val="1063"/>
                  </a:lnSpc>
                  <a:buFont typeface="Arial"/>
                  <a:buChar char="•"/>
                </a:pPr>
                <a:r>
                  <a:rPr lang="en-US" sz="759">
                    <a:solidFill>
                      <a:srgbClr val="433831"/>
                    </a:solidFill>
                    <a:latin typeface="Open Sans Light"/>
                  </a:rPr>
                  <a:t>Tobacco industry marketing strategies and pricing can impact smoking rates and quitting attempts</a:t>
                </a:r>
              </a:p>
            </p:txBody>
          </p:sp>
        </p:grpSp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39966" y="6818829"/>
              <a:ext cx="988676" cy="163132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5076" y="5037562"/>
              <a:ext cx="560611" cy="533048"/>
            </a:xfrm>
            <a:prstGeom prst="rect">
              <a:avLst/>
            </a:prstGeom>
          </p:spPr>
        </p:pic>
        <p:sp>
          <p:nvSpPr>
            <p:cNvPr id="78" name="TextBox 78"/>
            <p:cNvSpPr txBox="1"/>
            <p:nvPr/>
          </p:nvSpPr>
          <p:spPr>
            <a:xfrm>
              <a:off x="639966" y="5690876"/>
              <a:ext cx="1077043" cy="959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1"/>
                </a:lnSpc>
                <a:spcBef>
                  <a:spcPct val="0"/>
                </a:spcBef>
              </a:pPr>
              <a:r>
                <a:rPr lang="en-US" sz="1575" b="1" dirty="0">
                  <a:solidFill>
                    <a:srgbClr val="433831"/>
                  </a:solidFill>
                  <a:latin typeface="Montserrat" pitchFamily="2" charset="0"/>
                </a:rPr>
                <a:t>LOGIC MODEL PUBLIC HEALTH</a:t>
              </a:r>
            </a:p>
          </p:txBody>
        </p:sp>
      </p:grpSp>
      <p:sp>
        <p:nvSpPr>
          <p:cNvPr id="2" name="Freeform 62">
            <a:extLst>
              <a:ext uri="{FF2B5EF4-FFF2-40B4-BE49-F238E27FC236}">
                <a16:creationId xmlns:a16="http://schemas.microsoft.com/office/drawing/2014/main" id="{55CF0F78-EC61-8E5A-1838-32D82EBEC846}"/>
              </a:ext>
            </a:extLst>
          </p:cNvPr>
          <p:cNvSpPr/>
          <p:nvPr/>
        </p:nvSpPr>
        <p:spPr>
          <a:xfrm>
            <a:off x="3379485" y="768467"/>
            <a:ext cx="164865" cy="148471"/>
          </a:xfrm>
          <a:custGeom>
            <a:avLst/>
            <a:gdLst/>
            <a:ahLst/>
            <a:cxnLst/>
            <a:rect l="l" t="t" r="r" b="b"/>
            <a:pathLst>
              <a:path w="812800" h="731976">
                <a:moveTo>
                  <a:pt x="812800" y="365988"/>
                </a:moveTo>
                <a:lnTo>
                  <a:pt x="406400" y="0"/>
                </a:lnTo>
                <a:lnTo>
                  <a:pt x="406400" y="203200"/>
                </a:lnTo>
                <a:lnTo>
                  <a:pt x="0" y="203200"/>
                </a:lnTo>
                <a:lnTo>
                  <a:pt x="0" y="528776"/>
                </a:lnTo>
                <a:lnTo>
                  <a:pt x="406400" y="528776"/>
                </a:lnTo>
                <a:lnTo>
                  <a:pt x="406400" y="731976"/>
                </a:lnTo>
                <a:lnTo>
                  <a:pt x="812800" y="365988"/>
                </a:lnTo>
                <a:close/>
              </a:path>
            </a:pathLst>
          </a:custGeom>
          <a:solidFill>
            <a:srgbClr val="433831"/>
          </a:solidFill>
        </p:spPr>
      </p:sp>
      <p:sp>
        <p:nvSpPr>
          <p:cNvPr id="3" name="Freeform 62">
            <a:extLst>
              <a:ext uri="{FF2B5EF4-FFF2-40B4-BE49-F238E27FC236}">
                <a16:creationId xmlns:a16="http://schemas.microsoft.com/office/drawing/2014/main" id="{4C8D7613-BA4F-AAF1-C9F6-336A463E1C14}"/>
              </a:ext>
            </a:extLst>
          </p:cNvPr>
          <p:cNvSpPr/>
          <p:nvPr/>
        </p:nvSpPr>
        <p:spPr>
          <a:xfrm>
            <a:off x="1902139" y="789312"/>
            <a:ext cx="164865" cy="148471"/>
          </a:xfrm>
          <a:custGeom>
            <a:avLst/>
            <a:gdLst/>
            <a:ahLst/>
            <a:cxnLst/>
            <a:rect l="l" t="t" r="r" b="b"/>
            <a:pathLst>
              <a:path w="812800" h="731976">
                <a:moveTo>
                  <a:pt x="812800" y="365988"/>
                </a:moveTo>
                <a:lnTo>
                  <a:pt x="406400" y="0"/>
                </a:lnTo>
                <a:lnTo>
                  <a:pt x="406400" y="203200"/>
                </a:lnTo>
                <a:lnTo>
                  <a:pt x="0" y="203200"/>
                </a:lnTo>
                <a:lnTo>
                  <a:pt x="0" y="528776"/>
                </a:lnTo>
                <a:lnTo>
                  <a:pt x="406400" y="528776"/>
                </a:lnTo>
                <a:lnTo>
                  <a:pt x="406400" y="731976"/>
                </a:lnTo>
                <a:lnTo>
                  <a:pt x="812800" y="365988"/>
                </a:lnTo>
                <a:close/>
              </a:path>
            </a:pathLst>
          </a:custGeom>
          <a:solidFill>
            <a:srgbClr val="433831"/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346</Words>
  <Application>Microsoft Office PowerPoint</Application>
  <PresentationFormat>Custom</PresentationFormat>
  <Paragraphs>77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Open Sans Light</vt:lpstr>
      <vt:lpstr>Arial</vt:lpstr>
      <vt:lpstr>Montserrat SemiBold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model template</dc:title>
  <cp:lastModifiedBy>HUONG NGUYEN THU</cp:lastModifiedBy>
  <cp:revision>3</cp:revision>
  <dcterms:created xsi:type="dcterms:W3CDTF">2006-08-16T00:00:00Z</dcterms:created>
  <dcterms:modified xsi:type="dcterms:W3CDTF">2023-04-23T18:42:49Z</dcterms:modified>
  <dc:identifier>DAFgl-gmCzY</dc:identifier>
</cp:coreProperties>
</file>