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1" r:id="rId2"/>
  </p:sldIdLst>
  <p:sldSz cx="10693400" cy="7556500"/>
  <p:notesSz cx="6858000" cy="9144000"/>
  <p:embeddedFontLst>
    <p:embeddedFont>
      <p:font typeface="Archivo Black" panose="020B0A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M Sans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70" autoAdjust="0"/>
  </p:normalViewPr>
  <p:slideViewPr>
    <p:cSldViewPr>
      <p:cViewPr>
        <p:scale>
          <a:sx n="70" d="100"/>
          <a:sy n="70" d="100"/>
        </p:scale>
        <p:origin x="1469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8B596-FA2E-42F5-8F1F-BA80A575EEB7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80A62-97E0-4F6F-BA46-35CBC4B4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6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80A62-97E0-4F6F-BA46-35CBC4B4A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3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3E02B3C-74E0-1337-596B-9DCB93F449AD}"/>
              </a:ext>
            </a:extLst>
          </p:cNvPr>
          <p:cNvGrpSpPr/>
          <p:nvPr/>
        </p:nvGrpSpPr>
        <p:grpSpPr>
          <a:xfrm>
            <a:off x="306000" y="-4922"/>
            <a:ext cx="10080000" cy="7560000"/>
            <a:chOff x="306000" y="-4922"/>
            <a:chExt cx="10080000" cy="7560000"/>
          </a:xfrm>
        </p:grpSpPr>
        <p:sp>
          <p:nvSpPr>
            <p:cNvPr id="2" name="AutoShape 2"/>
            <p:cNvSpPr/>
            <p:nvPr/>
          </p:nvSpPr>
          <p:spPr>
            <a:xfrm>
              <a:off x="306000" y="1049258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>
              <a:off x="306000" y="3614736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306000" y="6180213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306000" y="2331997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306000" y="4897474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306000" y="7462952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306000" y="888916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306000" y="3454393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306000" y="6019871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306000" y="2171655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306000" y="4737132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306000" y="7302609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306000" y="728574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306000" y="3294051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306000" y="5859528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306000" y="2011312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306000" y="4576790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306000" y="7142267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306000" y="568231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306000" y="3133709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306000" y="5699186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306000" y="1850970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306000" y="4416447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306000" y="6981925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306000" y="407889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306000" y="2973366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306000" y="5538844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306000" y="1690628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306000" y="4256105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306000" y="6821582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306000" y="247547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>
              <a:off x="306000" y="2813024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>
              <a:off x="306000" y="5378501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>
              <a:off x="306000" y="1530285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>
              <a:off x="306000" y="4095763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>
              <a:off x="306000" y="6661240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>
              <a:off x="306000" y="87204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>
              <a:off x="306000" y="2652682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>
              <a:off x="306000" y="5218159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>
              <a:off x="306000" y="1369943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>
              <a:off x="306000" y="3935420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>
              <a:off x="306000" y="6500898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" name="AutoShape 44"/>
            <p:cNvSpPr/>
            <p:nvPr/>
          </p:nvSpPr>
          <p:spPr>
            <a:xfrm>
              <a:off x="306000" y="2492339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>
              <a:off x="306000" y="5057817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>
              <a:off x="306000" y="1209601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AutoShape 47"/>
            <p:cNvSpPr/>
            <p:nvPr/>
          </p:nvSpPr>
          <p:spPr>
            <a:xfrm>
              <a:off x="306000" y="3775078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>
              <a:off x="306000" y="6340555"/>
              <a:ext cx="1008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AutoShape 49"/>
            <p:cNvSpPr/>
            <p:nvPr/>
          </p:nvSpPr>
          <p:spPr>
            <a:xfrm rot="16200000">
              <a:off x="3674481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0" name="AutoShape 50"/>
            <p:cNvSpPr/>
            <p:nvPr/>
          </p:nvSpPr>
          <p:spPr>
            <a:xfrm rot="16200000">
              <a:off x="3843160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16200000">
              <a:off x="-3410016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2" name="AutoShape 52"/>
            <p:cNvSpPr/>
            <p:nvPr/>
          </p:nvSpPr>
          <p:spPr>
            <a:xfrm rot="16200000">
              <a:off x="-3241337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 rot="16200000">
              <a:off x="-3072659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 rot="16200000">
              <a:off x="-2903980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5" name="AutoShape 55"/>
            <p:cNvSpPr/>
            <p:nvPr/>
          </p:nvSpPr>
          <p:spPr>
            <a:xfrm rot="16200000">
              <a:off x="-2735302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 rot="16200000">
              <a:off x="-2566623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 rot="16200000">
              <a:off x="-2397945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8" name="AutoShape 58"/>
            <p:cNvSpPr/>
            <p:nvPr/>
          </p:nvSpPr>
          <p:spPr>
            <a:xfrm rot="16200000">
              <a:off x="-2229266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9" name="AutoShape 59"/>
            <p:cNvSpPr/>
            <p:nvPr/>
          </p:nvSpPr>
          <p:spPr>
            <a:xfrm rot="16200000">
              <a:off x="-2060588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0" name="AutoShape 60"/>
            <p:cNvSpPr/>
            <p:nvPr/>
          </p:nvSpPr>
          <p:spPr>
            <a:xfrm rot="16200000">
              <a:off x="-1891909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1" name="AutoShape 61"/>
            <p:cNvSpPr/>
            <p:nvPr/>
          </p:nvSpPr>
          <p:spPr>
            <a:xfrm rot="16200000">
              <a:off x="-1723231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 rot="16200000">
              <a:off x="-1554552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3" name="AutoShape 63"/>
            <p:cNvSpPr/>
            <p:nvPr/>
          </p:nvSpPr>
          <p:spPr>
            <a:xfrm rot="16200000">
              <a:off x="-1385874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4" name="AutoShape 64"/>
            <p:cNvSpPr/>
            <p:nvPr/>
          </p:nvSpPr>
          <p:spPr>
            <a:xfrm rot="16200000">
              <a:off x="-1217195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65"/>
            <p:cNvSpPr/>
            <p:nvPr/>
          </p:nvSpPr>
          <p:spPr>
            <a:xfrm rot="16200000">
              <a:off x="-1048517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6" name="AutoShape 66"/>
            <p:cNvSpPr/>
            <p:nvPr/>
          </p:nvSpPr>
          <p:spPr>
            <a:xfrm rot="16200000">
              <a:off x="-879838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7" name="AutoShape 67"/>
            <p:cNvSpPr/>
            <p:nvPr/>
          </p:nvSpPr>
          <p:spPr>
            <a:xfrm rot="16200000">
              <a:off x="-711160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 rot="16200000">
              <a:off x="-542481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9" name="AutoShape 69"/>
            <p:cNvSpPr/>
            <p:nvPr/>
          </p:nvSpPr>
          <p:spPr>
            <a:xfrm rot="16200000">
              <a:off x="-373803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0" name="AutoShape 70"/>
            <p:cNvSpPr/>
            <p:nvPr/>
          </p:nvSpPr>
          <p:spPr>
            <a:xfrm rot="16200000">
              <a:off x="-205124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1" name="AutoShape 71"/>
            <p:cNvSpPr/>
            <p:nvPr/>
          </p:nvSpPr>
          <p:spPr>
            <a:xfrm rot="16200000">
              <a:off x="-36446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2" name="AutoShape 72"/>
            <p:cNvSpPr/>
            <p:nvPr/>
          </p:nvSpPr>
          <p:spPr>
            <a:xfrm rot="16200000">
              <a:off x="132233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3" name="AutoShape 73"/>
            <p:cNvSpPr/>
            <p:nvPr/>
          </p:nvSpPr>
          <p:spPr>
            <a:xfrm rot="16200000">
              <a:off x="300911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4" name="AutoShape 74"/>
            <p:cNvSpPr/>
            <p:nvPr/>
          </p:nvSpPr>
          <p:spPr>
            <a:xfrm rot="16200000">
              <a:off x="469590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5" name="AutoShape 75"/>
            <p:cNvSpPr/>
            <p:nvPr/>
          </p:nvSpPr>
          <p:spPr>
            <a:xfrm rot="16200000">
              <a:off x="638268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6" name="AutoShape 76"/>
            <p:cNvSpPr/>
            <p:nvPr/>
          </p:nvSpPr>
          <p:spPr>
            <a:xfrm rot="16200000">
              <a:off x="806947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7" name="AutoShape 77"/>
            <p:cNvSpPr/>
            <p:nvPr/>
          </p:nvSpPr>
          <p:spPr>
            <a:xfrm rot="16200000">
              <a:off x="975625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8" name="AutoShape 78"/>
            <p:cNvSpPr/>
            <p:nvPr/>
          </p:nvSpPr>
          <p:spPr>
            <a:xfrm rot="16200000">
              <a:off x="1144304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9" name="AutoShape 79"/>
            <p:cNvSpPr/>
            <p:nvPr/>
          </p:nvSpPr>
          <p:spPr>
            <a:xfrm rot="16200000">
              <a:off x="1312982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0" name="AutoShape 80"/>
            <p:cNvSpPr/>
            <p:nvPr/>
          </p:nvSpPr>
          <p:spPr>
            <a:xfrm rot="16200000">
              <a:off x="1481661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1" name="AutoShape 81"/>
            <p:cNvSpPr/>
            <p:nvPr/>
          </p:nvSpPr>
          <p:spPr>
            <a:xfrm rot="16200000">
              <a:off x="1650339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2" name="AutoShape 82"/>
            <p:cNvSpPr/>
            <p:nvPr/>
          </p:nvSpPr>
          <p:spPr>
            <a:xfrm rot="16200000">
              <a:off x="1819018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3" name="AutoShape 83"/>
            <p:cNvSpPr/>
            <p:nvPr/>
          </p:nvSpPr>
          <p:spPr>
            <a:xfrm rot="16200000">
              <a:off x="1987696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4" name="AutoShape 84"/>
            <p:cNvSpPr/>
            <p:nvPr/>
          </p:nvSpPr>
          <p:spPr>
            <a:xfrm rot="16200000">
              <a:off x="2156375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5" name="AutoShape 85"/>
            <p:cNvSpPr/>
            <p:nvPr/>
          </p:nvSpPr>
          <p:spPr>
            <a:xfrm rot="16200000">
              <a:off x="2325053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6" name="AutoShape 86"/>
            <p:cNvSpPr/>
            <p:nvPr/>
          </p:nvSpPr>
          <p:spPr>
            <a:xfrm rot="16200000">
              <a:off x="2493732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7" name="AutoShape 87"/>
            <p:cNvSpPr/>
            <p:nvPr/>
          </p:nvSpPr>
          <p:spPr>
            <a:xfrm rot="16200000">
              <a:off x="2662410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8" name="AutoShape 88"/>
            <p:cNvSpPr/>
            <p:nvPr/>
          </p:nvSpPr>
          <p:spPr>
            <a:xfrm rot="16200000">
              <a:off x="2831089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9" name="AutoShape 89"/>
            <p:cNvSpPr/>
            <p:nvPr/>
          </p:nvSpPr>
          <p:spPr>
            <a:xfrm rot="16200000">
              <a:off x="2999767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0" name="AutoShape 90"/>
            <p:cNvSpPr/>
            <p:nvPr/>
          </p:nvSpPr>
          <p:spPr>
            <a:xfrm rot="16200000">
              <a:off x="3168446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1" name="AutoShape 91"/>
            <p:cNvSpPr/>
            <p:nvPr/>
          </p:nvSpPr>
          <p:spPr>
            <a:xfrm rot="16200000">
              <a:off x="3337124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2" name="AutoShape 92"/>
            <p:cNvSpPr/>
            <p:nvPr/>
          </p:nvSpPr>
          <p:spPr>
            <a:xfrm rot="16200000">
              <a:off x="3505803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3" name="AutoShape 93"/>
            <p:cNvSpPr/>
            <p:nvPr/>
          </p:nvSpPr>
          <p:spPr>
            <a:xfrm rot="16200000">
              <a:off x="4011838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4" name="AutoShape 94"/>
            <p:cNvSpPr/>
            <p:nvPr/>
          </p:nvSpPr>
          <p:spPr>
            <a:xfrm rot="16200000">
              <a:off x="4180517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5" name="AutoShape 95"/>
            <p:cNvSpPr/>
            <p:nvPr/>
          </p:nvSpPr>
          <p:spPr>
            <a:xfrm rot="16200000">
              <a:off x="4349195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6" name="AutoShape 96"/>
            <p:cNvSpPr/>
            <p:nvPr/>
          </p:nvSpPr>
          <p:spPr>
            <a:xfrm rot="16200000">
              <a:off x="4517874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7" name="AutoShape 97"/>
            <p:cNvSpPr/>
            <p:nvPr/>
          </p:nvSpPr>
          <p:spPr>
            <a:xfrm rot="16200000">
              <a:off x="4686552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8" name="AutoShape 98"/>
            <p:cNvSpPr/>
            <p:nvPr/>
          </p:nvSpPr>
          <p:spPr>
            <a:xfrm rot="16200000">
              <a:off x="4855231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9" name="AutoShape 99"/>
            <p:cNvSpPr/>
            <p:nvPr/>
          </p:nvSpPr>
          <p:spPr>
            <a:xfrm rot="16200000">
              <a:off x="5023909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0" name="AutoShape 100"/>
            <p:cNvSpPr/>
            <p:nvPr/>
          </p:nvSpPr>
          <p:spPr>
            <a:xfrm rot="16200000">
              <a:off x="5192588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1" name="AutoShape 101"/>
            <p:cNvSpPr/>
            <p:nvPr/>
          </p:nvSpPr>
          <p:spPr>
            <a:xfrm rot="16200000">
              <a:off x="5361266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2" name="AutoShape 102"/>
            <p:cNvSpPr/>
            <p:nvPr/>
          </p:nvSpPr>
          <p:spPr>
            <a:xfrm rot="16200000">
              <a:off x="5529945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3" name="AutoShape 103"/>
            <p:cNvSpPr/>
            <p:nvPr/>
          </p:nvSpPr>
          <p:spPr>
            <a:xfrm rot="16200000">
              <a:off x="5698623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4" name="AutoShape 104"/>
            <p:cNvSpPr/>
            <p:nvPr/>
          </p:nvSpPr>
          <p:spPr>
            <a:xfrm rot="16200000">
              <a:off x="5867302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5" name="AutoShape 105"/>
            <p:cNvSpPr/>
            <p:nvPr/>
          </p:nvSpPr>
          <p:spPr>
            <a:xfrm rot="16200000">
              <a:off x="6035980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6" name="AutoShape 106"/>
            <p:cNvSpPr/>
            <p:nvPr/>
          </p:nvSpPr>
          <p:spPr>
            <a:xfrm rot="16200000">
              <a:off x="6204659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7" name="AutoShape 107"/>
            <p:cNvSpPr/>
            <p:nvPr/>
          </p:nvSpPr>
          <p:spPr>
            <a:xfrm rot="16200000">
              <a:off x="6373337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8" name="AutoShape 108"/>
            <p:cNvSpPr/>
            <p:nvPr/>
          </p:nvSpPr>
          <p:spPr>
            <a:xfrm rot="16200000">
              <a:off x="6542016" y="3775078"/>
              <a:ext cx="7560000" cy="0"/>
            </a:xfrm>
            <a:prstGeom prst="line">
              <a:avLst/>
            </a:prstGeom>
            <a:ln w="9525" cap="flat">
              <a:solidFill>
                <a:srgbClr val="AFAFAF">
                  <a:alpha val="14902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214473C-9AB8-0527-4F75-5432452CC0F7}"/>
              </a:ext>
            </a:extLst>
          </p:cNvPr>
          <p:cNvGrpSpPr/>
          <p:nvPr/>
        </p:nvGrpSpPr>
        <p:grpSpPr>
          <a:xfrm>
            <a:off x="577797" y="1285552"/>
            <a:ext cx="1714714" cy="5717637"/>
            <a:chOff x="577797" y="1285552"/>
            <a:chExt cx="1714714" cy="5717637"/>
          </a:xfrm>
        </p:grpSpPr>
        <p:sp>
          <p:nvSpPr>
            <p:cNvPr id="110" name="Freeform 110"/>
            <p:cNvSpPr/>
            <p:nvPr/>
          </p:nvSpPr>
          <p:spPr>
            <a:xfrm>
              <a:off x="820132" y="1285552"/>
              <a:ext cx="1196021" cy="5717637"/>
            </a:xfrm>
            <a:custGeom>
              <a:avLst/>
              <a:gdLst/>
              <a:ahLst/>
              <a:cxnLst/>
              <a:rect l="l" t="t" r="r" b="b"/>
              <a:pathLst>
                <a:path w="638315" h="3051497">
                  <a:moveTo>
                    <a:pt x="129461" y="0"/>
                  </a:moveTo>
                  <a:lnTo>
                    <a:pt x="508854" y="0"/>
                  </a:lnTo>
                  <a:cubicBezTo>
                    <a:pt x="580353" y="0"/>
                    <a:pt x="638315" y="57962"/>
                    <a:pt x="638315" y="129461"/>
                  </a:cubicBezTo>
                  <a:lnTo>
                    <a:pt x="638315" y="2922035"/>
                  </a:lnTo>
                  <a:cubicBezTo>
                    <a:pt x="638315" y="2956371"/>
                    <a:pt x="624675" y="2989300"/>
                    <a:pt x="600397" y="3013578"/>
                  </a:cubicBezTo>
                  <a:cubicBezTo>
                    <a:pt x="576118" y="3037857"/>
                    <a:pt x="543189" y="3051497"/>
                    <a:pt x="508854" y="3051497"/>
                  </a:cubicBezTo>
                  <a:lnTo>
                    <a:pt x="129461" y="3051497"/>
                  </a:lnTo>
                  <a:cubicBezTo>
                    <a:pt x="95126" y="3051497"/>
                    <a:pt x="62197" y="3037857"/>
                    <a:pt x="37918" y="3013578"/>
                  </a:cubicBezTo>
                  <a:cubicBezTo>
                    <a:pt x="13640" y="2989300"/>
                    <a:pt x="0" y="2956371"/>
                    <a:pt x="0" y="2922035"/>
                  </a:cubicBezTo>
                  <a:lnTo>
                    <a:pt x="0" y="129461"/>
                  </a:lnTo>
                  <a:cubicBezTo>
                    <a:pt x="0" y="95126"/>
                    <a:pt x="13640" y="62197"/>
                    <a:pt x="37918" y="37918"/>
                  </a:cubicBezTo>
                  <a:cubicBezTo>
                    <a:pt x="62197" y="13640"/>
                    <a:pt x="95126" y="0"/>
                    <a:pt x="129461" y="0"/>
                  </a:cubicBezTo>
                  <a:close/>
                </a:path>
              </a:pathLst>
            </a:custGeom>
            <a:solidFill>
              <a:srgbClr val="FABB17"/>
            </a:solidFill>
          </p:spPr>
        </p:sp>
        <p:sp>
          <p:nvSpPr>
            <p:cNvPr id="113" name="Freeform 113"/>
            <p:cNvSpPr/>
            <p:nvPr/>
          </p:nvSpPr>
          <p:spPr>
            <a:xfrm>
              <a:off x="577797" y="1633047"/>
              <a:ext cx="1714714" cy="5370142"/>
            </a:xfrm>
            <a:custGeom>
              <a:avLst/>
              <a:gdLst/>
              <a:ahLst/>
              <a:cxnLst/>
              <a:rect l="l" t="t" r="r" b="b"/>
              <a:pathLst>
                <a:path w="699974" h="2192180">
                  <a:moveTo>
                    <a:pt x="67725" y="0"/>
                  </a:moveTo>
                  <a:lnTo>
                    <a:pt x="632249" y="0"/>
                  </a:lnTo>
                  <a:cubicBezTo>
                    <a:pt x="669653" y="0"/>
                    <a:pt x="699974" y="30321"/>
                    <a:pt x="699974" y="67725"/>
                  </a:cubicBezTo>
                  <a:lnTo>
                    <a:pt x="699974" y="2124455"/>
                  </a:lnTo>
                  <a:cubicBezTo>
                    <a:pt x="699974" y="2161859"/>
                    <a:pt x="669653" y="2192180"/>
                    <a:pt x="632249" y="2192180"/>
                  </a:cubicBezTo>
                  <a:lnTo>
                    <a:pt x="67725" y="2192180"/>
                  </a:lnTo>
                  <a:cubicBezTo>
                    <a:pt x="30321" y="2192180"/>
                    <a:pt x="0" y="2161859"/>
                    <a:pt x="0" y="2124455"/>
                  </a:cubicBezTo>
                  <a:lnTo>
                    <a:pt x="0" y="67725"/>
                  </a:lnTo>
                  <a:cubicBezTo>
                    <a:pt x="0" y="30321"/>
                    <a:pt x="30321" y="0"/>
                    <a:pt x="67725" y="0"/>
                  </a:cubicBezTo>
                  <a:close/>
                </a:path>
              </a:pathLst>
            </a:custGeom>
            <a:solidFill>
              <a:srgbClr val="FAF8F0"/>
            </a:solidFill>
            <a:ln w="9525">
              <a:solidFill>
                <a:srgbClr val="414042"/>
              </a:solidFill>
            </a:ln>
          </p:spPr>
        </p:sp>
        <p:sp>
          <p:nvSpPr>
            <p:cNvPr id="116" name="Freeform 116"/>
            <p:cNvSpPr/>
            <p:nvPr/>
          </p:nvSpPr>
          <p:spPr>
            <a:xfrm>
              <a:off x="676352" y="1735222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17" name="TextBox 117"/>
            <p:cNvSpPr txBox="1"/>
            <p:nvPr/>
          </p:nvSpPr>
          <p:spPr>
            <a:xfrm>
              <a:off x="676353" y="1735223"/>
              <a:ext cx="1527232" cy="985676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Funding from government sources, private grants, and donations</a:t>
              </a:r>
            </a:p>
          </p:txBody>
        </p:sp>
        <p:sp>
          <p:nvSpPr>
            <p:cNvPr id="119" name="Freeform 119"/>
            <p:cNvSpPr/>
            <p:nvPr/>
          </p:nvSpPr>
          <p:spPr>
            <a:xfrm>
              <a:off x="676352" y="5906267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20" name="TextBox 120"/>
            <p:cNvSpPr txBox="1"/>
            <p:nvPr/>
          </p:nvSpPr>
          <p:spPr>
            <a:xfrm>
              <a:off x="676353" y="5906267"/>
              <a:ext cx="1497640" cy="983533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Space for the after-school tutoring program</a:t>
              </a:r>
            </a:p>
          </p:txBody>
        </p:sp>
        <p:sp>
          <p:nvSpPr>
            <p:cNvPr id="122" name="Freeform 122"/>
            <p:cNvSpPr/>
            <p:nvPr/>
          </p:nvSpPr>
          <p:spPr>
            <a:xfrm>
              <a:off x="676352" y="4863506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23" name="TextBox 123"/>
            <p:cNvSpPr txBox="1"/>
            <p:nvPr/>
          </p:nvSpPr>
          <p:spPr>
            <a:xfrm>
              <a:off x="676352" y="4863507"/>
              <a:ext cx="1505025" cy="991924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Educational materials and resources</a:t>
              </a:r>
            </a:p>
          </p:txBody>
        </p:sp>
        <p:sp>
          <p:nvSpPr>
            <p:cNvPr id="125" name="Freeform 125"/>
            <p:cNvSpPr/>
            <p:nvPr/>
          </p:nvSpPr>
          <p:spPr>
            <a:xfrm>
              <a:off x="676352" y="3820745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26" name="TextBox 126"/>
            <p:cNvSpPr txBox="1"/>
            <p:nvPr/>
          </p:nvSpPr>
          <p:spPr>
            <a:xfrm>
              <a:off x="676353" y="3820745"/>
              <a:ext cx="1527232" cy="991925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Collaboration with the school and teachers</a:t>
              </a:r>
            </a:p>
          </p:txBody>
        </p:sp>
        <p:sp>
          <p:nvSpPr>
            <p:cNvPr id="128" name="Freeform 128"/>
            <p:cNvSpPr/>
            <p:nvPr/>
          </p:nvSpPr>
          <p:spPr>
            <a:xfrm>
              <a:off x="676352" y="2777983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29" name="TextBox 129"/>
            <p:cNvSpPr txBox="1"/>
            <p:nvPr/>
          </p:nvSpPr>
          <p:spPr>
            <a:xfrm>
              <a:off x="676353" y="2777984"/>
              <a:ext cx="1497640" cy="968752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Qualified math tutors and educators</a:t>
              </a:r>
            </a:p>
          </p:txBody>
        </p:sp>
        <p:sp>
          <p:nvSpPr>
            <p:cNvPr id="130" name="TextBox 130"/>
            <p:cNvSpPr txBox="1"/>
            <p:nvPr/>
          </p:nvSpPr>
          <p:spPr>
            <a:xfrm>
              <a:off x="1023603" y="1385471"/>
              <a:ext cx="790742" cy="176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  <a:r>
                <a:rPr lang="en-US" sz="1136" b="1" dirty="0">
                  <a:solidFill>
                    <a:srgbClr val="000000"/>
                  </a:solidFill>
                  <a:latin typeface="DM Sans" pitchFamily="2" charset="0"/>
                </a:rPr>
                <a:t>Inputs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A9AC87A-246C-930F-D48C-48FFCF312546}"/>
              </a:ext>
            </a:extLst>
          </p:cNvPr>
          <p:cNvGrpSpPr/>
          <p:nvPr/>
        </p:nvGrpSpPr>
        <p:grpSpPr>
          <a:xfrm>
            <a:off x="2533220" y="1285552"/>
            <a:ext cx="1714714" cy="5717637"/>
            <a:chOff x="2533220" y="1285552"/>
            <a:chExt cx="1714714" cy="5717637"/>
          </a:xfrm>
        </p:grpSpPr>
        <p:sp>
          <p:nvSpPr>
            <p:cNvPr id="132" name="Freeform 132"/>
            <p:cNvSpPr/>
            <p:nvPr/>
          </p:nvSpPr>
          <p:spPr>
            <a:xfrm>
              <a:off x="2775555" y="1285552"/>
              <a:ext cx="1196021" cy="5717637"/>
            </a:xfrm>
            <a:custGeom>
              <a:avLst/>
              <a:gdLst/>
              <a:ahLst/>
              <a:cxnLst/>
              <a:rect l="l" t="t" r="r" b="b"/>
              <a:pathLst>
                <a:path w="638315" h="3051497">
                  <a:moveTo>
                    <a:pt x="129461" y="0"/>
                  </a:moveTo>
                  <a:lnTo>
                    <a:pt x="508854" y="0"/>
                  </a:lnTo>
                  <a:cubicBezTo>
                    <a:pt x="580353" y="0"/>
                    <a:pt x="638315" y="57962"/>
                    <a:pt x="638315" y="129461"/>
                  </a:cubicBezTo>
                  <a:lnTo>
                    <a:pt x="638315" y="2922035"/>
                  </a:lnTo>
                  <a:cubicBezTo>
                    <a:pt x="638315" y="2956371"/>
                    <a:pt x="624675" y="2989300"/>
                    <a:pt x="600397" y="3013578"/>
                  </a:cubicBezTo>
                  <a:cubicBezTo>
                    <a:pt x="576118" y="3037857"/>
                    <a:pt x="543189" y="3051497"/>
                    <a:pt x="508854" y="3051497"/>
                  </a:cubicBezTo>
                  <a:lnTo>
                    <a:pt x="129461" y="3051497"/>
                  </a:lnTo>
                  <a:cubicBezTo>
                    <a:pt x="95126" y="3051497"/>
                    <a:pt x="62197" y="3037857"/>
                    <a:pt x="37918" y="3013578"/>
                  </a:cubicBezTo>
                  <a:cubicBezTo>
                    <a:pt x="13640" y="2989300"/>
                    <a:pt x="0" y="2956371"/>
                    <a:pt x="0" y="2922035"/>
                  </a:cubicBezTo>
                  <a:lnTo>
                    <a:pt x="0" y="129461"/>
                  </a:lnTo>
                  <a:cubicBezTo>
                    <a:pt x="0" y="95126"/>
                    <a:pt x="13640" y="62197"/>
                    <a:pt x="37918" y="37918"/>
                  </a:cubicBezTo>
                  <a:cubicBezTo>
                    <a:pt x="62197" y="13640"/>
                    <a:pt x="95126" y="0"/>
                    <a:pt x="129461" y="0"/>
                  </a:cubicBezTo>
                  <a:close/>
                </a:path>
              </a:pathLst>
            </a:custGeom>
            <a:solidFill>
              <a:srgbClr val="FABB17"/>
            </a:solidFill>
          </p:spPr>
        </p:sp>
        <p:sp>
          <p:nvSpPr>
            <p:cNvPr id="135" name="Freeform 135"/>
            <p:cNvSpPr/>
            <p:nvPr/>
          </p:nvSpPr>
          <p:spPr>
            <a:xfrm>
              <a:off x="2533220" y="1633047"/>
              <a:ext cx="1714714" cy="5370142"/>
            </a:xfrm>
            <a:custGeom>
              <a:avLst/>
              <a:gdLst/>
              <a:ahLst/>
              <a:cxnLst/>
              <a:rect l="l" t="t" r="r" b="b"/>
              <a:pathLst>
                <a:path w="699974" h="2192180">
                  <a:moveTo>
                    <a:pt x="67725" y="0"/>
                  </a:moveTo>
                  <a:lnTo>
                    <a:pt x="632249" y="0"/>
                  </a:lnTo>
                  <a:cubicBezTo>
                    <a:pt x="669653" y="0"/>
                    <a:pt x="699974" y="30321"/>
                    <a:pt x="699974" y="67725"/>
                  </a:cubicBezTo>
                  <a:lnTo>
                    <a:pt x="699974" y="2124455"/>
                  </a:lnTo>
                  <a:cubicBezTo>
                    <a:pt x="699974" y="2161859"/>
                    <a:pt x="669653" y="2192180"/>
                    <a:pt x="632249" y="2192180"/>
                  </a:cubicBezTo>
                  <a:lnTo>
                    <a:pt x="67725" y="2192180"/>
                  </a:lnTo>
                  <a:cubicBezTo>
                    <a:pt x="30321" y="2192180"/>
                    <a:pt x="0" y="2161859"/>
                    <a:pt x="0" y="2124455"/>
                  </a:cubicBezTo>
                  <a:lnTo>
                    <a:pt x="0" y="67725"/>
                  </a:lnTo>
                  <a:cubicBezTo>
                    <a:pt x="0" y="30321"/>
                    <a:pt x="30321" y="0"/>
                    <a:pt x="67725" y="0"/>
                  </a:cubicBezTo>
                  <a:close/>
                </a:path>
              </a:pathLst>
            </a:custGeom>
            <a:solidFill>
              <a:srgbClr val="FAF8F0"/>
            </a:solidFill>
            <a:ln w="9525">
              <a:solidFill>
                <a:srgbClr val="414042"/>
              </a:solidFill>
            </a:ln>
          </p:spPr>
        </p:sp>
        <p:sp>
          <p:nvSpPr>
            <p:cNvPr id="138" name="Freeform 138"/>
            <p:cNvSpPr/>
            <p:nvPr/>
          </p:nvSpPr>
          <p:spPr>
            <a:xfrm>
              <a:off x="2631776" y="1735222"/>
              <a:ext cx="1500591" cy="998513"/>
            </a:xfrm>
            <a:custGeom>
              <a:avLst/>
              <a:gdLst/>
              <a:ahLst/>
              <a:cxnLst/>
              <a:rect l="l" t="t" r="r" b="b"/>
              <a:pathLst>
                <a:path w="271292" h="180521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929"/>
                  </a:lnTo>
                  <a:cubicBezTo>
                    <a:pt x="271292" y="142612"/>
                    <a:pt x="265856" y="155735"/>
                    <a:pt x="256181" y="165410"/>
                  </a:cubicBezTo>
                  <a:cubicBezTo>
                    <a:pt x="246505" y="175085"/>
                    <a:pt x="233382" y="180521"/>
                    <a:pt x="219699" y="180521"/>
                  </a:cubicBezTo>
                  <a:lnTo>
                    <a:pt x="51592" y="180521"/>
                  </a:lnTo>
                  <a:cubicBezTo>
                    <a:pt x="37909" y="180521"/>
                    <a:pt x="24787" y="175085"/>
                    <a:pt x="15111" y="165410"/>
                  </a:cubicBezTo>
                  <a:cubicBezTo>
                    <a:pt x="5436" y="155735"/>
                    <a:pt x="0" y="142612"/>
                    <a:pt x="0" y="128929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39" name="TextBox 139"/>
            <p:cNvSpPr txBox="1"/>
            <p:nvPr/>
          </p:nvSpPr>
          <p:spPr>
            <a:xfrm>
              <a:off x="2631776" y="1735222"/>
              <a:ext cx="1526645" cy="985676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Develop a structured tutoring curriculum aligned with the school's math curriculum</a:t>
              </a:r>
            </a:p>
          </p:txBody>
        </p:sp>
        <p:sp>
          <p:nvSpPr>
            <p:cNvPr id="141" name="Freeform 141"/>
            <p:cNvSpPr/>
            <p:nvPr/>
          </p:nvSpPr>
          <p:spPr>
            <a:xfrm>
              <a:off x="2631776" y="5906267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42" name="TextBox 142"/>
            <p:cNvSpPr txBox="1"/>
            <p:nvPr/>
          </p:nvSpPr>
          <p:spPr>
            <a:xfrm>
              <a:off x="2631777" y="5906268"/>
              <a:ext cx="1516200" cy="992478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Encourage parent engagement and provide resources for at-home support</a:t>
              </a:r>
            </a:p>
          </p:txBody>
        </p:sp>
        <p:sp>
          <p:nvSpPr>
            <p:cNvPr id="144" name="Freeform 144"/>
            <p:cNvSpPr/>
            <p:nvPr/>
          </p:nvSpPr>
          <p:spPr>
            <a:xfrm>
              <a:off x="2631776" y="4863506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45" name="TextBox 145"/>
            <p:cNvSpPr txBox="1"/>
            <p:nvPr/>
          </p:nvSpPr>
          <p:spPr>
            <a:xfrm>
              <a:off x="2631777" y="4863506"/>
              <a:ext cx="1500590" cy="991925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Facilitate hands-on learning activities to reinforce math concepts</a:t>
              </a:r>
            </a:p>
          </p:txBody>
        </p:sp>
        <p:sp>
          <p:nvSpPr>
            <p:cNvPr id="147" name="Freeform 147"/>
            <p:cNvSpPr/>
            <p:nvPr/>
          </p:nvSpPr>
          <p:spPr>
            <a:xfrm>
              <a:off x="2631776" y="3820745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48" name="TextBox 148"/>
            <p:cNvSpPr txBox="1"/>
            <p:nvPr/>
          </p:nvSpPr>
          <p:spPr>
            <a:xfrm>
              <a:off x="2631776" y="3820746"/>
              <a:ext cx="1488271" cy="1007796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Collaborate with teachers to identify students' needs and track progress</a:t>
              </a:r>
            </a:p>
          </p:txBody>
        </p:sp>
        <p:sp>
          <p:nvSpPr>
            <p:cNvPr id="150" name="Freeform 150"/>
            <p:cNvSpPr/>
            <p:nvPr/>
          </p:nvSpPr>
          <p:spPr>
            <a:xfrm>
              <a:off x="2631776" y="2777983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51" name="TextBox 151"/>
            <p:cNvSpPr txBox="1"/>
            <p:nvPr/>
          </p:nvSpPr>
          <p:spPr>
            <a:xfrm>
              <a:off x="2631777" y="2777983"/>
              <a:ext cx="1525238" cy="985243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Provide one-on-one and small group tutoring sessions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2979027" y="1383418"/>
              <a:ext cx="790742" cy="176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  <a:r>
                <a:rPr lang="en-US" sz="1136" b="1">
                  <a:solidFill>
                    <a:srgbClr val="000000"/>
                  </a:solidFill>
                  <a:latin typeface="DM Sans" pitchFamily="2" charset="0"/>
                </a:rPr>
                <a:t>Activities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F72739D-0B7E-C05C-FAA0-3C578FB773DF}"/>
              </a:ext>
            </a:extLst>
          </p:cNvPr>
          <p:cNvGrpSpPr/>
          <p:nvPr/>
        </p:nvGrpSpPr>
        <p:grpSpPr>
          <a:xfrm>
            <a:off x="4488643" y="1285552"/>
            <a:ext cx="1714714" cy="5717637"/>
            <a:chOff x="4488643" y="1285552"/>
            <a:chExt cx="1714714" cy="5717637"/>
          </a:xfrm>
        </p:grpSpPr>
        <p:sp>
          <p:nvSpPr>
            <p:cNvPr id="154" name="Freeform 154"/>
            <p:cNvSpPr/>
            <p:nvPr/>
          </p:nvSpPr>
          <p:spPr>
            <a:xfrm>
              <a:off x="4730978" y="1285552"/>
              <a:ext cx="1196021" cy="5717637"/>
            </a:xfrm>
            <a:custGeom>
              <a:avLst/>
              <a:gdLst/>
              <a:ahLst/>
              <a:cxnLst/>
              <a:rect l="l" t="t" r="r" b="b"/>
              <a:pathLst>
                <a:path w="638315" h="3051497">
                  <a:moveTo>
                    <a:pt x="129461" y="0"/>
                  </a:moveTo>
                  <a:lnTo>
                    <a:pt x="508854" y="0"/>
                  </a:lnTo>
                  <a:cubicBezTo>
                    <a:pt x="580353" y="0"/>
                    <a:pt x="638315" y="57962"/>
                    <a:pt x="638315" y="129461"/>
                  </a:cubicBezTo>
                  <a:lnTo>
                    <a:pt x="638315" y="2922035"/>
                  </a:lnTo>
                  <a:cubicBezTo>
                    <a:pt x="638315" y="2956371"/>
                    <a:pt x="624675" y="2989300"/>
                    <a:pt x="600397" y="3013578"/>
                  </a:cubicBezTo>
                  <a:cubicBezTo>
                    <a:pt x="576118" y="3037857"/>
                    <a:pt x="543189" y="3051497"/>
                    <a:pt x="508854" y="3051497"/>
                  </a:cubicBezTo>
                  <a:lnTo>
                    <a:pt x="129461" y="3051497"/>
                  </a:lnTo>
                  <a:cubicBezTo>
                    <a:pt x="95126" y="3051497"/>
                    <a:pt x="62197" y="3037857"/>
                    <a:pt x="37918" y="3013578"/>
                  </a:cubicBezTo>
                  <a:cubicBezTo>
                    <a:pt x="13640" y="2989300"/>
                    <a:pt x="0" y="2956371"/>
                    <a:pt x="0" y="2922035"/>
                  </a:cubicBezTo>
                  <a:lnTo>
                    <a:pt x="0" y="129461"/>
                  </a:lnTo>
                  <a:cubicBezTo>
                    <a:pt x="0" y="95126"/>
                    <a:pt x="13640" y="62197"/>
                    <a:pt x="37918" y="37918"/>
                  </a:cubicBezTo>
                  <a:cubicBezTo>
                    <a:pt x="62197" y="13640"/>
                    <a:pt x="95126" y="0"/>
                    <a:pt x="129461" y="0"/>
                  </a:cubicBezTo>
                  <a:close/>
                </a:path>
              </a:pathLst>
            </a:custGeom>
            <a:solidFill>
              <a:srgbClr val="FABB17"/>
            </a:solidFill>
          </p:spPr>
        </p:sp>
        <p:sp>
          <p:nvSpPr>
            <p:cNvPr id="157" name="Freeform 157"/>
            <p:cNvSpPr/>
            <p:nvPr/>
          </p:nvSpPr>
          <p:spPr>
            <a:xfrm>
              <a:off x="4488643" y="1633047"/>
              <a:ext cx="1714714" cy="5370142"/>
            </a:xfrm>
            <a:custGeom>
              <a:avLst/>
              <a:gdLst/>
              <a:ahLst/>
              <a:cxnLst/>
              <a:rect l="l" t="t" r="r" b="b"/>
              <a:pathLst>
                <a:path w="699974" h="2192180">
                  <a:moveTo>
                    <a:pt x="67725" y="0"/>
                  </a:moveTo>
                  <a:lnTo>
                    <a:pt x="632249" y="0"/>
                  </a:lnTo>
                  <a:cubicBezTo>
                    <a:pt x="669653" y="0"/>
                    <a:pt x="699974" y="30321"/>
                    <a:pt x="699974" y="67725"/>
                  </a:cubicBezTo>
                  <a:lnTo>
                    <a:pt x="699974" y="2124455"/>
                  </a:lnTo>
                  <a:cubicBezTo>
                    <a:pt x="699974" y="2161859"/>
                    <a:pt x="669653" y="2192180"/>
                    <a:pt x="632249" y="2192180"/>
                  </a:cubicBezTo>
                  <a:lnTo>
                    <a:pt x="67725" y="2192180"/>
                  </a:lnTo>
                  <a:cubicBezTo>
                    <a:pt x="30321" y="2192180"/>
                    <a:pt x="0" y="2161859"/>
                    <a:pt x="0" y="2124455"/>
                  </a:cubicBezTo>
                  <a:lnTo>
                    <a:pt x="0" y="67725"/>
                  </a:lnTo>
                  <a:cubicBezTo>
                    <a:pt x="0" y="30321"/>
                    <a:pt x="30321" y="0"/>
                    <a:pt x="67725" y="0"/>
                  </a:cubicBezTo>
                  <a:close/>
                </a:path>
              </a:pathLst>
            </a:custGeom>
            <a:solidFill>
              <a:srgbClr val="FAF8F0"/>
            </a:solidFill>
            <a:ln w="9525">
              <a:solidFill>
                <a:srgbClr val="414042"/>
              </a:solidFill>
            </a:ln>
          </p:spPr>
        </p:sp>
        <p:sp>
          <p:nvSpPr>
            <p:cNvPr id="160" name="Freeform 160"/>
            <p:cNvSpPr/>
            <p:nvPr/>
          </p:nvSpPr>
          <p:spPr>
            <a:xfrm>
              <a:off x="4587199" y="1735222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61" name="TextBox 161"/>
            <p:cNvSpPr txBox="1"/>
            <p:nvPr/>
          </p:nvSpPr>
          <p:spPr>
            <a:xfrm>
              <a:off x="4587200" y="1735223"/>
              <a:ext cx="1503878" cy="1015692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Number of students enrolled in the tutoring program</a:t>
              </a:r>
            </a:p>
          </p:txBody>
        </p:sp>
        <p:sp>
          <p:nvSpPr>
            <p:cNvPr id="163" name="Freeform 163"/>
            <p:cNvSpPr/>
            <p:nvPr/>
          </p:nvSpPr>
          <p:spPr>
            <a:xfrm>
              <a:off x="4587199" y="5906267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64" name="TextBox 164"/>
            <p:cNvSpPr txBox="1"/>
            <p:nvPr/>
          </p:nvSpPr>
          <p:spPr>
            <a:xfrm>
              <a:off x="4587199" y="5906268"/>
              <a:ext cx="1500591" cy="983532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Level of collaboration and communication with teachers</a:t>
              </a:r>
            </a:p>
          </p:txBody>
        </p:sp>
        <p:sp>
          <p:nvSpPr>
            <p:cNvPr id="166" name="Freeform 166"/>
            <p:cNvSpPr/>
            <p:nvPr/>
          </p:nvSpPr>
          <p:spPr>
            <a:xfrm>
              <a:off x="4587199" y="4863506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67" name="TextBox 167"/>
            <p:cNvSpPr txBox="1"/>
            <p:nvPr/>
          </p:nvSpPr>
          <p:spPr>
            <a:xfrm>
              <a:off x="4587200" y="4863506"/>
              <a:ext cx="1517854" cy="991925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Number of parents involved and participating in the program</a:t>
              </a:r>
            </a:p>
          </p:txBody>
        </p:sp>
        <p:sp>
          <p:nvSpPr>
            <p:cNvPr id="169" name="Freeform 169"/>
            <p:cNvSpPr/>
            <p:nvPr/>
          </p:nvSpPr>
          <p:spPr>
            <a:xfrm>
              <a:off x="4587199" y="3820745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70" name="TextBox 170"/>
            <p:cNvSpPr txBox="1"/>
            <p:nvPr/>
          </p:nvSpPr>
          <p:spPr>
            <a:xfrm>
              <a:off x="4587200" y="3820746"/>
              <a:ext cx="1517854" cy="1007796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>
                  <a:solidFill>
                    <a:srgbClr val="000000"/>
                  </a:solidFill>
                  <a:latin typeface="DM Sans"/>
                </a:rPr>
                <a:t>Amount of educational materials and resources provided</a:t>
              </a:r>
            </a:p>
          </p:txBody>
        </p:sp>
        <p:sp>
          <p:nvSpPr>
            <p:cNvPr id="172" name="Freeform 172"/>
            <p:cNvSpPr/>
            <p:nvPr/>
          </p:nvSpPr>
          <p:spPr>
            <a:xfrm>
              <a:off x="4587199" y="2777983"/>
              <a:ext cx="1500591" cy="995956"/>
            </a:xfrm>
            <a:custGeom>
              <a:avLst/>
              <a:gdLst/>
              <a:ahLst/>
              <a:cxnLst/>
              <a:rect l="l" t="t" r="r" b="b"/>
              <a:pathLst>
                <a:path w="271292" h="180059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28466"/>
                  </a:lnTo>
                  <a:cubicBezTo>
                    <a:pt x="271292" y="142149"/>
                    <a:pt x="265856" y="155272"/>
                    <a:pt x="256181" y="164948"/>
                  </a:cubicBezTo>
                  <a:cubicBezTo>
                    <a:pt x="246505" y="174623"/>
                    <a:pt x="233382" y="180059"/>
                    <a:pt x="219699" y="180059"/>
                  </a:cubicBezTo>
                  <a:lnTo>
                    <a:pt x="51592" y="180059"/>
                  </a:lnTo>
                  <a:cubicBezTo>
                    <a:pt x="37909" y="180059"/>
                    <a:pt x="24787" y="174623"/>
                    <a:pt x="15111" y="164948"/>
                  </a:cubicBezTo>
                  <a:cubicBezTo>
                    <a:pt x="5436" y="155272"/>
                    <a:pt x="0" y="142149"/>
                    <a:pt x="0" y="128466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73" name="TextBox 173"/>
            <p:cNvSpPr txBox="1"/>
            <p:nvPr/>
          </p:nvSpPr>
          <p:spPr>
            <a:xfrm>
              <a:off x="4587199" y="2777984"/>
              <a:ext cx="1507183" cy="991928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Number of tutoring sessions held</a:t>
              </a:r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4934450" y="1383418"/>
              <a:ext cx="790742" cy="176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  <a:r>
                <a:rPr lang="en-US" sz="1136" b="1">
                  <a:solidFill>
                    <a:srgbClr val="000000"/>
                  </a:solidFill>
                  <a:latin typeface="DM Sans" pitchFamily="2" charset="0"/>
                </a:rPr>
                <a:t>Output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3454467-102C-2205-9801-24E482D6D6FE}"/>
              </a:ext>
            </a:extLst>
          </p:cNvPr>
          <p:cNvGrpSpPr/>
          <p:nvPr/>
        </p:nvGrpSpPr>
        <p:grpSpPr>
          <a:xfrm>
            <a:off x="6444066" y="1285552"/>
            <a:ext cx="1714714" cy="5717637"/>
            <a:chOff x="6444066" y="1285552"/>
            <a:chExt cx="1714714" cy="5717637"/>
          </a:xfrm>
        </p:grpSpPr>
        <p:sp>
          <p:nvSpPr>
            <p:cNvPr id="176" name="Freeform 176"/>
            <p:cNvSpPr/>
            <p:nvPr/>
          </p:nvSpPr>
          <p:spPr>
            <a:xfrm>
              <a:off x="6686401" y="1285552"/>
              <a:ext cx="1196021" cy="5717637"/>
            </a:xfrm>
            <a:custGeom>
              <a:avLst/>
              <a:gdLst/>
              <a:ahLst/>
              <a:cxnLst/>
              <a:rect l="l" t="t" r="r" b="b"/>
              <a:pathLst>
                <a:path w="638315" h="3051497">
                  <a:moveTo>
                    <a:pt x="129461" y="0"/>
                  </a:moveTo>
                  <a:lnTo>
                    <a:pt x="508854" y="0"/>
                  </a:lnTo>
                  <a:cubicBezTo>
                    <a:pt x="580353" y="0"/>
                    <a:pt x="638315" y="57962"/>
                    <a:pt x="638315" y="129461"/>
                  </a:cubicBezTo>
                  <a:lnTo>
                    <a:pt x="638315" y="2922035"/>
                  </a:lnTo>
                  <a:cubicBezTo>
                    <a:pt x="638315" y="2956371"/>
                    <a:pt x="624675" y="2989300"/>
                    <a:pt x="600397" y="3013578"/>
                  </a:cubicBezTo>
                  <a:cubicBezTo>
                    <a:pt x="576118" y="3037857"/>
                    <a:pt x="543189" y="3051497"/>
                    <a:pt x="508854" y="3051497"/>
                  </a:cubicBezTo>
                  <a:lnTo>
                    <a:pt x="129461" y="3051497"/>
                  </a:lnTo>
                  <a:cubicBezTo>
                    <a:pt x="95126" y="3051497"/>
                    <a:pt x="62197" y="3037857"/>
                    <a:pt x="37918" y="3013578"/>
                  </a:cubicBezTo>
                  <a:cubicBezTo>
                    <a:pt x="13640" y="2989300"/>
                    <a:pt x="0" y="2956371"/>
                    <a:pt x="0" y="2922035"/>
                  </a:cubicBezTo>
                  <a:lnTo>
                    <a:pt x="0" y="129461"/>
                  </a:lnTo>
                  <a:cubicBezTo>
                    <a:pt x="0" y="95126"/>
                    <a:pt x="13640" y="62197"/>
                    <a:pt x="37918" y="37918"/>
                  </a:cubicBezTo>
                  <a:cubicBezTo>
                    <a:pt x="62197" y="13640"/>
                    <a:pt x="95126" y="0"/>
                    <a:pt x="129461" y="0"/>
                  </a:cubicBezTo>
                  <a:close/>
                </a:path>
              </a:pathLst>
            </a:custGeom>
            <a:solidFill>
              <a:srgbClr val="FABB17"/>
            </a:solidFill>
          </p:spPr>
        </p:sp>
        <p:sp>
          <p:nvSpPr>
            <p:cNvPr id="179" name="Freeform 179"/>
            <p:cNvSpPr/>
            <p:nvPr/>
          </p:nvSpPr>
          <p:spPr>
            <a:xfrm>
              <a:off x="6444066" y="1633047"/>
              <a:ext cx="1714714" cy="5370142"/>
            </a:xfrm>
            <a:custGeom>
              <a:avLst/>
              <a:gdLst/>
              <a:ahLst/>
              <a:cxnLst/>
              <a:rect l="l" t="t" r="r" b="b"/>
              <a:pathLst>
                <a:path w="699974" h="2192180">
                  <a:moveTo>
                    <a:pt x="67725" y="0"/>
                  </a:moveTo>
                  <a:lnTo>
                    <a:pt x="632249" y="0"/>
                  </a:lnTo>
                  <a:cubicBezTo>
                    <a:pt x="669653" y="0"/>
                    <a:pt x="699974" y="30321"/>
                    <a:pt x="699974" y="67725"/>
                  </a:cubicBezTo>
                  <a:lnTo>
                    <a:pt x="699974" y="2124455"/>
                  </a:lnTo>
                  <a:cubicBezTo>
                    <a:pt x="699974" y="2161859"/>
                    <a:pt x="669653" y="2192180"/>
                    <a:pt x="632249" y="2192180"/>
                  </a:cubicBezTo>
                  <a:lnTo>
                    <a:pt x="67725" y="2192180"/>
                  </a:lnTo>
                  <a:cubicBezTo>
                    <a:pt x="30321" y="2192180"/>
                    <a:pt x="0" y="2161859"/>
                    <a:pt x="0" y="2124455"/>
                  </a:cubicBezTo>
                  <a:lnTo>
                    <a:pt x="0" y="67725"/>
                  </a:lnTo>
                  <a:cubicBezTo>
                    <a:pt x="0" y="30321"/>
                    <a:pt x="30321" y="0"/>
                    <a:pt x="67725" y="0"/>
                  </a:cubicBezTo>
                  <a:close/>
                </a:path>
              </a:pathLst>
            </a:custGeom>
            <a:solidFill>
              <a:srgbClr val="FAF8F0"/>
            </a:solidFill>
            <a:ln w="9525">
              <a:solidFill>
                <a:srgbClr val="414042"/>
              </a:solidFill>
            </a:ln>
          </p:spPr>
        </p:sp>
        <p:sp>
          <p:nvSpPr>
            <p:cNvPr id="182" name="Freeform 182"/>
            <p:cNvSpPr/>
            <p:nvPr/>
          </p:nvSpPr>
          <p:spPr>
            <a:xfrm>
              <a:off x="6542622" y="1735222"/>
              <a:ext cx="1500591" cy="1265214"/>
            </a:xfrm>
            <a:custGeom>
              <a:avLst/>
              <a:gdLst/>
              <a:ahLst/>
              <a:cxnLst/>
              <a:rect l="l" t="t" r="r" b="b"/>
              <a:pathLst>
                <a:path w="271292" h="228738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77145"/>
                  </a:lnTo>
                  <a:cubicBezTo>
                    <a:pt x="271292" y="190829"/>
                    <a:pt x="265856" y="203951"/>
                    <a:pt x="256181" y="213627"/>
                  </a:cubicBezTo>
                  <a:cubicBezTo>
                    <a:pt x="246505" y="223302"/>
                    <a:pt x="233382" y="228738"/>
                    <a:pt x="219699" y="228738"/>
                  </a:cubicBezTo>
                  <a:lnTo>
                    <a:pt x="51592" y="228738"/>
                  </a:lnTo>
                  <a:cubicBezTo>
                    <a:pt x="37909" y="228738"/>
                    <a:pt x="24787" y="223302"/>
                    <a:pt x="15111" y="213627"/>
                  </a:cubicBezTo>
                  <a:cubicBezTo>
                    <a:pt x="5436" y="203951"/>
                    <a:pt x="0" y="190829"/>
                    <a:pt x="0" y="177145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83" name="TextBox 183"/>
            <p:cNvSpPr txBox="1"/>
            <p:nvPr/>
          </p:nvSpPr>
          <p:spPr>
            <a:xfrm>
              <a:off x="6542623" y="1735222"/>
              <a:ext cx="1517998" cy="1246869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Improved math skills, understanding, and confidence among participating students</a:t>
              </a:r>
            </a:p>
          </p:txBody>
        </p:sp>
        <p:sp>
          <p:nvSpPr>
            <p:cNvPr id="185" name="Freeform 185"/>
            <p:cNvSpPr/>
            <p:nvPr/>
          </p:nvSpPr>
          <p:spPr>
            <a:xfrm>
              <a:off x="6542622" y="5859461"/>
              <a:ext cx="1500591" cy="1045319"/>
            </a:xfrm>
            <a:custGeom>
              <a:avLst/>
              <a:gdLst/>
              <a:ahLst/>
              <a:cxnLst/>
              <a:rect l="l" t="t" r="r" b="b"/>
              <a:pathLst>
                <a:path w="271292" h="188983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37391"/>
                  </a:lnTo>
                  <a:cubicBezTo>
                    <a:pt x="271292" y="151074"/>
                    <a:pt x="265856" y="164197"/>
                    <a:pt x="256181" y="173872"/>
                  </a:cubicBezTo>
                  <a:cubicBezTo>
                    <a:pt x="246505" y="183547"/>
                    <a:pt x="233382" y="188983"/>
                    <a:pt x="219699" y="188983"/>
                  </a:cubicBezTo>
                  <a:lnTo>
                    <a:pt x="51592" y="188983"/>
                  </a:lnTo>
                  <a:cubicBezTo>
                    <a:pt x="37909" y="188983"/>
                    <a:pt x="24787" y="183547"/>
                    <a:pt x="15111" y="173872"/>
                  </a:cubicBezTo>
                  <a:cubicBezTo>
                    <a:pt x="5436" y="164197"/>
                    <a:pt x="0" y="151074"/>
                    <a:pt x="0" y="137391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86" name="TextBox 186"/>
            <p:cNvSpPr txBox="1"/>
            <p:nvPr/>
          </p:nvSpPr>
          <p:spPr>
            <a:xfrm>
              <a:off x="6542623" y="5859462"/>
              <a:ext cx="1508730" cy="1046840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Increased student motivation and engagement in math-related activities</a:t>
              </a:r>
            </a:p>
          </p:txBody>
        </p:sp>
        <p:sp>
          <p:nvSpPr>
            <p:cNvPr id="188" name="Freeform 188"/>
            <p:cNvSpPr/>
            <p:nvPr/>
          </p:nvSpPr>
          <p:spPr>
            <a:xfrm>
              <a:off x="6542622" y="4340824"/>
              <a:ext cx="1500591" cy="1468764"/>
            </a:xfrm>
            <a:custGeom>
              <a:avLst/>
              <a:gdLst/>
              <a:ahLst/>
              <a:cxnLst/>
              <a:rect l="l" t="t" r="r" b="b"/>
              <a:pathLst>
                <a:path w="271292" h="265538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213945"/>
                  </a:lnTo>
                  <a:cubicBezTo>
                    <a:pt x="271292" y="227628"/>
                    <a:pt x="265856" y="240751"/>
                    <a:pt x="256181" y="250427"/>
                  </a:cubicBezTo>
                  <a:cubicBezTo>
                    <a:pt x="246505" y="260102"/>
                    <a:pt x="233382" y="265538"/>
                    <a:pt x="219699" y="265538"/>
                  </a:cubicBezTo>
                  <a:lnTo>
                    <a:pt x="51592" y="265538"/>
                  </a:lnTo>
                  <a:cubicBezTo>
                    <a:pt x="37909" y="265538"/>
                    <a:pt x="24787" y="260102"/>
                    <a:pt x="15111" y="250427"/>
                  </a:cubicBezTo>
                  <a:cubicBezTo>
                    <a:pt x="5436" y="240751"/>
                    <a:pt x="0" y="227628"/>
                    <a:pt x="0" y="213945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89" name="TextBox 189"/>
            <p:cNvSpPr txBox="1"/>
            <p:nvPr/>
          </p:nvSpPr>
          <p:spPr>
            <a:xfrm>
              <a:off x="6542623" y="4340825"/>
              <a:ext cx="1495404" cy="1467804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Improved academic performance in math, homework completion, and class participation among participating students</a:t>
              </a:r>
            </a:p>
          </p:txBody>
        </p:sp>
        <p:sp>
          <p:nvSpPr>
            <p:cNvPr id="191" name="Freeform 191"/>
            <p:cNvSpPr/>
            <p:nvPr/>
          </p:nvSpPr>
          <p:spPr>
            <a:xfrm>
              <a:off x="6542622" y="3050308"/>
              <a:ext cx="1500591" cy="1240644"/>
            </a:xfrm>
            <a:custGeom>
              <a:avLst/>
              <a:gdLst/>
              <a:ahLst/>
              <a:cxnLst/>
              <a:rect l="l" t="t" r="r" b="b"/>
              <a:pathLst>
                <a:path w="271292" h="224296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72703"/>
                  </a:lnTo>
                  <a:cubicBezTo>
                    <a:pt x="271292" y="186387"/>
                    <a:pt x="265856" y="199509"/>
                    <a:pt x="256181" y="209185"/>
                  </a:cubicBezTo>
                  <a:cubicBezTo>
                    <a:pt x="246505" y="218860"/>
                    <a:pt x="233382" y="224296"/>
                    <a:pt x="219699" y="224296"/>
                  </a:cubicBezTo>
                  <a:lnTo>
                    <a:pt x="51592" y="224296"/>
                  </a:lnTo>
                  <a:cubicBezTo>
                    <a:pt x="37909" y="224296"/>
                    <a:pt x="24787" y="218860"/>
                    <a:pt x="15111" y="209185"/>
                  </a:cubicBezTo>
                  <a:cubicBezTo>
                    <a:pt x="5436" y="199509"/>
                    <a:pt x="0" y="186387"/>
                    <a:pt x="0" y="172703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192" name="TextBox 192"/>
            <p:cNvSpPr txBox="1"/>
            <p:nvPr/>
          </p:nvSpPr>
          <p:spPr>
            <a:xfrm>
              <a:off x="6542623" y="3050308"/>
              <a:ext cx="1506412" cy="1250391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Strengthened relationships between tutors, students, parents, and teachers</a:t>
              </a:r>
            </a:p>
          </p:txBody>
        </p:sp>
        <p:sp>
          <p:nvSpPr>
            <p:cNvPr id="193" name="TextBox 193"/>
            <p:cNvSpPr txBox="1"/>
            <p:nvPr/>
          </p:nvSpPr>
          <p:spPr>
            <a:xfrm>
              <a:off x="6889873" y="1383418"/>
              <a:ext cx="790742" cy="176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  <a:r>
                <a:rPr lang="en-US" sz="1136" b="1">
                  <a:solidFill>
                    <a:srgbClr val="000000"/>
                  </a:solidFill>
                  <a:latin typeface="DM Sans" pitchFamily="2" charset="0"/>
                </a:rPr>
                <a:t>Outcomes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BFB26EA-1B24-A687-7320-3C258D1622B4}"/>
              </a:ext>
            </a:extLst>
          </p:cNvPr>
          <p:cNvGrpSpPr/>
          <p:nvPr/>
        </p:nvGrpSpPr>
        <p:grpSpPr>
          <a:xfrm>
            <a:off x="8399489" y="1285552"/>
            <a:ext cx="1714714" cy="5717637"/>
            <a:chOff x="8399489" y="1285552"/>
            <a:chExt cx="1714714" cy="5717637"/>
          </a:xfrm>
        </p:grpSpPr>
        <p:sp>
          <p:nvSpPr>
            <p:cNvPr id="195" name="Freeform 195"/>
            <p:cNvSpPr/>
            <p:nvPr/>
          </p:nvSpPr>
          <p:spPr>
            <a:xfrm>
              <a:off x="8641824" y="1285552"/>
              <a:ext cx="1196021" cy="5717637"/>
            </a:xfrm>
            <a:custGeom>
              <a:avLst/>
              <a:gdLst/>
              <a:ahLst/>
              <a:cxnLst/>
              <a:rect l="l" t="t" r="r" b="b"/>
              <a:pathLst>
                <a:path w="638315" h="3051497">
                  <a:moveTo>
                    <a:pt x="129461" y="0"/>
                  </a:moveTo>
                  <a:lnTo>
                    <a:pt x="508854" y="0"/>
                  </a:lnTo>
                  <a:cubicBezTo>
                    <a:pt x="580353" y="0"/>
                    <a:pt x="638315" y="57962"/>
                    <a:pt x="638315" y="129461"/>
                  </a:cubicBezTo>
                  <a:lnTo>
                    <a:pt x="638315" y="2922035"/>
                  </a:lnTo>
                  <a:cubicBezTo>
                    <a:pt x="638315" y="2956371"/>
                    <a:pt x="624675" y="2989300"/>
                    <a:pt x="600397" y="3013578"/>
                  </a:cubicBezTo>
                  <a:cubicBezTo>
                    <a:pt x="576118" y="3037857"/>
                    <a:pt x="543189" y="3051497"/>
                    <a:pt x="508854" y="3051497"/>
                  </a:cubicBezTo>
                  <a:lnTo>
                    <a:pt x="129461" y="3051497"/>
                  </a:lnTo>
                  <a:cubicBezTo>
                    <a:pt x="95126" y="3051497"/>
                    <a:pt x="62197" y="3037857"/>
                    <a:pt x="37918" y="3013578"/>
                  </a:cubicBezTo>
                  <a:cubicBezTo>
                    <a:pt x="13640" y="2989300"/>
                    <a:pt x="0" y="2956371"/>
                    <a:pt x="0" y="2922035"/>
                  </a:cubicBezTo>
                  <a:lnTo>
                    <a:pt x="0" y="129461"/>
                  </a:lnTo>
                  <a:cubicBezTo>
                    <a:pt x="0" y="95126"/>
                    <a:pt x="13640" y="62197"/>
                    <a:pt x="37918" y="37918"/>
                  </a:cubicBezTo>
                  <a:cubicBezTo>
                    <a:pt x="62197" y="13640"/>
                    <a:pt x="95126" y="0"/>
                    <a:pt x="129461" y="0"/>
                  </a:cubicBezTo>
                  <a:close/>
                </a:path>
              </a:pathLst>
            </a:custGeom>
            <a:solidFill>
              <a:srgbClr val="FABB17"/>
            </a:solidFill>
          </p:spPr>
        </p:sp>
        <p:sp>
          <p:nvSpPr>
            <p:cNvPr id="198" name="Freeform 198"/>
            <p:cNvSpPr/>
            <p:nvPr/>
          </p:nvSpPr>
          <p:spPr>
            <a:xfrm>
              <a:off x="8399489" y="1633047"/>
              <a:ext cx="1714714" cy="5370142"/>
            </a:xfrm>
            <a:custGeom>
              <a:avLst/>
              <a:gdLst/>
              <a:ahLst/>
              <a:cxnLst/>
              <a:rect l="l" t="t" r="r" b="b"/>
              <a:pathLst>
                <a:path w="699974" h="2192180">
                  <a:moveTo>
                    <a:pt x="67725" y="0"/>
                  </a:moveTo>
                  <a:lnTo>
                    <a:pt x="632249" y="0"/>
                  </a:lnTo>
                  <a:cubicBezTo>
                    <a:pt x="669653" y="0"/>
                    <a:pt x="699974" y="30321"/>
                    <a:pt x="699974" y="67725"/>
                  </a:cubicBezTo>
                  <a:lnTo>
                    <a:pt x="699974" y="2124455"/>
                  </a:lnTo>
                  <a:cubicBezTo>
                    <a:pt x="699974" y="2161859"/>
                    <a:pt x="669653" y="2192180"/>
                    <a:pt x="632249" y="2192180"/>
                  </a:cubicBezTo>
                  <a:lnTo>
                    <a:pt x="67725" y="2192180"/>
                  </a:lnTo>
                  <a:cubicBezTo>
                    <a:pt x="30321" y="2192180"/>
                    <a:pt x="0" y="2161859"/>
                    <a:pt x="0" y="2124455"/>
                  </a:cubicBezTo>
                  <a:lnTo>
                    <a:pt x="0" y="67725"/>
                  </a:lnTo>
                  <a:cubicBezTo>
                    <a:pt x="0" y="30321"/>
                    <a:pt x="30321" y="0"/>
                    <a:pt x="67725" y="0"/>
                  </a:cubicBezTo>
                  <a:close/>
                </a:path>
              </a:pathLst>
            </a:custGeom>
            <a:solidFill>
              <a:srgbClr val="FAF8F0"/>
            </a:solidFill>
            <a:ln w="9525">
              <a:solidFill>
                <a:srgbClr val="414042"/>
              </a:solidFill>
            </a:ln>
          </p:spPr>
        </p:sp>
        <p:sp>
          <p:nvSpPr>
            <p:cNvPr id="201" name="Freeform 201"/>
            <p:cNvSpPr/>
            <p:nvPr/>
          </p:nvSpPr>
          <p:spPr>
            <a:xfrm>
              <a:off x="8498045" y="1735222"/>
              <a:ext cx="1500591" cy="1265214"/>
            </a:xfrm>
            <a:custGeom>
              <a:avLst/>
              <a:gdLst/>
              <a:ahLst/>
              <a:cxnLst/>
              <a:rect l="l" t="t" r="r" b="b"/>
              <a:pathLst>
                <a:path w="271292" h="228738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77145"/>
                  </a:lnTo>
                  <a:cubicBezTo>
                    <a:pt x="271292" y="190829"/>
                    <a:pt x="265856" y="203951"/>
                    <a:pt x="256181" y="213627"/>
                  </a:cubicBezTo>
                  <a:cubicBezTo>
                    <a:pt x="246505" y="223302"/>
                    <a:pt x="233382" y="228738"/>
                    <a:pt x="219699" y="228738"/>
                  </a:cubicBezTo>
                  <a:lnTo>
                    <a:pt x="51592" y="228738"/>
                  </a:lnTo>
                  <a:cubicBezTo>
                    <a:pt x="37909" y="228738"/>
                    <a:pt x="24787" y="223302"/>
                    <a:pt x="15111" y="213627"/>
                  </a:cubicBezTo>
                  <a:cubicBezTo>
                    <a:pt x="5436" y="203951"/>
                    <a:pt x="0" y="190829"/>
                    <a:pt x="0" y="177145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202" name="TextBox 202"/>
            <p:cNvSpPr txBox="1"/>
            <p:nvPr/>
          </p:nvSpPr>
          <p:spPr>
            <a:xfrm>
              <a:off x="8498045" y="1735222"/>
              <a:ext cx="1518107" cy="1245923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Higher graduation rates and better post-secondary education prospects for students</a:t>
              </a:r>
            </a:p>
          </p:txBody>
        </p:sp>
        <p:sp>
          <p:nvSpPr>
            <p:cNvPr id="204" name="Freeform 204"/>
            <p:cNvSpPr/>
            <p:nvPr/>
          </p:nvSpPr>
          <p:spPr>
            <a:xfrm>
              <a:off x="8498045" y="4340824"/>
              <a:ext cx="1500591" cy="1020659"/>
            </a:xfrm>
            <a:custGeom>
              <a:avLst/>
              <a:gdLst/>
              <a:ahLst/>
              <a:cxnLst/>
              <a:rect l="l" t="t" r="r" b="b"/>
              <a:pathLst>
                <a:path w="271292" h="184525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32932"/>
                  </a:lnTo>
                  <a:cubicBezTo>
                    <a:pt x="271292" y="146616"/>
                    <a:pt x="265856" y="159738"/>
                    <a:pt x="256181" y="169414"/>
                  </a:cubicBezTo>
                  <a:cubicBezTo>
                    <a:pt x="246505" y="179089"/>
                    <a:pt x="233382" y="184525"/>
                    <a:pt x="219699" y="184525"/>
                  </a:cubicBezTo>
                  <a:lnTo>
                    <a:pt x="51592" y="184525"/>
                  </a:lnTo>
                  <a:cubicBezTo>
                    <a:pt x="37909" y="184525"/>
                    <a:pt x="24787" y="179089"/>
                    <a:pt x="15111" y="169414"/>
                  </a:cubicBezTo>
                  <a:cubicBezTo>
                    <a:pt x="5436" y="159738"/>
                    <a:pt x="0" y="146616"/>
                    <a:pt x="0" y="132932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205" name="TextBox 205"/>
            <p:cNvSpPr txBox="1"/>
            <p:nvPr/>
          </p:nvSpPr>
          <p:spPr>
            <a:xfrm>
              <a:off x="8498046" y="4340824"/>
              <a:ext cx="1486614" cy="1020659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A sustained culture of academic support within the school and community</a:t>
              </a:r>
            </a:p>
          </p:txBody>
        </p:sp>
        <p:sp>
          <p:nvSpPr>
            <p:cNvPr id="207" name="Freeform 207"/>
            <p:cNvSpPr/>
            <p:nvPr/>
          </p:nvSpPr>
          <p:spPr>
            <a:xfrm>
              <a:off x="8498045" y="3050308"/>
              <a:ext cx="1500591" cy="1240644"/>
            </a:xfrm>
            <a:custGeom>
              <a:avLst/>
              <a:gdLst/>
              <a:ahLst/>
              <a:cxnLst/>
              <a:rect l="l" t="t" r="r" b="b"/>
              <a:pathLst>
                <a:path w="271292" h="224296">
                  <a:moveTo>
                    <a:pt x="51592" y="0"/>
                  </a:moveTo>
                  <a:lnTo>
                    <a:pt x="219699" y="0"/>
                  </a:lnTo>
                  <a:cubicBezTo>
                    <a:pt x="233382" y="0"/>
                    <a:pt x="246505" y="5436"/>
                    <a:pt x="256181" y="15111"/>
                  </a:cubicBezTo>
                  <a:cubicBezTo>
                    <a:pt x="265856" y="24787"/>
                    <a:pt x="271292" y="37909"/>
                    <a:pt x="271292" y="51592"/>
                  </a:cubicBezTo>
                  <a:lnTo>
                    <a:pt x="271292" y="172703"/>
                  </a:lnTo>
                  <a:cubicBezTo>
                    <a:pt x="271292" y="186387"/>
                    <a:pt x="265856" y="199509"/>
                    <a:pt x="256181" y="209185"/>
                  </a:cubicBezTo>
                  <a:cubicBezTo>
                    <a:pt x="246505" y="218860"/>
                    <a:pt x="233382" y="224296"/>
                    <a:pt x="219699" y="224296"/>
                  </a:cubicBezTo>
                  <a:lnTo>
                    <a:pt x="51592" y="224296"/>
                  </a:lnTo>
                  <a:cubicBezTo>
                    <a:pt x="37909" y="224296"/>
                    <a:pt x="24787" y="218860"/>
                    <a:pt x="15111" y="209185"/>
                  </a:cubicBezTo>
                  <a:cubicBezTo>
                    <a:pt x="5436" y="199509"/>
                    <a:pt x="0" y="186387"/>
                    <a:pt x="0" y="172703"/>
                  </a:cubicBezTo>
                  <a:lnTo>
                    <a:pt x="0" y="51592"/>
                  </a:lnTo>
                  <a:cubicBezTo>
                    <a:pt x="0" y="37909"/>
                    <a:pt x="5436" y="24787"/>
                    <a:pt x="15111" y="15111"/>
                  </a:cubicBezTo>
                  <a:cubicBezTo>
                    <a:pt x="24787" y="5436"/>
                    <a:pt x="37909" y="0"/>
                    <a:pt x="51592" y="0"/>
                  </a:cubicBezTo>
                  <a:close/>
                </a:path>
              </a:pathLst>
            </a:custGeom>
            <a:solidFill>
              <a:srgbClr val="FFE191"/>
            </a:solidFill>
          </p:spPr>
        </p:sp>
        <p:sp>
          <p:nvSpPr>
            <p:cNvPr id="208" name="TextBox 208"/>
            <p:cNvSpPr txBox="1"/>
            <p:nvPr/>
          </p:nvSpPr>
          <p:spPr>
            <a:xfrm>
              <a:off x="8498046" y="3050308"/>
              <a:ext cx="1500590" cy="1213353"/>
            </a:xfrm>
            <a:prstGeom prst="rect">
              <a:avLst/>
            </a:prstGeom>
          </p:spPr>
          <p:txBody>
            <a:bodyPr lIns="131250" tIns="131250" rIns="131250" bIns="131250" rtlCol="0" anchor="ctr"/>
            <a:lstStyle/>
            <a:p>
              <a:pPr algn="ctr">
                <a:lnSpc>
                  <a:spcPts val="124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DM Sans"/>
                </a:rPr>
                <a:t>Enhanced overall academic achievement among participating students</a:t>
              </a:r>
            </a:p>
          </p:txBody>
        </p:sp>
        <p:sp>
          <p:nvSpPr>
            <p:cNvPr id="209" name="TextBox 209"/>
            <p:cNvSpPr txBox="1"/>
            <p:nvPr/>
          </p:nvSpPr>
          <p:spPr>
            <a:xfrm>
              <a:off x="8845296" y="1383418"/>
              <a:ext cx="790742" cy="176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  <a:r>
                <a:rPr lang="en-US" sz="1136" b="1">
                  <a:solidFill>
                    <a:srgbClr val="000000"/>
                  </a:solidFill>
                  <a:latin typeface="DM Sans" pitchFamily="2" charset="0"/>
                </a:rPr>
                <a:t>Impact</a:t>
              </a:r>
            </a:p>
          </p:txBody>
        </p:sp>
      </p:grpSp>
      <p:pic>
        <p:nvPicPr>
          <p:cNvPr id="210" name="Picture 2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51662" y="7177233"/>
            <a:ext cx="988676" cy="163132"/>
          </a:xfrm>
          <a:prstGeom prst="rect">
            <a:avLst/>
          </a:prstGeom>
        </p:spPr>
      </p:pic>
      <p:pic>
        <p:nvPicPr>
          <p:cNvPr id="211" name="Picture 2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03900" y="340263"/>
            <a:ext cx="991179" cy="786748"/>
          </a:xfrm>
          <a:prstGeom prst="rect">
            <a:avLst/>
          </a:prstGeom>
        </p:spPr>
      </p:pic>
      <p:sp>
        <p:nvSpPr>
          <p:cNvPr id="212" name="TextBox 212"/>
          <p:cNvSpPr txBox="1"/>
          <p:nvPr/>
        </p:nvSpPr>
        <p:spPr>
          <a:xfrm>
            <a:off x="613724" y="443125"/>
            <a:ext cx="8475876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720" spc="-37" dirty="0">
                <a:solidFill>
                  <a:srgbClr val="355FB5"/>
                </a:solidFill>
                <a:latin typeface="Archivo Black"/>
              </a:rPr>
              <a:t>Education logic model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195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DM Sans</vt:lpstr>
      <vt:lpstr>Archivo Black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model template</dc:title>
  <cp:lastModifiedBy>HUONG NGUYEN THU</cp:lastModifiedBy>
  <cp:revision>3</cp:revision>
  <dcterms:created xsi:type="dcterms:W3CDTF">2006-08-16T00:00:00Z</dcterms:created>
  <dcterms:modified xsi:type="dcterms:W3CDTF">2023-04-23T17:49:47Z</dcterms:modified>
  <dc:identifier>DAFgl-gmCzY</dc:identifier>
</cp:coreProperties>
</file>