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ExtraBold" pitchFamily="2" charset="0"/>
      <p:bold r:id="rId7"/>
      <p:boldItalic r:id="rId8"/>
    </p:embeddedFont>
    <p:embeddedFont>
      <p:font typeface="Quicksan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F3AFD12-E9E9-211E-AD61-56BCE68BA4A9}"/>
              </a:ext>
            </a:extLst>
          </p:cNvPr>
          <p:cNvGrpSpPr/>
          <p:nvPr/>
        </p:nvGrpSpPr>
        <p:grpSpPr>
          <a:xfrm>
            <a:off x="589201" y="307792"/>
            <a:ext cx="9513598" cy="6940038"/>
            <a:chOff x="589201" y="307792"/>
            <a:chExt cx="9513598" cy="694003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0BDBD3C-E51B-911A-9EFB-E3F74AE7BD4B}"/>
                </a:ext>
              </a:extLst>
            </p:cNvPr>
            <p:cNvGrpSpPr/>
            <p:nvPr/>
          </p:nvGrpSpPr>
          <p:grpSpPr>
            <a:xfrm>
              <a:off x="589201" y="1298797"/>
              <a:ext cx="6305720" cy="1574633"/>
              <a:chOff x="589201" y="1298797"/>
              <a:chExt cx="6305720" cy="15746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589201" y="1298797"/>
                <a:ext cx="6305720" cy="1574633"/>
              </a:xfrm>
              <a:custGeom>
                <a:avLst/>
                <a:gdLst/>
                <a:ahLst/>
                <a:cxnLst/>
                <a:rect l="l" t="t" r="r" b="b"/>
                <a:pathLst>
                  <a:path w="2651354" h="662083">
                    <a:moveTo>
                      <a:pt x="44199" y="0"/>
                    </a:moveTo>
                    <a:lnTo>
                      <a:pt x="2607154" y="0"/>
                    </a:lnTo>
                    <a:cubicBezTo>
                      <a:pt x="2618877" y="0"/>
                      <a:pt x="2630119" y="4657"/>
                      <a:pt x="2638408" y="12946"/>
                    </a:cubicBezTo>
                    <a:cubicBezTo>
                      <a:pt x="2646697" y="21235"/>
                      <a:pt x="2651354" y="32477"/>
                      <a:pt x="2651354" y="44199"/>
                    </a:cubicBezTo>
                    <a:lnTo>
                      <a:pt x="2651354" y="617883"/>
                    </a:lnTo>
                    <a:cubicBezTo>
                      <a:pt x="2651354" y="629606"/>
                      <a:pt x="2646697" y="640848"/>
                      <a:pt x="2638408" y="649137"/>
                    </a:cubicBezTo>
                    <a:cubicBezTo>
                      <a:pt x="2630119" y="657426"/>
                      <a:pt x="2618877" y="662083"/>
                      <a:pt x="2607154" y="662083"/>
                    </a:cubicBezTo>
                    <a:lnTo>
                      <a:pt x="44199" y="662083"/>
                    </a:lnTo>
                    <a:cubicBezTo>
                      <a:pt x="32477" y="662083"/>
                      <a:pt x="21235" y="657426"/>
                      <a:pt x="12946" y="649137"/>
                    </a:cubicBezTo>
                    <a:cubicBezTo>
                      <a:pt x="4657" y="640848"/>
                      <a:pt x="0" y="629606"/>
                      <a:pt x="0" y="617883"/>
                    </a:cubicBezTo>
                    <a:lnTo>
                      <a:pt x="0" y="44199"/>
                    </a:lnTo>
                    <a:cubicBezTo>
                      <a:pt x="0" y="32477"/>
                      <a:pt x="4657" y="21235"/>
                      <a:pt x="12946" y="12946"/>
                    </a:cubicBezTo>
                    <a:cubicBezTo>
                      <a:pt x="21235" y="4657"/>
                      <a:pt x="32477" y="0"/>
                      <a:pt x="44199" y="0"/>
                    </a:cubicBezTo>
                    <a:close/>
                  </a:path>
                </a:pathLst>
              </a:custGeom>
              <a:solidFill>
                <a:srgbClr val="FFCB9E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460948" y="1435517"/>
                <a:ext cx="274915" cy="261188"/>
              </a:xfrm>
              <a:custGeom>
                <a:avLst/>
                <a:gdLst/>
                <a:ahLst/>
                <a:cxnLst/>
                <a:rect l="l" t="t" r="r" b="b"/>
                <a:pathLst>
                  <a:path w="855518" h="812800">
                    <a:moveTo>
                      <a:pt x="406400" y="0"/>
                    </a:moveTo>
                    <a:lnTo>
                      <a:pt x="449118" y="0"/>
                    </a:lnTo>
                    <a:cubicBezTo>
                      <a:pt x="556902" y="0"/>
                      <a:pt x="660271" y="42817"/>
                      <a:pt x="736486" y="119032"/>
                    </a:cubicBezTo>
                    <a:cubicBezTo>
                      <a:pt x="812701" y="195247"/>
                      <a:pt x="855518" y="298616"/>
                      <a:pt x="855518" y="406400"/>
                    </a:cubicBezTo>
                    <a:lnTo>
                      <a:pt x="855518" y="406400"/>
                    </a:lnTo>
                    <a:cubicBezTo>
                      <a:pt x="855518" y="630849"/>
                      <a:pt x="673566" y="812800"/>
                      <a:pt x="449118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6460948" y="1429395"/>
                <a:ext cx="261188" cy="267310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1012"/>
                  </a:lnSpc>
                </a:pPr>
                <a:endParaRPr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036103" y="1493670"/>
                <a:ext cx="2106677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US" sz="1300" b="1" dirty="0">
                    <a:solidFill>
                      <a:srgbClr val="000000"/>
                    </a:solidFill>
                    <a:latin typeface="Quicksand" panose="020B0604020202020204" charset="0"/>
                  </a:rPr>
                  <a:t>INPUTS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006743" y="1705548"/>
                <a:ext cx="5613263" cy="8443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Research on existing bike-sharing programs and their impact on urban mobility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Collaboration with urban planners, transportation experts, and local community stakeholders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Data on the city's current transportation infrastructure and needs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Funding options, including public, private, and partnership models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Community input and preferences regarding bike-sharing options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0028882-CBED-6C6C-3BC7-328FD7604EC4}"/>
                </a:ext>
              </a:extLst>
            </p:cNvPr>
            <p:cNvGrpSpPr/>
            <p:nvPr/>
          </p:nvGrpSpPr>
          <p:grpSpPr>
            <a:xfrm>
              <a:off x="608003" y="3187755"/>
              <a:ext cx="6305720" cy="1746082"/>
              <a:chOff x="608003" y="3187755"/>
              <a:chExt cx="6305720" cy="17460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608003" y="3187755"/>
                <a:ext cx="6305720" cy="1746082"/>
              </a:xfrm>
              <a:custGeom>
                <a:avLst/>
                <a:gdLst/>
                <a:ahLst/>
                <a:cxnLst/>
                <a:rect l="l" t="t" r="r" b="b"/>
                <a:pathLst>
                  <a:path w="2651354" h="734172">
                    <a:moveTo>
                      <a:pt x="44199" y="0"/>
                    </a:moveTo>
                    <a:lnTo>
                      <a:pt x="2607154" y="0"/>
                    </a:lnTo>
                    <a:cubicBezTo>
                      <a:pt x="2618877" y="0"/>
                      <a:pt x="2630119" y="4657"/>
                      <a:pt x="2638408" y="12946"/>
                    </a:cubicBezTo>
                    <a:cubicBezTo>
                      <a:pt x="2646697" y="21235"/>
                      <a:pt x="2651354" y="32477"/>
                      <a:pt x="2651354" y="44199"/>
                    </a:cubicBezTo>
                    <a:lnTo>
                      <a:pt x="2651354" y="689972"/>
                    </a:lnTo>
                    <a:cubicBezTo>
                      <a:pt x="2651354" y="701695"/>
                      <a:pt x="2646697" y="712937"/>
                      <a:pt x="2638408" y="721226"/>
                    </a:cubicBezTo>
                    <a:cubicBezTo>
                      <a:pt x="2630119" y="729515"/>
                      <a:pt x="2618877" y="734172"/>
                      <a:pt x="2607154" y="734172"/>
                    </a:cubicBezTo>
                    <a:lnTo>
                      <a:pt x="44199" y="734172"/>
                    </a:lnTo>
                    <a:cubicBezTo>
                      <a:pt x="32477" y="734172"/>
                      <a:pt x="21235" y="729515"/>
                      <a:pt x="12946" y="721226"/>
                    </a:cubicBezTo>
                    <a:cubicBezTo>
                      <a:pt x="4657" y="712937"/>
                      <a:pt x="0" y="701695"/>
                      <a:pt x="0" y="689972"/>
                    </a:cubicBezTo>
                    <a:lnTo>
                      <a:pt x="0" y="44199"/>
                    </a:lnTo>
                    <a:cubicBezTo>
                      <a:pt x="0" y="32477"/>
                      <a:pt x="4657" y="21235"/>
                      <a:pt x="12946" y="12946"/>
                    </a:cubicBezTo>
                    <a:cubicBezTo>
                      <a:pt x="21235" y="4657"/>
                      <a:pt x="32477" y="0"/>
                      <a:pt x="44199" y="0"/>
                    </a:cubicBezTo>
                    <a:close/>
                  </a:path>
                </a:pathLst>
              </a:custGeom>
              <a:solidFill>
                <a:srgbClr val="CBD9FF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6479750" y="3324475"/>
                <a:ext cx="274915" cy="261188"/>
              </a:xfrm>
              <a:custGeom>
                <a:avLst/>
                <a:gdLst/>
                <a:ahLst/>
                <a:cxnLst/>
                <a:rect l="l" t="t" r="r" b="b"/>
                <a:pathLst>
                  <a:path w="855518" h="812800">
                    <a:moveTo>
                      <a:pt x="406400" y="0"/>
                    </a:moveTo>
                    <a:lnTo>
                      <a:pt x="449118" y="0"/>
                    </a:lnTo>
                    <a:cubicBezTo>
                      <a:pt x="556902" y="0"/>
                      <a:pt x="660271" y="42817"/>
                      <a:pt x="736486" y="119032"/>
                    </a:cubicBezTo>
                    <a:cubicBezTo>
                      <a:pt x="812701" y="195247"/>
                      <a:pt x="855518" y="298616"/>
                      <a:pt x="855518" y="406400"/>
                    </a:cubicBezTo>
                    <a:lnTo>
                      <a:pt x="855518" y="406400"/>
                    </a:lnTo>
                    <a:cubicBezTo>
                      <a:pt x="855518" y="630849"/>
                      <a:pt x="673566" y="812800"/>
                      <a:pt x="449118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6479750" y="3318353"/>
                <a:ext cx="261188" cy="267310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1012"/>
                  </a:lnSpc>
                </a:pPr>
                <a:endParaRPr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054905" y="3382627"/>
                <a:ext cx="2106677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US" sz="1300" b="1">
                    <a:solidFill>
                      <a:srgbClr val="000000"/>
                    </a:solidFill>
                    <a:latin typeface="Quicksand" panose="020B0604020202020204" charset="0"/>
                  </a:rPr>
                  <a:t>OUTPUT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025545" y="3594505"/>
                <a:ext cx="5613263" cy="10158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Decision on whether to implement a bike-sharing program, considering the needs, research, stakeholder input, and available resources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If implemented, a comprehensive plan outlining the program's design, management, and evaluation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Identified funding sources and partnerships for the program's implementation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Metrics and evaluation criteria to assess the program's impact on the city's transportation and mobility goals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C60993-D992-0FC3-BB04-B03321647DB3}"/>
                </a:ext>
              </a:extLst>
            </p:cNvPr>
            <p:cNvGrpSpPr/>
            <p:nvPr/>
          </p:nvGrpSpPr>
          <p:grpSpPr>
            <a:xfrm>
              <a:off x="608003" y="5248162"/>
              <a:ext cx="4910702" cy="1999668"/>
              <a:chOff x="608003" y="5248162"/>
              <a:chExt cx="4910702" cy="1999668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608003" y="5248162"/>
                <a:ext cx="4910702" cy="1999668"/>
              </a:xfrm>
              <a:custGeom>
                <a:avLst/>
                <a:gdLst/>
                <a:ahLst/>
                <a:cxnLst/>
                <a:rect l="l" t="t" r="r" b="b"/>
                <a:pathLst>
                  <a:path w="2064793" h="840797">
                    <a:moveTo>
                      <a:pt x="56755" y="0"/>
                    </a:moveTo>
                    <a:lnTo>
                      <a:pt x="2008038" y="0"/>
                    </a:lnTo>
                    <a:cubicBezTo>
                      <a:pt x="2023090" y="0"/>
                      <a:pt x="2037526" y="5980"/>
                      <a:pt x="2048170" y="16623"/>
                    </a:cubicBezTo>
                    <a:cubicBezTo>
                      <a:pt x="2058814" y="27267"/>
                      <a:pt x="2064793" y="41703"/>
                      <a:pt x="2064793" y="56755"/>
                    </a:cubicBezTo>
                    <a:lnTo>
                      <a:pt x="2064793" y="784041"/>
                    </a:lnTo>
                    <a:cubicBezTo>
                      <a:pt x="2064793" y="815386"/>
                      <a:pt x="2039383" y="840797"/>
                      <a:pt x="2008038" y="840797"/>
                    </a:cubicBezTo>
                    <a:lnTo>
                      <a:pt x="56755" y="840797"/>
                    </a:lnTo>
                    <a:cubicBezTo>
                      <a:pt x="41703" y="840797"/>
                      <a:pt x="27267" y="834817"/>
                      <a:pt x="16623" y="824173"/>
                    </a:cubicBezTo>
                    <a:cubicBezTo>
                      <a:pt x="5980" y="813530"/>
                      <a:pt x="0" y="799094"/>
                      <a:pt x="0" y="784041"/>
                    </a:cubicBezTo>
                    <a:lnTo>
                      <a:pt x="0" y="56755"/>
                    </a:lnTo>
                    <a:cubicBezTo>
                      <a:pt x="0" y="41703"/>
                      <a:pt x="5980" y="27267"/>
                      <a:pt x="16623" y="16623"/>
                    </a:cubicBezTo>
                    <a:cubicBezTo>
                      <a:pt x="27267" y="5980"/>
                      <a:pt x="41703" y="0"/>
                      <a:pt x="56755" y="0"/>
                    </a:cubicBezTo>
                    <a:close/>
                  </a:path>
                </a:pathLst>
              </a:custGeom>
              <a:solidFill>
                <a:srgbClr val="FFCB9E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5084733" y="5384882"/>
                <a:ext cx="274915" cy="261188"/>
              </a:xfrm>
              <a:custGeom>
                <a:avLst/>
                <a:gdLst/>
                <a:ahLst/>
                <a:cxnLst/>
                <a:rect l="l" t="t" r="r" b="b"/>
                <a:pathLst>
                  <a:path w="855518" h="812800">
                    <a:moveTo>
                      <a:pt x="406400" y="0"/>
                    </a:moveTo>
                    <a:lnTo>
                      <a:pt x="449118" y="0"/>
                    </a:lnTo>
                    <a:cubicBezTo>
                      <a:pt x="556902" y="0"/>
                      <a:pt x="660271" y="42817"/>
                      <a:pt x="736486" y="119032"/>
                    </a:cubicBezTo>
                    <a:cubicBezTo>
                      <a:pt x="812701" y="195247"/>
                      <a:pt x="855518" y="298616"/>
                      <a:pt x="855518" y="406400"/>
                    </a:cubicBezTo>
                    <a:lnTo>
                      <a:pt x="855518" y="406400"/>
                    </a:lnTo>
                    <a:cubicBezTo>
                      <a:pt x="855518" y="630849"/>
                      <a:pt x="673566" y="812800"/>
                      <a:pt x="449118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5084733" y="5378760"/>
                <a:ext cx="261188" cy="267310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1012"/>
                  </a:lnSpc>
                </a:pPr>
                <a:endParaRPr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1016037" y="5472556"/>
                <a:ext cx="2106676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US" sz="1300" b="1">
                    <a:solidFill>
                      <a:srgbClr val="000000"/>
                    </a:solidFill>
                    <a:latin typeface="Quicksand" panose="020B0604020202020204" charset="0"/>
                  </a:rPr>
                  <a:t>OUTCOMES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949848" y="5770541"/>
                <a:ext cx="4345731" cy="11872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 dirty="0">
                    <a:solidFill>
                      <a:srgbClr val="403C38"/>
                    </a:solidFill>
                    <a:latin typeface="Quicksand"/>
                  </a:rPr>
                  <a:t>If implemented, improved urban mobility and reduced traffic congestion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 dirty="0">
                    <a:solidFill>
                      <a:srgbClr val="403C38"/>
                    </a:solidFill>
                    <a:latin typeface="Quicksand"/>
                  </a:rPr>
                  <a:t>Enhanced accessibility to affordable and environmentally friendly transportation options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 dirty="0">
                    <a:solidFill>
                      <a:srgbClr val="403C38"/>
                    </a:solidFill>
                    <a:latin typeface="Quicksand"/>
                  </a:rPr>
                  <a:t>Increased public awareness and support for sustainable transportation alternatives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 dirty="0">
                    <a:solidFill>
                      <a:srgbClr val="403C38"/>
                    </a:solidFill>
                    <a:latin typeface="Quicksand"/>
                  </a:rPr>
                  <a:t>Strengthened relationships between the city, transportation experts, and community stakeholders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DAE108-2C82-0C48-250D-7A60716E2A43}"/>
                </a:ext>
              </a:extLst>
            </p:cNvPr>
            <p:cNvGrpSpPr/>
            <p:nvPr/>
          </p:nvGrpSpPr>
          <p:grpSpPr>
            <a:xfrm>
              <a:off x="5972518" y="5248162"/>
              <a:ext cx="4130281" cy="1999668"/>
              <a:chOff x="5972518" y="5248162"/>
              <a:chExt cx="4130281" cy="199966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5972518" y="5248162"/>
                <a:ext cx="4130281" cy="1999668"/>
              </a:xfrm>
              <a:custGeom>
                <a:avLst/>
                <a:gdLst/>
                <a:ahLst/>
                <a:cxnLst/>
                <a:rect l="l" t="t" r="r" b="b"/>
                <a:pathLst>
                  <a:path w="1736651" h="840797">
                    <a:moveTo>
                      <a:pt x="67479" y="0"/>
                    </a:moveTo>
                    <a:lnTo>
                      <a:pt x="1669172" y="0"/>
                    </a:lnTo>
                    <a:cubicBezTo>
                      <a:pt x="1687068" y="0"/>
                      <a:pt x="1704232" y="7109"/>
                      <a:pt x="1716887" y="19764"/>
                    </a:cubicBezTo>
                    <a:cubicBezTo>
                      <a:pt x="1729542" y="32419"/>
                      <a:pt x="1736651" y="49583"/>
                      <a:pt x="1736651" y="67479"/>
                    </a:cubicBezTo>
                    <a:lnTo>
                      <a:pt x="1736651" y="773317"/>
                    </a:lnTo>
                    <a:cubicBezTo>
                      <a:pt x="1736651" y="791214"/>
                      <a:pt x="1729542" y="808377"/>
                      <a:pt x="1716887" y="821032"/>
                    </a:cubicBezTo>
                    <a:cubicBezTo>
                      <a:pt x="1704232" y="833687"/>
                      <a:pt x="1687068" y="840797"/>
                      <a:pt x="1669172" y="840797"/>
                    </a:cubicBezTo>
                    <a:lnTo>
                      <a:pt x="67479" y="840797"/>
                    </a:lnTo>
                    <a:cubicBezTo>
                      <a:pt x="49583" y="840797"/>
                      <a:pt x="32419" y="833687"/>
                      <a:pt x="19764" y="821032"/>
                    </a:cubicBezTo>
                    <a:cubicBezTo>
                      <a:pt x="7109" y="808377"/>
                      <a:pt x="0" y="791214"/>
                      <a:pt x="0" y="773317"/>
                    </a:cubicBezTo>
                    <a:lnTo>
                      <a:pt x="0" y="67479"/>
                    </a:lnTo>
                    <a:cubicBezTo>
                      <a:pt x="0" y="49583"/>
                      <a:pt x="7109" y="32419"/>
                      <a:pt x="19764" y="19764"/>
                    </a:cubicBezTo>
                    <a:cubicBezTo>
                      <a:pt x="32419" y="7109"/>
                      <a:pt x="49583" y="0"/>
                      <a:pt x="67479" y="0"/>
                    </a:cubicBezTo>
                    <a:close/>
                  </a:path>
                </a:pathLst>
              </a:custGeom>
              <a:solidFill>
                <a:srgbClr val="CBD9FF"/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9668827" y="5384882"/>
                <a:ext cx="274915" cy="261188"/>
              </a:xfrm>
              <a:custGeom>
                <a:avLst/>
                <a:gdLst/>
                <a:ahLst/>
                <a:cxnLst/>
                <a:rect l="l" t="t" r="r" b="b"/>
                <a:pathLst>
                  <a:path w="855518" h="812800">
                    <a:moveTo>
                      <a:pt x="406400" y="0"/>
                    </a:moveTo>
                    <a:lnTo>
                      <a:pt x="449118" y="0"/>
                    </a:lnTo>
                    <a:cubicBezTo>
                      <a:pt x="556902" y="0"/>
                      <a:pt x="660271" y="42817"/>
                      <a:pt x="736486" y="119032"/>
                    </a:cubicBezTo>
                    <a:cubicBezTo>
                      <a:pt x="812701" y="195247"/>
                      <a:pt x="855518" y="298616"/>
                      <a:pt x="855518" y="406400"/>
                    </a:cubicBezTo>
                    <a:lnTo>
                      <a:pt x="855518" y="406400"/>
                    </a:lnTo>
                    <a:cubicBezTo>
                      <a:pt x="855518" y="630849"/>
                      <a:pt x="673566" y="812800"/>
                      <a:pt x="449118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9668827" y="5378760"/>
                <a:ext cx="261188" cy="267310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1012"/>
                  </a:lnSpc>
                </a:pPr>
                <a:endParaRPr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6391366" y="5472556"/>
                <a:ext cx="2106676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US" sz="1300" b="1">
                    <a:solidFill>
                      <a:srgbClr val="000000"/>
                    </a:solidFill>
                    <a:latin typeface="Quicksand" panose="020B0604020202020204" charset="0"/>
                  </a:rPr>
                  <a:t>IMPACT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6344034" y="5684816"/>
                <a:ext cx="3324792" cy="1358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 dirty="0">
                    <a:solidFill>
                      <a:srgbClr val="403C38"/>
                    </a:solidFill>
                    <a:latin typeface="Quicksand"/>
                  </a:rPr>
                  <a:t>If implemented, long-term improvements in the city's overall transportation infrastructure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 dirty="0">
                    <a:solidFill>
                      <a:srgbClr val="403C38"/>
                    </a:solidFill>
                    <a:latin typeface="Quicksand"/>
                  </a:rPr>
                  <a:t>Reduced greenhouse gas emissions and enhanced environmental sustainability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 dirty="0">
                    <a:solidFill>
                      <a:srgbClr val="403C38"/>
                    </a:solidFill>
                    <a:latin typeface="Quicksand"/>
                  </a:rPr>
                  <a:t>Improved quality of life for residents through increased access to sustainable transportation options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 dirty="0">
                    <a:solidFill>
                      <a:srgbClr val="403C38"/>
                    </a:solidFill>
                    <a:latin typeface="Quicksand"/>
                  </a:rPr>
                  <a:t>Greater overall community satisfaction and support for sustainable urban initiatives</a:t>
                </a:r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6996549" y="1972398"/>
              <a:ext cx="216193" cy="227430"/>
            </a:xfrm>
            <a:custGeom>
              <a:avLst/>
              <a:gdLst/>
              <a:ahLst/>
              <a:cxnLst/>
              <a:rect l="l" t="t" r="r" b="b"/>
              <a:pathLst>
                <a:path w="779399" h="819909">
                  <a:moveTo>
                    <a:pt x="779399" y="409955"/>
                  </a:moveTo>
                  <a:lnTo>
                    <a:pt x="372999" y="0"/>
                  </a:lnTo>
                  <a:lnTo>
                    <a:pt x="372999" y="203200"/>
                  </a:lnTo>
                  <a:lnTo>
                    <a:pt x="0" y="203200"/>
                  </a:lnTo>
                  <a:lnTo>
                    <a:pt x="0" y="616709"/>
                  </a:lnTo>
                  <a:lnTo>
                    <a:pt x="372999" y="616709"/>
                  </a:lnTo>
                  <a:lnTo>
                    <a:pt x="372999" y="819909"/>
                  </a:lnTo>
                  <a:lnTo>
                    <a:pt x="779399" y="40995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8" name="Freeform 48"/>
            <p:cNvSpPr/>
            <p:nvPr/>
          </p:nvSpPr>
          <p:spPr>
            <a:xfrm rot="10800000">
              <a:off x="7008719" y="3947081"/>
              <a:ext cx="216193" cy="227430"/>
            </a:xfrm>
            <a:custGeom>
              <a:avLst/>
              <a:gdLst/>
              <a:ahLst/>
              <a:cxnLst/>
              <a:rect l="l" t="t" r="r" b="b"/>
              <a:pathLst>
                <a:path w="779399" h="819909">
                  <a:moveTo>
                    <a:pt x="779399" y="409955"/>
                  </a:moveTo>
                  <a:lnTo>
                    <a:pt x="372999" y="0"/>
                  </a:lnTo>
                  <a:lnTo>
                    <a:pt x="372999" y="203200"/>
                  </a:lnTo>
                  <a:lnTo>
                    <a:pt x="0" y="203200"/>
                  </a:lnTo>
                  <a:lnTo>
                    <a:pt x="0" y="616709"/>
                  </a:lnTo>
                  <a:lnTo>
                    <a:pt x="372999" y="616709"/>
                  </a:lnTo>
                  <a:lnTo>
                    <a:pt x="372999" y="819909"/>
                  </a:lnTo>
                  <a:lnTo>
                    <a:pt x="779399" y="40995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1" name="Freeform 51"/>
            <p:cNvSpPr/>
            <p:nvPr/>
          </p:nvSpPr>
          <p:spPr>
            <a:xfrm rot="5400000">
              <a:off x="1097025" y="4973385"/>
              <a:ext cx="216193" cy="227430"/>
            </a:xfrm>
            <a:custGeom>
              <a:avLst/>
              <a:gdLst/>
              <a:ahLst/>
              <a:cxnLst/>
              <a:rect l="l" t="t" r="r" b="b"/>
              <a:pathLst>
                <a:path w="779399" h="819909">
                  <a:moveTo>
                    <a:pt x="779399" y="409955"/>
                  </a:moveTo>
                  <a:lnTo>
                    <a:pt x="372999" y="0"/>
                  </a:lnTo>
                  <a:lnTo>
                    <a:pt x="372999" y="203200"/>
                  </a:lnTo>
                  <a:lnTo>
                    <a:pt x="0" y="203200"/>
                  </a:lnTo>
                  <a:lnTo>
                    <a:pt x="0" y="616709"/>
                  </a:lnTo>
                  <a:lnTo>
                    <a:pt x="372999" y="616709"/>
                  </a:lnTo>
                  <a:lnTo>
                    <a:pt x="372999" y="819909"/>
                  </a:lnTo>
                  <a:lnTo>
                    <a:pt x="779399" y="40995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5637515" y="6134282"/>
              <a:ext cx="216193" cy="227430"/>
            </a:xfrm>
            <a:custGeom>
              <a:avLst/>
              <a:gdLst/>
              <a:ahLst/>
              <a:cxnLst/>
              <a:rect l="l" t="t" r="r" b="b"/>
              <a:pathLst>
                <a:path w="779399" h="819909">
                  <a:moveTo>
                    <a:pt x="779399" y="409955"/>
                  </a:moveTo>
                  <a:lnTo>
                    <a:pt x="372999" y="0"/>
                  </a:lnTo>
                  <a:lnTo>
                    <a:pt x="372999" y="203200"/>
                  </a:lnTo>
                  <a:lnTo>
                    <a:pt x="0" y="203200"/>
                  </a:lnTo>
                  <a:lnTo>
                    <a:pt x="0" y="616709"/>
                  </a:lnTo>
                  <a:lnTo>
                    <a:pt x="372999" y="616709"/>
                  </a:lnTo>
                  <a:lnTo>
                    <a:pt x="372999" y="819909"/>
                  </a:lnTo>
                  <a:lnTo>
                    <a:pt x="779399" y="40995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947324" y="592868"/>
              <a:ext cx="988676" cy="163132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29534" y="307792"/>
              <a:ext cx="951176" cy="745484"/>
            </a:xfrm>
            <a:prstGeom prst="rect">
              <a:avLst/>
            </a:prstGeom>
          </p:spPr>
        </p:pic>
        <p:sp>
          <p:nvSpPr>
            <p:cNvPr id="58" name="TextBox 58"/>
            <p:cNvSpPr txBox="1"/>
            <p:nvPr/>
          </p:nvSpPr>
          <p:spPr>
            <a:xfrm>
              <a:off x="1859117" y="558937"/>
              <a:ext cx="3486883" cy="269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9"/>
                </a:lnSpc>
              </a:pPr>
              <a:r>
                <a:rPr lang="en-US" sz="1899" dirty="0">
                  <a:solidFill>
                    <a:srgbClr val="000000"/>
                  </a:solidFill>
                  <a:latin typeface="Montserrat ExtraBold" pitchFamily="2" charset="0"/>
                </a:rPr>
                <a:t>DECISION LOGIC MODEL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6D165A6-75EF-5A58-ADA1-2D5D4CC9827F}"/>
                </a:ext>
              </a:extLst>
            </p:cNvPr>
            <p:cNvGrpSpPr/>
            <p:nvPr/>
          </p:nvGrpSpPr>
          <p:grpSpPr>
            <a:xfrm>
              <a:off x="7338711" y="1298797"/>
              <a:ext cx="2764088" cy="3635040"/>
              <a:chOff x="7338711" y="1298797"/>
              <a:chExt cx="2764088" cy="363504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7338711" y="1298797"/>
                <a:ext cx="2764088" cy="3635040"/>
              </a:xfrm>
              <a:custGeom>
                <a:avLst/>
                <a:gdLst/>
                <a:ahLst/>
                <a:cxnLst/>
                <a:rect l="l" t="t" r="r" b="b"/>
                <a:pathLst>
                  <a:path w="1162211" h="1528418">
                    <a:moveTo>
                      <a:pt x="100832" y="0"/>
                    </a:moveTo>
                    <a:lnTo>
                      <a:pt x="1061379" y="0"/>
                    </a:lnTo>
                    <a:cubicBezTo>
                      <a:pt x="1088121" y="0"/>
                      <a:pt x="1113768" y="10623"/>
                      <a:pt x="1132678" y="29533"/>
                    </a:cubicBezTo>
                    <a:cubicBezTo>
                      <a:pt x="1151587" y="48443"/>
                      <a:pt x="1162211" y="74090"/>
                      <a:pt x="1162211" y="100832"/>
                    </a:cubicBezTo>
                    <a:lnTo>
                      <a:pt x="1162211" y="1427586"/>
                    </a:lnTo>
                    <a:cubicBezTo>
                      <a:pt x="1162211" y="1483274"/>
                      <a:pt x="1117067" y="1528418"/>
                      <a:pt x="1061379" y="1528418"/>
                    </a:cubicBezTo>
                    <a:lnTo>
                      <a:pt x="100832" y="1528418"/>
                    </a:lnTo>
                    <a:cubicBezTo>
                      <a:pt x="45144" y="1528418"/>
                      <a:pt x="0" y="1483274"/>
                      <a:pt x="0" y="1427586"/>
                    </a:cubicBezTo>
                    <a:lnTo>
                      <a:pt x="0" y="100832"/>
                    </a:lnTo>
                    <a:cubicBezTo>
                      <a:pt x="0" y="45144"/>
                      <a:pt x="45144" y="0"/>
                      <a:pt x="100832" y="0"/>
                    </a:cubicBezTo>
                    <a:close/>
                  </a:path>
                </a:pathLst>
              </a:custGeom>
              <a:solidFill>
                <a:srgbClr val="FFCDD6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9668827" y="1435517"/>
                <a:ext cx="274915" cy="261188"/>
              </a:xfrm>
              <a:custGeom>
                <a:avLst/>
                <a:gdLst/>
                <a:ahLst/>
                <a:cxnLst/>
                <a:rect l="l" t="t" r="r" b="b"/>
                <a:pathLst>
                  <a:path w="855518" h="812800">
                    <a:moveTo>
                      <a:pt x="406400" y="0"/>
                    </a:moveTo>
                    <a:lnTo>
                      <a:pt x="449118" y="0"/>
                    </a:lnTo>
                    <a:cubicBezTo>
                      <a:pt x="556902" y="0"/>
                      <a:pt x="660271" y="42817"/>
                      <a:pt x="736486" y="119032"/>
                    </a:cubicBezTo>
                    <a:cubicBezTo>
                      <a:pt x="812701" y="195247"/>
                      <a:pt x="855518" y="298616"/>
                      <a:pt x="855518" y="406400"/>
                    </a:cubicBezTo>
                    <a:lnTo>
                      <a:pt x="855518" y="406400"/>
                    </a:lnTo>
                    <a:cubicBezTo>
                      <a:pt x="855518" y="630849"/>
                      <a:pt x="673566" y="812800"/>
                      <a:pt x="449118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9668827" y="1429395"/>
                <a:ext cx="261188" cy="267310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1012"/>
                  </a:lnSpc>
                </a:pPr>
                <a:endParaRPr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67417" y="1530335"/>
                <a:ext cx="2106677" cy="1663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US" sz="1300" b="1">
                    <a:solidFill>
                      <a:srgbClr val="000000"/>
                    </a:solidFill>
                    <a:latin typeface="Quicksand" panose="020B0604020202020204" charset="0"/>
                  </a:rPr>
                  <a:t>ACTIVITIES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7635017" y="1768458"/>
                <a:ext cx="2173931" cy="27374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Assess the city's transportation needs and the potential impact of a bike-sharing program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Review research and case studies of successful bike-sharing programs in other cities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Engage with local stakeholders to gather input and gauge support for the program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Analyze potential funding models and their implications for the city's budget and resources</a:t>
                </a:r>
              </a:p>
              <a:p>
                <a:pPr marL="194310" lvl="1" indent="-97155">
                  <a:lnSpc>
                    <a:spcPts val="1349"/>
                  </a:lnSpc>
                  <a:buFont typeface="Arial"/>
                  <a:buChar char="•"/>
                </a:pPr>
                <a:r>
                  <a:rPr lang="en-US" sz="899">
                    <a:solidFill>
                      <a:srgbClr val="403C38"/>
                    </a:solidFill>
                    <a:latin typeface="Quicksand"/>
                  </a:rPr>
                  <a:t>Develop a plan for the implementation, management, and evaluation of the bike-sharing program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267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Quicksand</vt:lpstr>
      <vt:lpstr>Calibri</vt:lpstr>
      <vt:lpstr>Montserrat ExtraBold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model template</dc:title>
  <cp:lastModifiedBy>HUONG NGUYEN THU</cp:lastModifiedBy>
  <cp:revision>3</cp:revision>
  <dcterms:created xsi:type="dcterms:W3CDTF">2006-08-16T00:00:00Z</dcterms:created>
  <dcterms:modified xsi:type="dcterms:W3CDTF">2023-04-23T18:04:47Z</dcterms:modified>
  <dc:identifier>DAFgl-gmCzY</dc:identifier>
</cp:coreProperties>
</file>