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7556500" cy="10693400"/>
  <p:notesSz cx="6858000" cy="9144000"/>
  <p:embeddedFontLst>
    <p:embeddedFont>
      <p:font typeface="Barlow Black" panose="00000A00000000000000" pitchFamily="2" charset="0"/>
      <p:bold r:id="rId3"/>
      <p:boldItalic r:id="rId4"/>
    </p:embeddedFont>
    <p:embeddedFont>
      <p:font typeface="Barlow SemiBold" panose="00000700000000000000" pitchFamily="2" charset="0"/>
      <p:bold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B41B08D-A8EC-FEEB-89F2-3A18AFCEB983}"/>
              </a:ext>
            </a:extLst>
          </p:cNvPr>
          <p:cNvGrpSpPr/>
          <p:nvPr/>
        </p:nvGrpSpPr>
        <p:grpSpPr>
          <a:xfrm>
            <a:off x="658434" y="642782"/>
            <a:ext cx="6243133" cy="9850351"/>
            <a:chOff x="658434" y="642782"/>
            <a:chExt cx="6243133" cy="9850351"/>
          </a:xfrm>
        </p:grpSpPr>
        <p:grpSp>
          <p:nvGrpSpPr>
            <p:cNvPr id="2" name="Group 2"/>
            <p:cNvGrpSpPr/>
            <p:nvPr/>
          </p:nvGrpSpPr>
          <p:grpSpPr>
            <a:xfrm>
              <a:off x="658434" y="1461933"/>
              <a:ext cx="3005999" cy="3176121"/>
              <a:chOff x="0" y="0"/>
              <a:chExt cx="4007998" cy="4234828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0" y="0"/>
                <a:ext cx="4007998" cy="4234828"/>
                <a:chOff x="0" y="0"/>
                <a:chExt cx="1077282" cy="1138250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0" y="0"/>
                  <a:ext cx="1077282" cy="11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282" h="1138250">
                      <a:moveTo>
                        <a:pt x="0" y="0"/>
                      </a:moveTo>
                      <a:lnTo>
                        <a:pt x="1077282" y="0"/>
                      </a:lnTo>
                      <a:lnTo>
                        <a:pt x="1077282" y="1138250"/>
                      </a:lnTo>
                      <a:lnTo>
                        <a:pt x="0" y="11382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B2A23"/>
                  </a:solidFill>
                </a:ln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49412" tIns="49412" rIns="49412" bIns="49412" rtlCol="0" anchor="ctr"/>
                <a:lstStyle/>
                <a:p>
                  <a:pPr algn="ctr">
                    <a:lnSpc>
                      <a:spcPts val="1695"/>
                    </a:lnSpc>
                  </a:pPr>
                  <a:endParaRPr>
                    <a:latin typeface="Barlow SemiBold" panose="00000700000000000000" pitchFamily="2" charset="0"/>
                  </a:endParaRPr>
                </a:p>
              </p:txBody>
            </p:sp>
          </p:grpSp>
          <p:sp>
            <p:nvSpPr>
              <p:cNvPr id="6" name="TextBox 6"/>
              <p:cNvSpPr txBox="1"/>
              <p:nvPr/>
            </p:nvSpPr>
            <p:spPr>
              <a:xfrm>
                <a:off x="830287" y="213153"/>
                <a:ext cx="2347425" cy="2393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29"/>
                  </a:lnSpc>
                </a:pPr>
                <a:r>
                  <a:rPr lang="en-US" sz="1299" dirty="0">
                    <a:solidFill>
                      <a:srgbClr val="3B2A23"/>
                    </a:solidFill>
                    <a:latin typeface="Barlow SemiBold" panose="00000700000000000000" pitchFamily="2" charset="0"/>
                  </a:rPr>
                  <a:t>Principal's Message</a:t>
                </a: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172100" y="642782"/>
              <a:ext cx="5215801" cy="542926"/>
              <a:chOff x="0" y="0"/>
              <a:chExt cx="1869225" cy="19457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69225" cy="194572"/>
              </a:xfrm>
              <a:custGeom>
                <a:avLst/>
                <a:gdLst/>
                <a:ahLst/>
                <a:cxnLst/>
                <a:rect l="l" t="t" r="r" b="b"/>
                <a:pathLst>
                  <a:path w="1869225" h="194572">
                    <a:moveTo>
                      <a:pt x="0" y="0"/>
                    </a:moveTo>
                    <a:lnTo>
                      <a:pt x="1869225" y="0"/>
                    </a:lnTo>
                    <a:lnTo>
                      <a:pt x="1869225" y="194572"/>
                    </a:lnTo>
                    <a:lnTo>
                      <a:pt x="0" y="194572"/>
                    </a:lnTo>
                    <a:close/>
                  </a:path>
                </a:pathLst>
              </a:custGeom>
              <a:solidFill>
                <a:srgbClr val="EBCDD2"/>
              </a:solidFill>
              <a:ln>
                <a:noFill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49412" tIns="49412" rIns="49412" bIns="49412" rtlCol="0" anchor="ctr"/>
              <a:lstStyle/>
              <a:p>
                <a:pPr algn="ctr">
                  <a:lnSpc>
                    <a:spcPts val="1695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895568" y="1461933"/>
              <a:ext cx="3005999" cy="3176121"/>
              <a:chOff x="0" y="0"/>
              <a:chExt cx="4007998" cy="4234828"/>
            </a:xfrm>
          </p:grpSpPr>
          <p:grpSp>
            <p:nvGrpSpPr>
              <p:cNvPr id="11" name="Group 11"/>
              <p:cNvGrpSpPr/>
              <p:nvPr/>
            </p:nvGrpSpPr>
            <p:grpSpPr>
              <a:xfrm>
                <a:off x="0" y="0"/>
                <a:ext cx="4007998" cy="4234828"/>
                <a:chOff x="0" y="0"/>
                <a:chExt cx="1077282" cy="1138250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1077282" cy="11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282" h="1138250">
                      <a:moveTo>
                        <a:pt x="0" y="0"/>
                      </a:moveTo>
                      <a:lnTo>
                        <a:pt x="1077282" y="0"/>
                      </a:lnTo>
                      <a:lnTo>
                        <a:pt x="1077282" y="1138250"/>
                      </a:lnTo>
                      <a:lnTo>
                        <a:pt x="0" y="11382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B2A23"/>
                  </a:solidFill>
                </a:ln>
              </p:spPr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49412" tIns="49412" rIns="49412" bIns="49412" rtlCol="0" anchor="ctr"/>
                <a:lstStyle/>
                <a:p>
                  <a:pPr algn="ctr">
                    <a:lnSpc>
                      <a:spcPts val="1695"/>
                    </a:lnSpc>
                  </a:pPr>
                  <a:endParaRPr>
                    <a:latin typeface="Barlow SemiBold" panose="00000700000000000000" pitchFamily="2" charset="0"/>
                  </a:endParaRPr>
                </a:p>
              </p:txBody>
            </p:sp>
          </p:grpSp>
          <p:sp>
            <p:nvSpPr>
              <p:cNvPr id="14" name="TextBox 14"/>
              <p:cNvSpPr txBox="1"/>
              <p:nvPr/>
            </p:nvSpPr>
            <p:spPr>
              <a:xfrm>
                <a:off x="830287" y="213153"/>
                <a:ext cx="2347425" cy="2393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29"/>
                  </a:lnSpc>
                </a:pPr>
                <a:r>
                  <a:rPr lang="en-US" sz="1299">
                    <a:solidFill>
                      <a:srgbClr val="3B2A23"/>
                    </a:solidFill>
                    <a:latin typeface="Barlow SemiBold" panose="00000700000000000000" pitchFamily="2" charset="0"/>
                  </a:rPr>
                  <a:t>Student Spotlight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658434" y="4814736"/>
              <a:ext cx="3005999" cy="3176121"/>
              <a:chOff x="0" y="0"/>
              <a:chExt cx="4007998" cy="4234828"/>
            </a:xfrm>
          </p:grpSpPr>
          <p:grpSp>
            <p:nvGrpSpPr>
              <p:cNvPr id="16" name="Group 16"/>
              <p:cNvGrpSpPr/>
              <p:nvPr/>
            </p:nvGrpSpPr>
            <p:grpSpPr>
              <a:xfrm>
                <a:off x="0" y="0"/>
                <a:ext cx="4007998" cy="4234828"/>
                <a:chOff x="0" y="0"/>
                <a:chExt cx="1077282" cy="1138250"/>
              </a:xfrm>
            </p:grpSpPr>
            <p:sp>
              <p:nvSpPr>
                <p:cNvPr id="17" name="Freeform 17"/>
                <p:cNvSpPr/>
                <p:nvPr/>
              </p:nvSpPr>
              <p:spPr>
                <a:xfrm>
                  <a:off x="0" y="0"/>
                  <a:ext cx="1077282" cy="11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282" h="1138250">
                      <a:moveTo>
                        <a:pt x="0" y="0"/>
                      </a:moveTo>
                      <a:lnTo>
                        <a:pt x="1077282" y="0"/>
                      </a:lnTo>
                      <a:lnTo>
                        <a:pt x="1077282" y="1138250"/>
                      </a:lnTo>
                      <a:lnTo>
                        <a:pt x="0" y="11382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B2A23"/>
                  </a:solidFill>
                </a:ln>
              </p:spPr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49412" tIns="49412" rIns="49412" bIns="49412" rtlCol="0" anchor="ctr"/>
                <a:lstStyle/>
                <a:p>
                  <a:pPr algn="ctr">
                    <a:lnSpc>
                      <a:spcPts val="1695"/>
                    </a:lnSpc>
                  </a:pPr>
                  <a:endParaRPr>
                    <a:latin typeface="Barlow SemiBold" panose="00000700000000000000" pitchFamily="2" charset="0"/>
                  </a:endParaRPr>
                </a:p>
              </p:txBody>
            </p:sp>
          </p:grpSp>
          <p:sp>
            <p:nvSpPr>
              <p:cNvPr id="19" name="TextBox 19"/>
              <p:cNvSpPr txBox="1"/>
              <p:nvPr/>
            </p:nvSpPr>
            <p:spPr>
              <a:xfrm>
                <a:off x="830287" y="213153"/>
                <a:ext cx="2347425" cy="2393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29"/>
                  </a:lnSpc>
                </a:pPr>
                <a:r>
                  <a:rPr lang="en-US" sz="1299">
                    <a:solidFill>
                      <a:srgbClr val="3B2A23"/>
                    </a:solidFill>
                    <a:latin typeface="Barlow SemiBold" panose="00000700000000000000" pitchFamily="2" charset="0"/>
                  </a:rPr>
                  <a:t>Parent Resources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3895568" y="4814736"/>
              <a:ext cx="3005999" cy="3176121"/>
              <a:chOff x="0" y="0"/>
              <a:chExt cx="4007998" cy="4234828"/>
            </a:xfrm>
          </p:grpSpPr>
          <p:grpSp>
            <p:nvGrpSpPr>
              <p:cNvPr id="21" name="Group 21"/>
              <p:cNvGrpSpPr/>
              <p:nvPr/>
            </p:nvGrpSpPr>
            <p:grpSpPr>
              <a:xfrm>
                <a:off x="0" y="0"/>
                <a:ext cx="4007998" cy="4234828"/>
                <a:chOff x="0" y="0"/>
                <a:chExt cx="1077282" cy="1138250"/>
              </a:xfrm>
            </p:grpSpPr>
            <p:sp>
              <p:nvSpPr>
                <p:cNvPr id="22" name="Freeform 22"/>
                <p:cNvSpPr/>
                <p:nvPr/>
              </p:nvSpPr>
              <p:spPr>
                <a:xfrm>
                  <a:off x="0" y="0"/>
                  <a:ext cx="1077282" cy="11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7282" h="1138250">
                      <a:moveTo>
                        <a:pt x="0" y="0"/>
                      </a:moveTo>
                      <a:lnTo>
                        <a:pt x="1077282" y="0"/>
                      </a:lnTo>
                      <a:lnTo>
                        <a:pt x="1077282" y="1138250"/>
                      </a:lnTo>
                      <a:lnTo>
                        <a:pt x="0" y="11382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B2A23"/>
                  </a:solidFill>
                </a:ln>
              </p:spPr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49412" tIns="49412" rIns="49412" bIns="49412" rtlCol="0" anchor="ctr"/>
                <a:lstStyle/>
                <a:p>
                  <a:pPr algn="ctr">
                    <a:lnSpc>
                      <a:spcPts val="1695"/>
                    </a:lnSpc>
                  </a:pPr>
                  <a:endParaRPr>
                    <a:latin typeface="Barlow SemiBold" panose="00000700000000000000" pitchFamily="2" charset="0"/>
                  </a:endParaRPr>
                </a:p>
              </p:txBody>
            </p:sp>
          </p:grpSp>
          <p:sp>
            <p:nvSpPr>
              <p:cNvPr id="24" name="TextBox 24"/>
              <p:cNvSpPr txBox="1"/>
              <p:nvPr/>
            </p:nvSpPr>
            <p:spPr>
              <a:xfrm>
                <a:off x="830287" y="213153"/>
                <a:ext cx="2347425" cy="2393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29"/>
                  </a:lnSpc>
                </a:pPr>
                <a:r>
                  <a:rPr lang="en-US" sz="1299">
                    <a:solidFill>
                      <a:srgbClr val="3B2A23"/>
                    </a:solidFill>
                    <a:latin typeface="Barlow SemiBold" panose="00000700000000000000" pitchFamily="2" charset="0"/>
                  </a:rPr>
                  <a:t>Upcoming Events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658434" y="8171832"/>
              <a:ext cx="6243132" cy="1928979"/>
              <a:chOff x="0" y="0"/>
              <a:chExt cx="8324176" cy="2571972"/>
            </a:xfrm>
          </p:grpSpPr>
          <p:grpSp>
            <p:nvGrpSpPr>
              <p:cNvPr id="26" name="Group 26"/>
              <p:cNvGrpSpPr/>
              <p:nvPr/>
            </p:nvGrpSpPr>
            <p:grpSpPr>
              <a:xfrm>
                <a:off x="0" y="0"/>
                <a:ext cx="8324176" cy="2571972"/>
                <a:chOff x="0" y="0"/>
                <a:chExt cx="2237398" cy="691303"/>
              </a:xfrm>
            </p:grpSpPr>
            <p:sp>
              <p:nvSpPr>
                <p:cNvPr id="27" name="Freeform 27"/>
                <p:cNvSpPr/>
                <p:nvPr/>
              </p:nvSpPr>
              <p:spPr>
                <a:xfrm>
                  <a:off x="0" y="0"/>
                  <a:ext cx="2237398" cy="6913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7398" h="691303">
                      <a:moveTo>
                        <a:pt x="0" y="0"/>
                      </a:moveTo>
                      <a:lnTo>
                        <a:pt x="2237398" y="0"/>
                      </a:lnTo>
                      <a:lnTo>
                        <a:pt x="2237398" y="691303"/>
                      </a:lnTo>
                      <a:lnTo>
                        <a:pt x="0" y="6913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3B2A23"/>
                  </a:solidFill>
                </a:ln>
              </p:spPr>
            </p:sp>
            <p:sp>
              <p:nvSpPr>
                <p:cNvPr id="28" name="TextBox 28"/>
                <p:cNvSpPr txBox="1"/>
                <p:nvPr/>
              </p:nvSpPr>
              <p:spPr>
                <a:xfrm>
                  <a:off x="0" y="-19050"/>
                  <a:ext cx="812800" cy="831850"/>
                </a:xfrm>
                <a:prstGeom prst="rect">
                  <a:avLst/>
                </a:prstGeom>
              </p:spPr>
              <p:txBody>
                <a:bodyPr lIns="49412" tIns="49412" rIns="49412" bIns="49412" rtlCol="0" anchor="ctr"/>
                <a:lstStyle/>
                <a:p>
                  <a:pPr algn="ctr">
                    <a:lnSpc>
                      <a:spcPts val="1695"/>
                    </a:lnSpc>
                  </a:pPr>
                  <a:endParaRPr>
                    <a:latin typeface="Barlow SemiBold" panose="00000700000000000000" pitchFamily="2" charset="0"/>
                  </a:endParaRPr>
                </a:p>
              </p:txBody>
            </p:sp>
          </p:grpSp>
          <p:sp>
            <p:nvSpPr>
              <p:cNvPr id="29" name="TextBox 29"/>
              <p:cNvSpPr txBox="1"/>
              <p:nvPr/>
            </p:nvSpPr>
            <p:spPr>
              <a:xfrm>
                <a:off x="1724415" y="213153"/>
                <a:ext cx="4875347" cy="2393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29"/>
                  </a:lnSpc>
                </a:pPr>
                <a:r>
                  <a:rPr lang="en-US" sz="1299">
                    <a:solidFill>
                      <a:srgbClr val="3B2A23"/>
                    </a:solidFill>
                    <a:latin typeface="Barlow SemiBold" panose="00000700000000000000" pitchFamily="2" charset="0"/>
                  </a:rPr>
                  <a:t>School News</a:t>
                </a:r>
              </a:p>
            </p:txBody>
          </p:sp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95155" y="10333134"/>
              <a:ext cx="969689" cy="159999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074200" y="9233521"/>
              <a:ext cx="1614232" cy="853525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1352150" y="669770"/>
              <a:ext cx="4855701" cy="393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2000" spc="1000" dirty="0">
                  <a:solidFill>
                    <a:srgbClr val="000000"/>
                  </a:solidFill>
                  <a:latin typeface="Barlow Black"/>
                </a:rPr>
                <a:t>PARENT NEWSLETTER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Barlow SemiBold</vt:lpstr>
      <vt:lpstr>Barlow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III</dc:title>
  <cp:lastModifiedBy>HUONG NGUYEN THU</cp:lastModifiedBy>
  <cp:revision>2</cp:revision>
  <dcterms:created xsi:type="dcterms:W3CDTF">2006-08-16T00:00:00Z</dcterms:created>
  <dcterms:modified xsi:type="dcterms:W3CDTF">2023-03-19T18:04:58Z</dcterms:modified>
  <dc:identifier>DAFdM4fzdhw</dc:identifier>
</cp:coreProperties>
</file>