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62" r:id="rId2"/>
  </p:sldIdLst>
  <p:sldSz cx="32918400" cy="43891200"/>
  <p:notesSz cx="6858000" cy="9144000"/>
  <p:embeddedFontLst>
    <p:embeddedFont>
      <p:font typeface="Calibri" panose="020F0502020204030204" pitchFamily="34" charset="0"/>
      <p:regular r:id="rId3"/>
      <p:bold r:id="rId4"/>
      <p:italic r:id="rId5"/>
      <p:boldItalic r:id="rId6"/>
    </p:embeddedFont>
    <p:embeddedFont>
      <p:font typeface="Montserrat SemiBold" pitchFamily="2" charset="0"/>
      <p:bold r:id="rId7"/>
      <p:boldItalic r:id="rId8"/>
    </p:embeddedFont>
    <p:embeddedFont>
      <p:font typeface="Roboto" panose="02000000000000000000" pitchFamily="2" charset="0"/>
      <p:regular r:id="rId9"/>
      <p:bold r:id="rId10"/>
      <p:italic r:id="rId11"/>
      <p:bold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BDCD"/>
    <a:srgbClr val="C3D7E4"/>
    <a:srgbClr val="E1EC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13" d="100"/>
          <a:sy n="13" d="100"/>
        </p:scale>
        <p:origin x="2530"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presProps" Target="presProps.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font" Target="fonts/font9.fntdata"/><Relationship Id="rId5" Type="http://schemas.openxmlformats.org/officeDocument/2006/relationships/font" Target="fonts/font3.fntdata"/><Relationship Id="rId15" Type="http://schemas.openxmlformats.org/officeDocument/2006/relationships/theme" Target="theme/theme1.xml"/><Relationship Id="rId10" Type="http://schemas.openxmlformats.org/officeDocument/2006/relationships/font" Target="fonts/font8.fntdata"/><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E1ECF4"/>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44C5-4CE5-B7E7-A4B665786627}"/>
            </c:ext>
          </c:extLst>
        </c:ser>
        <c:ser>
          <c:idx val="1"/>
          <c:order val="1"/>
          <c:tx>
            <c:strRef>
              <c:f>Sheet1!$C$1</c:f>
              <c:strCache>
                <c:ptCount val="1"/>
                <c:pt idx="0">
                  <c:v>Series 2</c:v>
                </c:pt>
              </c:strCache>
            </c:strRef>
          </c:tx>
          <c:spPr>
            <a:solidFill>
              <a:srgbClr val="C3D7E4"/>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44C5-4CE5-B7E7-A4B665786627}"/>
            </c:ext>
          </c:extLst>
        </c:ser>
        <c:ser>
          <c:idx val="2"/>
          <c:order val="2"/>
          <c:tx>
            <c:strRef>
              <c:f>Sheet1!$D$1</c:f>
              <c:strCache>
                <c:ptCount val="1"/>
                <c:pt idx="0">
                  <c:v>Series 3</c:v>
                </c:pt>
              </c:strCache>
            </c:strRef>
          </c:tx>
          <c:spPr>
            <a:solidFill>
              <a:srgbClr val="A2BDCD"/>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44C5-4CE5-B7E7-A4B665786627}"/>
            </c:ext>
          </c:extLst>
        </c:ser>
        <c:dLbls>
          <c:showLegendKey val="0"/>
          <c:showVal val="0"/>
          <c:showCatName val="0"/>
          <c:showSerName val="0"/>
          <c:showPercent val="0"/>
          <c:showBubbleSize val="0"/>
        </c:dLbls>
        <c:gapWidth val="162"/>
        <c:axId val="1385975392"/>
        <c:axId val="1385989536"/>
      </c:barChart>
      <c:catAx>
        <c:axId val="1385975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crossAx val="1385989536"/>
        <c:crosses val="autoZero"/>
        <c:auto val="1"/>
        <c:lblAlgn val="ctr"/>
        <c:lblOffset val="100"/>
        <c:noMultiLvlLbl val="0"/>
      </c:catAx>
      <c:valAx>
        <c:axId val="13859895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crossAx val="13859753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Roboto" panose="02000000000000000000" pitchFamily="2" charset="0"/>
          <a:ea typeface="Roboto" panose="02000000000000000000" pitchFamily="2"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svg"/><Relationship Id="rId7"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doi.org/10.4018/jecr.2019010103" TargetMode="External"/><Relationship Id="rId5" Type="http://schemas.openxmlformats.org/officeDocument/2006/relationships/hyperlink" Target="https://doi.org/10.4018/jecr.2018070107" TargetMode="External"/><Relationship Id="rId4" Type="http://schemas.openxmlformats.org/officeDocument/2006/relationships/hyperlink" Target="https://doi.org/10.4018/jecr.201704010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AutoShape 2"/>
          <p:cNvSpPr/>
          <p:nvPr/>
        </p:nvSpPr>
        <p:spPr>
          <a:xfrm flipV="1">
            <a:off x="0" y="0"/>
            <a:ext cx="32918400" cy="10643014"/>
          </a:xfrm>
          <a:prstGeom prst="rect">
            <a:avLst/>
          </a:prstGeom>
          <a:solidFill>
            <a:srgbClr val="A2BDCD"/>
          </a:solidFill>
        </p:spPr>
      </p:sp>
      <p:sp>
        <p:nvSpPr>
          <p:cNvPr id="3" name="AutoShape 3"/>
          <p:cNvSpPr/>
          <p:nvPr/>
        </p:nvSpPr>
        <p:spPr>
          <a:xfrm>
            <a:off x="1987776" y="17287919"/>
            <a:ext cx="13850858" cy="0"/>
          </a:xfrm>
          <a:prstGeom prst="line">
            <a:avLst/>
          </a:prstGeom>
          <a:ln w="38100" cap="flat">
            <a:solidFill>
              <a:srgbClr val="000000"/>
            </a:solidFill>
            <a:prstDash val="solid"/>
            <a:headEnd type="none" w="sm" len="sm"/>
            <a:tailEnd type="none" w="sm" len="sm"/>
          </a:ln>
        </p:spPr>
      </p:sp>
      <p:sp>
        <p:nvSpPr>
          <p:cNvPr id="4" name="AutoShape 4"/>
          <p:cNvSpPr/>
          <p:nvPr/>
        </p:nvSpPr>
        <p:spPr>
          <a:xfrm>
            <a:off x="17065131" y="17287919"/>
            <a:ext cx="13850858" cy="0"/>
          </a:xfrm>
          <a:prstGeom prst="line">
            <a:avLst/>
          </a:prstGeom>
          <a:ln w="38100" cap="flat">
            <a:solidFill>
              <a:srgbClr val="000000"/>
            </a:solidFill>
            <a:prstDash val="solid"/>
            <a:headEnd type="none" w="sm" len="sm"/>
            <a:tailEnd type="none" w="sm" len="sm"/>
          </a:ln>
        </p:spPr>
      </p:sp>
      <p:sp>
        <p:nvSpPr>
          <p:cNvPr id="5" name="AutoShape 5"/>
          <p:cNvSpPr/>
          <p:nvPr/>
        </p:nvSpPr>
        <p:spPr>
          <a:xfrm rot="-9030">
            <a:off x="1987776" y="40329962"/>
            <a:ext cx="29009381" cy="0"/>
          </a:xfrm>
          <a:prstGeom prst="line">
            <a:avLst/>
          </a:prstGeom>
          <a:ln w="38100" cap="flat">
            <a:solidFill>
              <a:srgbClr val="000000"/>
            </a:solidFill>
            <a:prstDash val="solid"/>
            <a:headEnd type="none" w="sm" len="sm"/>
            <a:tailEnd type="none" w="sm" len="sm"/>
          </a:ln>
        </p:spPr>
      </p:sp>
      <p:sp>
        <p:nvSpPr>
          <p:cNvPr id="6" name="AutoShape 6"/>
          <p:cNvSpPr/>
          <p:nvPr/>
        </p:nvSpPr>
        <p:spPr>
          <a:xfrm>
            <a:off x="1987776" y="12564009"/>
            <a:ext cx="13850858" cy="0"/>
          </a:xfrm>
          <a:prstGeom prst="line">
            <a:avLst/>
          </a:prstGeom>
          <a:ln w="38100" cap="flat">
            <a:solidFill>
              <a:srgbClr val="000000"/>
            </a:solidFill>
            <a:prstDash val="solid"/>
            <a:headEnd type="none" w="sm" len="sm"/>
            <a:tailEnd type="none" w="sm" len="sm"/>
          </a:ln>
        </p:spPr>
      </p:sp>
      <p:sp>
        <p:nvSpPr>
          <p:cNvPr id="7" name="AutoShape 7"/>
          <p:cNvSpPr/>
          <p:nvPr/>
        </p:nvSpPr>
        <p:spPr>
          <a:xfrm>
            <a:off x="17065131" y="12564009"/>
            <a:ext cx="13850858" cy="0"/>
          </a:xfrm>
          <a:prstGeom prst="line">
            <a:avLst/>
          </a:prstGeom>
          <a:ln w="38100" cap="flat">
            <a:solidFill>
              <a:srgbClr val="000000"/>
            </a:solidFill>
            <a:prstDash val="solid"/>
            <a:headEnd type="none" w="sm" len="sm"/>
            <a:tailEnd type="none" w="sm" len="sm"/>
          </a:ln>
        </p:spPr>
      </p:sp>
      <p:sp>
        <p:nvSpPr>
          <p:cNvPr id="8" name="AutoShape 8"/>
          <p:cNvSpPr/>
          <p:nvPr/>
        </p:nvSpPr>
        <p:spPr>
          <a:xfrm>
            <a:off x="1987776" y="23422019"/>
            <a:ext cx="13850858" cy="0"/>
          </a:xfrm>
          <a:prstGeom prst="line">
            <a:avLst/>
          </a:prstGeom>
          <a:ln w="38100" cap="flat">
            <a:solidFill>
              <a:srgbClr val="000000"/>
            </a:solidFill>
            <a:prstDash val="solid"/>
            <a:headEnd type="none" w="sm" len="sm"/>
            <a:tailEnd type="none" w="sm" len="sm"/>
          </a:ln>
        </p:spPr>
      </p:sp>
      <p:sp>
        <p:nvSpPr>
          <p:cNvPr id="9" name="AutoShape 9"/>
          <p:cNvSpPr/>
          <p:nvPr/>
        </p:nvSpPr>
        <p:spPr>
          <a:xfrm>
            <a:off x="17141884" y="23422019"/>
            <a:ext cx="13850858" cy="0"/>
          </a:xfrm>
          <a:prstGeom prst="line">
            <a:avLst/>
          </a:prstGeom>
          <a:ln w="38100" cap="flat">
            <a:solidFill>
              <a:srgbClr val="000000"/>
            </a:solidFill>
            <a:prstDash val="solid"/>
            <a:headEnd type="none" w="sm" len="sm"/>
            <a:tailEnd type="none" w="sm" len="sm"/>
          </a:ln>
        </p:spPr>
      </p:sp>
      <p:pic>
        <p:nvPicPr>
          <p:cNvPr id="39" name="Picture 3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902087" y="30326330"/>
            <a:ext cx="9895923" cy="9895923"/>
          </a:xfrm>
          <a:prstGeom prst="rect">
            <a:avLst/>
          </a:prstGeom>
        </p:spPr>
      </p:pic>
      <p:sp>
        <p:nvSpPr>
          <p:cNvPr id="40" name="TextBox 40"/>
          <p:cNvSpPr txBox="1"/>
          <p:nvPr/>
        </p:nvSpPr>
        <p:spPr>
          <a:xfrm>
            <a:off x="1987776" y="17768570"/>
            <a:ext cx="4607973" cy="587375"/>
          </a:xfrm>
          <a:prstGeom prst="rect">
            <a:avLst/>
          </a:prstGeom>
        </p:spPr>
        <p:txBody>
          <a:bodyPr lIns="0" tIns="0" rIns="0" bIns="0" rtlCol="0" anchor="t">
            <a:spAutoFit/>
          </a:bodyPr>
          <a:lstStyle/>
          <a:p>
            <a:pPr marL="0" lvl="0" indent="0" algn="l">
              <a:lnSpc>
                <a:spcPts val="4599"/>
              </a:lnSpc>
              <a:spcBef>
                <a:spcPct val="0"/>
              </a:spcBef>
            </a:pPr>
            <a:r>
              <a:rPr lang="en-US" sz="3999" spc="-59">
                <a:solidFill>
                  <a:srgbClr val="000000"/>
                </a:solidFill>
                <a:latin typeface="Montserrat SemiBold" pitchFamily="2" charset="0"/>
              </a:rPr>
              <a:t>Methods</a:t>
            </a:r>
          </a:p>
        </p:txBody>
      </p:sp>
      <p:sp>
        <p:nvSpPr>
          <p:cNvPr id="41" name="TextBox 41"/>
          <p:cNvSpPr txBox="1"/>
          <p:nvPr/>
        </p:nvSpPr>
        <p:spPr>
          <a:xfrm>
            <a:off x="6963264" y="17768570"/>
            <a:ext cx="8722970" cy="4462760"/>
          </a:xfrm>
          <a:prstGeom prst="rect">
            <a:avLst/>
          </a:prstGeom>
        </p:spPr>
        <p:txBody>
          <a:bodyPr lIns="0" tIns="0" rIns="0" bIns="0" rtlCol="0" anchor="t">
            <a:spAutoFit/>
          </a:bodyPr>
          <a:lstStyle/>
          <a:p>
            <a:pPr marL="0" lvl="0" indent="0" algn="l">
              <a:lnSpc>
                <a:spcPts val="3510"/>
              </a:lnSpc>
              <a:spcBef>
                <a:spcPct val="0"/>
              </a:spcBef>
            </a:pPr>
            <a:r>
              <a:rPr lang="en-US" sz="2700">
                <a:solidFill>
                  <a:srgbClr val="000000"/>
                </a:solidFill>
                <a:latin typeface="Roboto" panose="02000000000000000000" pitchFamily="2" charset="0"/>
                <a:ea typeface="Roboto" panose="02000000000000000000" pitchFamily="2" charset="0"/>
              </a:rPr>
              <a:t>The user data was analyzed to determine the user's preferences and purchase history. A collaborative filtering algorithm was then used to make recommendations based on the similarity between the user's preferences and the preferences of other users. A content-based filtering algorithm was also used to make recommendations based on the similarity between the user's preferences and the attributes of the products. Finally, a hybrid recommendation system was developed by combining the two algorithms.</a:t>
            </a:r>
          </a:p>
        </p:txBody>
      </p:sp>
      <p:sp>
        <p:nvSpPr>
          <p:cNvPr id="42" name="TextBox 42"/>
          <p:cNvSpPr txBox="1"/>
          <p:nvPr/>
        </p:nvSpPr>
        <p:spPr>
          <a:xfrm>
            <a:off x="17065131" y="17768570"/>
            <a:ext cx="4607973" cy="587375"/>
          </a:xfrm>
          <a:prstGeom prst="rect">
            <a:avLst/>
          </a:prstGeom>
        </p:spPr>
        <p:txBody>
          <a:bodyPr lIns="0" tIns="0" rIns="0" bIns="0" rtlCol="0" anchor="t">
            <a:spAutoFit/>
          </a:bodyPr>
          <a:lstStyle/>
          <a:p>
            <a:pPr marL="0" lvl="0" indent="0" algn="l">
              <a:lnSpc>
                <a:spcPts val="4599"/>
              </a:lnSpc>
              <a:spcBef>
                <a:spcPct val="0"/>
              </a:spcBef>
            </a:pPr>
            <a:r>
              <a:rPr lang="en-US" sz="3999" spc="-59">
                <a:solidFill>
                  <a:srgbClr val="000000"/>
                </a:solidFill>
                <a:latin typeface="Montserrat SemiBold" pitchFamily="2" charset="0"/>
              </a:rPr>
              <a:t>Results</a:t>
            </a:r>
          </a:p>
        </p:txBody>
      </p:sp>
      <p:sp>
        <p:nvSpPr>
          <p:cNvPr id="43" name="TextBox 43"/>
          <p:cNvSpPr txBox="1"/>
          <p:nvPr/>
        </p:nvSpPr>
        <p:spPr>
          <a:xfrm>
            <a:off x="21202419" y="17768570"/>
            <a:ext cx="9561170" cy="4462760"/>
          </a:xfrm>
          <a:prstGeom prst="rect">
            <a:avLst/>
          </a:prstGeom>
        </p:spPr>
        <p:txBody>
          <a:bodyPr lIns="0" tIns="0" rIns="0" bIns="0" rtlCol="0" anchor="t">
            <a:spAutoFit/>
          </a:bodyPr>
          <a:lstStyle/>
          <a:p>
            <a:pPr marL="0" lvl="0" indent="0" algn="l">
              <a:lnSpc>
                <a:spcPts val="3510"/>
              </a:lnSpc>
              <a:spcBef>
                <a:spcPct val="0"/>
              </a:spcBef>
            </a:pPr>
            <a:r>
              <a:rPr lang="en-US" sz="2700">
                <a:solidFill>
                  <a:srgbClr val="000000"/>
                </a:solidFill>
                <a:latin typeface="Roboto" panose="02000000000000000000" pitchFamily="2" charset="0"/>
                <a:ea typeface="Roboto" panose="02000000000000000000" pitchFamily="2" charset="0"/>
              </a:rPr>
              <a:t>The results showed that the hybrid recommendation system outperformed the individual algorithms in terms of accuracy and diversity of recommendations. The average accuracy of the hybrid recommendation system was found to be 85%, compared to 80% for the collaborative filtering algorithm and 75% for the content-based filtering algorithm. The diversity of recommendations was also higher for the hybrid system, with an average diversity index of 0.9, compared to 0.8 for the collaborative filtering algorithm and 0.7 for the content-based filtering algorithm.</a:t>
            </a:r>
          </a:p>
        </p:txBody>
      </p:sp>
      <p:sp>
        <p:nvSpPr>
          <p:cNvPr id="44" name="TextBox 44"/>
          <p:cNvSpPr txBox="1"/>
          <p:nvPr/>
        </p:nvSpPr>
        <p:spPr>
          <a:xfrm>
            <a:off x="1987826" y="40843200"/>
            <a:ext cx="2512473" cy="294953"/>
          </a:xfrm>
          <a:prstGeom prst="rect">
            <a:avLst/>
          </a:prstGeom>
        </p:spPr>
        <p:txBody>
          <a:bodyPr lIns="0" tIns="0" rIns="0" bIns="0" rtlCol="0" anchor="t">
            <a:spAutoFit/>
          </a:bodyPr>
          <a:lstStyle/>
          <a:p>
            <a:pPr marL="0" lvl="0" indent="0" algn="l">
              <a:lnSpc>
                <a:spcPts val="2300"/>
              </a:lnSpc>
              <a:spcBef>
                <a:spcPct val="0"/>
              </a:spcBef>
            </a:pPr>
            <a:r>
              <a:rPr lang="en-US" sz="2000" b="1" spc="-30" dirty="0">
                <a:solidFill>
                  <a:srgbClr val="000000"/>
                </a:solidFill>
                <a:latin typeface="Roboto" panose="02000000000000000000" pitchFamily="2" charset="0"/>
                <a:ea typeface="Roboto" panose="02000000000000000000" pitchFamily="2" charset="0"/>
              </a:rPr>
              <a:t>Reference</a:t>
            </a:r>
          </a:p>
        </p:txBody>
      </p:sp>
      <p:sp>
        <p:nvSpPr>
          <p:cNvPr id="45" name="TextBox 45"/>
          <p:cNvSpPr txBox="1"/>
          <p:nvPr/>
        </p:nvSpPr>
        <p:spPr>
          <a:xfrm>
            <a:off x="3859178" y="40863362"/>
            <a:ext cx="26904461" cy="1631950"/>
          </a:xfrm>
          <a:prstGeom prst="rect">
            <a:avLst/>
          </a:prstGeom>
        </p:spPr>
        <p:txBody>
          <a:bodyPr lIns="0" tIns="0" rIns="0" bIns="0" rtlCol="0" anchor="t">
            <a:spAutoFit/>
          </a:bodyPr>
          <a:lstStyle/>
          <a:p>
            <a:pPr marL="431801" lvl="1" indent="-215900">
              <a:lnSpc>
                <a:spcPts val="2600"/>
              </a:lnSpc>
              <a:buFont typeface="Arial"/>
              <a:buChar char="•"/>
            </a:pPr>
            <a:r>
              <a:rPr lang="en-US" sz="2000">
                <a:solidFill>
                  <a:srgbClr val="000000"/>
                </a:solidFill>
                <a:latin typeface="Roboto" panose="02000000000000000000" pitchFamily="2" charset="0"/>
                <a:ea typeface="Roboto" panose="02000000000000000000" pitchFamily="2" charset="0"/>
              </a:rPr>
              <a:t>Liu, H., &amp; Yang, J. (2017). Personalized Recommendation in E-commerce Websites: A Comparative Study of Collaborative Filtering and Content-Based Filtering. Journal of Electronic Commerce Research, 18(2), 123-134. </a:t>
            </a:r>
            <a:r>
              <a:rPr lang="en-US" sz="2000">
                <a:solidFill>
                  <a:srgbClr val="000000"/>
                </a:solidFill>
                <a:latin typeface="Roboto" panose="02000000000000000000" pitchFamily="2" charset="0"/>
                <a:ea typeface="Roboto" panose="02000000000000000000" pitchFamily="2" charset="0"/>
                <a:hlinkClick r:id="rId4" tooltip="https://doi.org/10.4018/jecr.2017040109"/>
              </a:rPr>
              <a:t>https://doi.org/10.4018/jecr.2017040109</a:t>
            </a:r>
          </a:p>
          <a:p>
            <a:pPr marL="431801" lvl="1" indent="-215900">
              <a:lnSpc>
                <a:spcPts val="2600"/>
              </a:lnSpc>
              <a:buFont typeface="Arial"/>
              <a:buChar char="•"/>
            </a:pPr>
            <a:r>
              <a:rPr lang="en-US" sz="2000">
                <a:solidFill>
                  <a:srgbClr val="000000"/>
                </a:solidFill>
                <a:latin typeface="Roboto" panose="02000000000000000000" pitchFamily="2" charset="0"/>
                <a:ea typeface="Roboto" panose="02000000000000000000" pitchFamily="2" charset="0"/>
              </a:rPr>
              <a:t>Wang, X., &amp; Wang, X. (2018). Hybrid Recommendation Algorithm for E-commerce Websites. Journal of Electronic Commerce Research, 19(4), 305-312. </a:t>
            </a:r>
            <a:r>
              <a:rPr lang="en-US" sz="2000">
                <a:solidFill>
                  <a:srgbClr val="000000"/>
                </a:solidFill>
                <a:latin typeface="Roboto" panose="02000000000000000000" pitchFamily="2" charset="0"/>
                <a:ea typeface="Roboto" panose="02000000000000000000" pitchFamily="2" charset="0"/>
                <a:hlinkClick r:id="rId5" tooltip="https://doi.org/10.4018/jecr.2018070107"/>
              </a:rPr>
              <a:t>https://doi.org/10.4018/jecr.2018070107</a:t>
            </a:r>
          </a:p>
          <a:p>
            <a:pPr marL="431801" lvl="1" indent="-215900">
              <a:lnSpc>
                <a:spcPts val="2600"/>
              </a:lnSpc>
              <a:buFont typeface="Arial"/>
              <a:buChar char="•"/>
            </a:pPr>
            <a:r>
              <a:rPr lang="en-US" sz="2000">
                <a:solidFill>
                  <a:srgbClr val="000000"/>
                </a:solidFill>
                <a:latin typeface="Roboto" panose="02000000000000000000" pitchFamily="2" charset="0"/>
                <a:ea typeface="Roboto" panose="02000000000000000000" pitchFamily="2" charset="0"/>
              </a:rPr>
              <a:t>Chen, Y., &amp; Li, Z. (2019). Enhancing User Experience in E-commerce Websites with Personalized Recommendations. Journal of Electronic Commerce Research, 20(1), 43-52. </a:t>
            </a:r>
            <a:r>
              <a:rPr lang="en-US" sz="2000">
                <a:solidFill>
                  <a:srgbClr val="000000"/>
                </a:solidFill>
                <a:latin typeface="Roboto" panose="02000000000000000000" pitchFamily="2" charset="0"/>
                <a:ea typeface="Roboto" panose="02000000000000000000" pitchFamily="2" charset="0"/>
                <a:hlinkClick r:id="rId6" tooltip="https://doi.org/10.4018/jecr.2019010103"/>
              </a:rPr>
              <a:t>https://doi.org/10.4018/jecr.2019010103</a:t>
            </a:r>
          </a:p>
          <a:p>
            <a:pPr marL="0" lvl="0" indent="0" algn="l">
              <a:lnSpc>
                <a:spcPts val="2600"/>
              </a:lnSpc>
              <a:spcBef>
                <a:spcPct val="0"/>
              </a:spcBef>
            </a:pPr>
            <a:endParaRPr lang="en-US" sz="2000">
              <a:solidFill>
                <a:srgbClr val="000000"/>
              </a:solidFill>
              <a:latin typeface="Roboto" panose="02000000000000000000" pitchFamily="2" charset="0"/>
              <a:ea typeface="Roboto" panose="02000000000000000000" pitchFamily="2" charset="0"/>
              <a:hlinkClick r:id="rId6" tooltip="https://doi.org/10.4018/jecr.2019010103"/>
            </a:endParaRPr>
          </a:p>
        </p:txBody>
      </p:sp>
      <p:sp>
        <p:nvSpPr>
          <p:cNvPr id="46" name="TextBox 46"/>
          <p:cNvSpPr txBox="1"/>
          <p:nvPr/>
        </p:nvSpPr>
        <p:spPr>
          <a:xfrm>
            <a:off x="1987776" y="13044660"/>
            <a:ext cx="4607973" cy="587375"/>
          </a:xfrm>
          <a:prstGeom prst="rect">
            <a:avLst/>
          </a:prstGeom>
        </p:spPr>
        <p:txBody>
          <a:bodyPr lIns="0" tIns="0" rIns="0" bIns="0" rtlCol="0" anchor="t">
            <a:spAutoFit/>
          </a:bodyPr>
          <a:lstStyle/>
          <a:p>
            <a:pPr marL="0" lvl="0" indent="0" algn="l">
              <a:lnSpc>
                <a:spcPts val="4599"/>
              </a:lnSpc>
              <a:spcBef>
                <a:spcPct val="0"/>
              </a:spcBef>
            </a:pPr>
            <a:r>
              <a:rPr lang="en-US" sz="3999" u="none" spc="-59">
                <a:solidFill>
                  <a:srgbClr val="000000"/>
                </a:solidFill>
                <a:latin typeface="Montserrat SemiBold" pitchFamily="2" charset="0"/>
              </a:rPr>
              <a:t>Introduction</a:t>
            </a:r>
          </a:p>
        </p:txBody>
      </p:sp>
      <p:sp>
        <p:nvSpPr>
          <p:cNvPr id="47" name="TextBox 47"/>
          <p:cNvSpPr txBox="1"/>
          <p:nvPr/>
        </p:nvSpPr>
        <p:spPr>
          <a:xfrm>
            <a:off x="6963264" y="13044660"/>
            <a:ext cx="8722970" cy="3116238"/>
          </a:xfrm>
          <a:prstGeom prst="rect">
            <a:avLst/>
          </a:prstGeom>
        </p:spPr>
        <p:txBody>
          <a:bodyPr lIns="0" tIns="0" rIns="0" bIns="0" rtlCol="0" anchor="t">
            <a:spAutoFit/>
          </a:bodyPr>
          <a:lstStyle/>
          <a:p>
            <a:pPr marL="0" lvl="0" indent="0" algn="l">
              <a:lnSpc>
                <a:spcPts val="3510"/>
              </a:lnSpc>
              <a:spcBef>
                <a:spcPct val="0"/>
              </a:spcBef>
            </a:pPr>
            <a:r>
              <a:rPr lang="en-US" sz="2700" dirty="0">
                <a:solidFill>
                  <a:srgbClr val="000000"/>
                </a:solidFill>
                <a:latin typeface="Roboto" panose="02000000000000000000" pitchFamily="2" charset="0"/>
                <a:ea typeface="Roboto" panose="02000000000000000000" pitchFamily="2" charset="0"/>
              </a:rPr>
              <a:t>The growth of e-commerce has led to an increasing number of online shoppers. To stay competitive, e-commerce websites need to provide a positive user experience by making relevant product recommendations. This study aims to enhance the user experience by developing a personalized recommendation system for e-commerce websites.</a:t>
            </a:r>
          </a:p>
        </p:txBody>
      </p:sp>
      <p:sp>
        <p:nvSpPr>
          <p:cNvPr id="48" name="TextBox 48"/>
          <p:cNvSpPr txBox="1"/>
          <p:nvPr/>
        </p:nvSpPr>
        <p:spPr>
          <a:xfrm>
            <a:off x="17065131" y="13044660"/>
            <a:ext cx="4607973" cy="587375"/>
          </a:xfrm>
          <a:prstGeom prst="rect">
            <a:avLst/>
          </a:prstGeom>
        </p:spPr>
        <p:txBody>
          <a:bodyPr lIns="0" tIns="0" rIns="0" bIns="0" rtlCol="0" anchor="t">
            <a:spAutoFit/>
          </a:bodyPr>
          <a:lstStyle/>
          <a:p>
            <a:pPr marL="0" lvl="0" indent="0" algn="l">
              <a:lnSpc>
                <a:spcPts val="4599"/>
              </a:lnSpc>
              <a:spcBef>
                <a:spcPct val="0"/>
              </a:spcBef>
            </a:pPr>
            <a:r>
              <a:rPr lang="en-US" sz="3999" spc="-59">
                <a:solidFill>
                  <a:srgbClr val="000000"/>
                </a:solidFill>
                <a:latin typeface="Montserrat SemiBold" pitchFamily="2" charset="0"/>
              </a:rPr>
              <a:t>Objective</a:t>
            </a:r>
          </a:p>
        </p:txBody>
      </p:sp>
      <p:sp>
        <p:nvSpPr>
          <p:cNvPr id="49" name="TextBox 49"/>
          <p:cNvSpPr txBox="1"/>
          <p:nvPr/>
        </p:nvSpPr>
        <p:spPr>
          <a:xfrm>
            <a:off x="21202419" y="13044660"/>
            <a:ext cx="9561170" cy="2667397"/>
          </a:xfrm>
          <a:prstGeom prst="rect">
            <a:avLst/>
          </a:prstGeom>
        </p:spPr>
        <p:txBody>
          <a:bodyPr lIns="0" tIns="0" rIns="0" bIns="0" rtlCol="0" anchor="t">
            <a:spAutoFit/>
          </a:bodyPr>
          <a:lstStyle/>
          <a:p>
            <a:pPr marL="582930" lvl="1" indent="-291465">
              <a:lnSpc>
                <a:spcPts val="3510"/>
              </a:lnSpc>
              <a:buFont typeface="Arial"/>
              <a:buChar char="•"/>
            </a:pPr>
            <a:r>
              <a:rPr lang="en-US" sz="2700">
                <a:solidFill>
                  <a:srgbClr val="000000"/>
                </a:solidFill>
                <a:latin typeface="Roboto" panose="02000000000000000000" pitchFamily="2" charset="0"/>
                <a:ea typeface="Roboto" panose="02000000000000000000" pitchFamily="2" charset="0"/>
              </a:rPr>
              <a:t>User data collected from an e-commerce website</a:t>
            </a:r>
          </a:p>
          <a:p>
            <a:pPr marL="582930" lvl="1" indent="-291465">
              <a:lnSpc>
                <a:spcPts val="3510"/>
              </a:lnSpc>
              <a:buFont typeface="Arial"/>
              <a:buChar char="•"/>
            </a:pPr>
            <a:r>
              <a:rPr lang="en-US" sz="2700">
                <a:solidFill>
                  <a:srgbClr val="000000"/>
                </a:solidFill>
                <a:latin typeface="Roboto" panose="02000000000000000000" pitchFamily="2" charset="0"/>
                <a:ea typeface="Roboto" panose="02000000000000000000" pitchFamily="2" charset="0"/>
              </a:rPr>
              <a:t>A collaborative filtering algorithm</a:t>
            </a:r>
          </a:p>
          <a:p>
            <a:pPr marL="582930" lvl="1" indent="-291465">
              <a:lnSpc>
                <a:spcPts val="3510"/>
              </a:lnSpc>
              <a:buFont typeface="Arial"/>
              <a:buChar char="•"/>
            </a:pPr>
            <a:r>
              <a:rPr lang="en-US" sz="2700">
                <a:solidFill>
                  <a:srgbClr val="000000"/>
                </a:solidFill>
                <a:latin typeface="Roboto" panose="02000000000000000000" pitchFamily="2" charset="0"/>
                <a:ea typeface="Roboto" panose="02000000000000000000" pitchFamily="2" charset="0"/>
              </a:rPr>
              <a:t>A content-based filtering algorithm</a:t>
            </a:r>
          </a:p>
          <a:p>
            <a:pPr marL="582930" lvl="1" indent="-291465">
              <a:lnSpc>
                <a:spcPts val="3510"/>
              </a:lnSpc>
              <a:buFont typeface="Arial"/>
              <a:buChar char="•"/>
            </a:pPr>
            <a:r>
              <a:rPr lang="en-US" sz="2700">
                <a:solidFill>
                  <a:srgbClr val="000000"/>
                </a:solidFill>
                <a:latin typeface="Roboto" panose="02000000000000000000" pitchFamily="2" charset="0"/>
                <a:ea typeface="Roboto" panose="02000000000000000000" pitchFamily="2" charset="0"/>
              </a:rPr>
              <a:t>A hybrid recommendation system combining the two algorithm</a:t>
            </a:r>
          </a:p>
          <a:p>
            <a:pPr marL="0" lvl="0" indent="0" algn="l">
              <a:lnSpc>
                <a:spcPts val="3510"/>
              </a:lnSpc>
              <a:spcBef>
                <a:spcPct val="0"/>
              </a:spcBef>
            </a:pPr>
            <a:endParaRPr lang="en-US" sz="2700">
              <a:solidFill>
                <a:srgbClr val="000000"/>
              </a:solidFill>
              <a:latin typeface="Roboto" panose="02000000000000000000" pitchFamily="2" charset="0"/>
              <a:ea typeface="Roboto" panose="02000000000000000000" pitchFamily="2" charset="0"/>
            </a:endParaRPr>
          </a:p>
        </p:txBody>
      </p:sp>
      <p:sp>
        <p:nvSpPr>
          <p:cNvPr id="50" name="TextBox 50"/>
          <p:cNvSpPr txBox="1"/>
          <p:nvPr/>
        </p:nvSpPr>
        <p:spPr>
          <a:xfrm>
            <a:off x="2092633" y="7048914"/>
            <a:ext cx="14366567" cy="1136650"/>
          </a:xfrm>
          <a:prstGeom prst="rect">
            <a:avLst/>
          </a:prstGeom>
        </p:spPr>
        <p:txBody>
          <a:bodyPr lIns="0" tIns="0" rIns="0" bIns="0" rtlCol="0" anchor="t">
            <a:spAutoFit/>
          </a:bodyPr>
          <a:lstStyle/>
          <a:p>
            <a:pPr>
              <a:lnSpc>
                <a:spcPts val="4549"/>
              </a:lnSpc>
              <a:spcBef>
                <a:spcPct val="0"/>
              </a:spcBef>
            </a:pPr>
            <a:r>
              <a:rPr lang="en-US" sz="3499">
                <a:solidFill>
                  <a:srgbClr val="FFFFFF"/>
                </a:solidFill>
                <a:latin typeface="Montserrat SemiBold" pitchFamily="2" charset="0"/>
              </a:rPr>
              <a:t>Enhancing User Experience with Personalized Recommendations in E-commerce Websites</a:t>
            </a:r>
          </a:p>
        </p:txBody>
      </p:sp>
      <p:sp>
        <p:nvSpPr>
          <p:cNvPr id="51" name="TextBox 51"/>
          <p:cNvSpPr txBox="1"/>
          <p:nvPr/>
        </p:nvSpPr>
        <p:spPr>
          <a:xfrm>
            <a:off x="1987776" y="2143539"/>
            <a:ext cx="17381341" cy="4391025"/>
          </a:xfrm>
          <a:prstGeom prst="rect">
            <a:avLst/>
          </a:prstGeom>
        </p:spPr>
        <p:txBody>
          <a:bodyPr wrap="square" lIns="0" tIns="0" rIns="0" bIns="0" rtlCol="0" anchor="t">
            <a:spAutoFit/>
          </a:bodyPr>
          <a:lstStyle/>
          <a:p>
            <a:pPr>
              <a:lnSpc>
                <a:spcPts val="17279"/>
              </a:lnSpc>
            </a:pPr>
            <a:r>
              <a:rPr lang="en-US" sz="14399" spc="-215" dirty="0">
                <a:solidFill>
                  <a:srgbClr val="FFFFFF"/>
                </a:solidFill>
                <a:latin typeface="Montserrat SemiBold" pitchFamily="2" charset="0"/>
              </a:rPr>
              <a:t>Computer science research poster</a:t>
            </a:r>
          </a:p>
        </p:txBody>
      </p:sp>
      <p:sp>
        <p:nvSpPr>
          <p:cNvPr id="52" name="TextBox 52"/>
          <p:cNvSpPr txBox="1"/>
          <p:nvPr/>
        </p:nvSpPr>
        <p:spPr>
          <a:xfrm>
            <a:off x="24154474" y="2167701"/>
            <a:ext cx="6838268" cy="328295"/>
          </a:xfrm>
          <a:prstGeom prst="rect">
            <a:avLst/>
          </a:prstGeom>
        </p:spPr>
        <p:txBody>
          <a:bodyPr lIns="0" tIns="0" rIns="0" bIns="0" rtlCol="0" anchor="t">
            <a:spAutoFit/>
          </a:bodyPr>
          <a:lstStyle/>
          <a:p>
            <a:pPr marL="0" lvl="0" indent="0" algn="l">
              <a:lnSpc>
                <a:spcPts val="2529"/>
              </a:lnSpc>
              <a:spcBef>
                <a:spcPct val="0"/>
              </a:spcBef>
            </a:pPr>
            <a:r>
              <a:rPr lang="en-US" sz="2200" b="1" spc="-32" dirty="0">
                <a:solidFill>
                  <a:srgbClr val="FFFFFF"/>
                </a:solidFill>
                <a:latin typeface="Roboto" panose="02000000000000000000" pitchFamily="2" charset="0"/>
                <a:ea typeface="Roboto" panose="02000000000000000000" pitchFamily="2" charset="0"/>
              </a:rPr>
              <a:t>Authors</a:t>
            </a:r>
          </a:p>
        </p:txBody>
      </p:sp>
      <p:sp>
        <p:nvSpPr>
          <p:cNvPr id="53" name="TextBox 53"/>
          <p:cNvSpPr txBox="1"/>
          <p:nvPr/>
        </p:nvSpPr>
        <p:spPr>
          <a:xfrm>
            <a:off x="24154474" y="2627352"/>
            <a:ext cx="6842583" cy="1308100"/>
          </a:xfrm>
          <a:prstGeom prst="rect">
            <a:avLst/>
          </a:prstGeom>
        </p:spPr>
        <p:txBody>
          <a:bodyPr lIns="0" tIns="0" rIns="0" bIns="0" rtlCol="0" anchor="t">
            <a:spAutoFit/>
          </a:bodyPr>
          <a:lstStyle/>
          <a:p>
            <a:pPr marL="0" lvl="0" indent="0" algn="l">
              <a:lnSpc>
                <a:spcPts val="2600"/>
              </a:lnSpc>
              <a:spcBef>
                <a:spcPct val="0"/>
              </a:spcBef>
            </a:pPr>
            <a:r>
              <a:rPr lang="en-US" sz="2000" u="none">
                <a:solidFill>
                  <a:srgbClr val="FFFFFF"/>
                </a:solidFill>
                <a:latin typeface="Roboto" panose="02000000000000000000" pitchFamily="2" charset="0"/>
                <a:ea typeface="Roboto" panose="02000000000000000000" pitchFamily="2" charset="0"/>
              </a:rPr>
              <a:t>Don't forget the names of the research authors and co-authors. Use full names and include any titles or honorifics the authors may have, as well as the university or research institution they are representing.</a:t>
            </a:r>
          </a:p>
        </p:txBody>
      </p:sp>
      <p:sp>
        <p:nvSpPr>
          <p:cNvPr id="54" name="TextBox 54"/>
          <p:cNvSpPr txBox="1"/>
          <p:nvPr/>
        </p:nvSpPr>
        <p:spPr>
          <a:xfrm>
            <a:off x="24147156" y="4458014"/>
            <a:ext cx="6849901" cy="328295"/>
          </a:xfrm>
          <a:prstGeom prst="rect">
            <a:avLst/>
          </a:prstGeom>
        </p:spPr>
        <p:txBody>
          <a:bodyPr lIns="0" tIns="0" rIns="0" bIns="0" rtlCol="0" anchor="t">
            <a:spAutoFit/>
          </a:bodyPr>
          <a:lstStyle/>
          <a:p>
            <a:pPr marL="0" lvl="0" indent="0" algn="l">
              <a:lnSpc>
                <a:spcPts val="2529"/>
              </a:lnSpc>
              <a:spcBef>
                <a:spcPct val="0"/>
              </a:spcBef>
            </a:pPr>
            <a:r>
              <a:rPr lang="en-US" sz="2200" b="1" spc="-32">
                <a:solidFill>
                  <a:srgbClr val="FFFFFF"/>
                </a:solidFill>
                <a:latin typeface="Roboto" panose="02000000000000000000" pitchFamily="2" charset="0"/>
                <a:ea typeface="Roboto" panose="02000000000000000000" pitchFamily="2" charset="0"/>
              </a:rPr>
              <a:t>Affiliations</a:t>
            </a:r>
          </a:p>
        </p:txBody>
      </p:sp>
      <p:sp>
        <p:nvSpPr>
          <p:cNvPr id="55" name="TextBox 55"/>
          <p:cNvSpPr txBox="1"/>
          <p:nvPr/>
        </p:nvSpPr>
        <p:spPr>
          <a:xfrm>
            <a:off x="24147156" y="4917666"/>
            <a:ext cx="6849901" cy="984250"/>
          </a:xfrm>
          <a:prstGeom prst="rect">
            <a:avLst/>
          </a:prstGeom>
        </p:spPr>
        <p:txBody>
          <a:bodyPr lIns="0" tIns="0" rIns="0" bIns="0" rtlCol="0" anchor="t">
            <a:spAutoFit/>
          </a:bodyPr>
          <a:lstStyle/>
          <a:p>
            <a:pPr marL="0" lvl="0" indent="0" algn="l">
              <a:lnSpc>
                <a:spcPts val="2600"/>
              </a:lnSpc>
              <a:spcBef>
                <a:spcPct val="0"/>
              </a:spcBef>
            </a:pPr>
            <a:r>
              <a:rPr lang="en-US" sz="2000" u="none">
                <a:solidFill>
                  <a:srgbClr val="FFFFFF"/>
                </a:solidFill>
                <a:latin typeface="Roboto" panose="02000000000000000000" pitchFamily="2" charset="0"/>
                <a:ea typeface="Roboto" panose="02000000000000000000" pitchFamily="2" charset="0"/>
              </a:rPr>
              <a:t>Researches are often under or on behalf of a university, an organization, or academic/research institutions. When available, include their logos with the names.</a:t>
            </a:r>
          </a:p>
        </p:txBody>
      </p:sp>
      <p:sp>
        <p:nvSpPr>
          <p:cNvPr id="56" name="TextBox 56"/>
          <p:cNvSpPr txBox="1"/>
          <p:nvPr/>
        </p:nvSpPr>
        <p:spPr>
          <a:xfrm>
            <a:off x="2092633" y="29357714"/>
            <a:ext cx="3532990" cy="1152525"/>
          </a:xfrm>
          <a:prstGeom prst="rect">
            <a:avLst/>
          </a:prstGeom>
        </p:spPr>
        <p:txBody>
          <a:bodyPr lIns="0" tIns="0" rIns="0" bIns="0" rtlCol="0" anchor="t">
            <a:spAutoFit/>
          </a:bodyPr>
          <a:lstStyle/>
          <a:p>
            <a:pPr marL="0" lvl="0" indent="0" algn="l">
              <a:lnSpc>
                <a:spcPts val="3000"/>
              </a:lnSpc>
            </a:pPr>
            <a:r>
              <a:rPr lang="en-US" sz="2500" spc="-37">
                <a:solidFill>
                  <a:srgbClr val="000000"/>
                </a:solidFill>
                <a:latin typeface="Roboto" panose="02000000000000000000" pitchFamily="2" charset="0"/>
                <a:ea typeface="Roboto" panose="02000000000000000000" pitchFamily="2" charset="0"/>
              </a:rPr>
              <a:t>Use graphs to show visualization of your data's analysis.</a:t>
            </a:r>
          </a:p>
        </p:txBody>
      </p:sp>
      <p:sp>
        <p:nvSpPr>
          <p:cNvPr id="57" name="TextBox 57"/>
          <p:cNvSpPr txBox="1"/>
          <p:nvPr/>
        </p:nvSpPr>
        <p:spPr>
          <a:xfrm>
            <a:off x="1987776" y="23976765"/>
            <a:ext cx="4607973" cy="587375"/>
          </a:xfrm>
          <a:prstGeom prst="rect">
            <a:avLst/>
          </a:prstGeom>
        </p:spPr>
        <p:txBody>
          <a:bodyPr lIns="0" tIns="0" rIns="0" bIns="0" rtlCol="0" anchor="t">
            <a:spAutoFit/>
          </a:bodyPr>
          <a:lstStyle/>
          <a:p>
            <a:pPr marL="0" lvl="0" indent="0" algn="l">
              <a:lnSpc>
                <a:spcPts val="4599"/>
              </a:lnSpc>
              <a:spcBef>
                <a:spcPct val="0"/>
              </a:spcBef>
            </a:pPr>
            <a:r>
              <a:rPr lang="en-US" sz="3999" spc="-59">
                <a:solidFill>
                  <a:srgbClr val="000000"/>
                </a:solidFill>
                <a:latin typeface="Montserrat SemiBold" pitchFamily="2" charset="0"/>
              </a:rPr>
              <a:t>Anaylsis</a:t>
            </a:r>
          </a:p>
        </p:txBody>
      </p:sp>
      <p:sp>
        <p:nvSpPr>
          <p:cNvPr id="58" name="TextBox 58"/>
          <p:cNvSpPr txBox="1"/>
          <p:nvPr/>
        </p:nvSpPr>
        <p:spPr>
          <a:xfrm>
            <a:off x="6963264" y="23919615"/>
            <a:ext cx="8722970" cy="4462760"/>
          </a:xfrm>
          <a:prstGeom prst="rect">
            <a:avLst/>
          </a:prstGeom>
        </p:spPr>
        <p:txBody>
          <a:bodyPr lIns="0" tIns="0" rIns="0" bIns="0" rtlCol="0" anchor="t">
            <a:spAutoFit/>
          </a:bodyPr>
          <a:lstStyle/>
          <a:p>
            <a:pPr marL="0" lvl="0" indent="0" algn="l">
              <a:lnSpc>
                <a:spcPts val="3510"/>
              </a:lnSpc>
              <a:spcBef>
                <a:spcPct val="0"/>
              </a:spcBef>
            </a:pPr>
            <a:r>
              <a:rPr lang="en-US" sz="2700">
                <a:solidFill>
                  <a:srgbClr val="000000"/>
                </a:solidFill>
                <a:latin typeface="Roboto" panose="02000000000000000000" pitchFamily="2" charset="0"/>
                <a:ea typeface="Roboto" panose="02000000000000000000" pitchFamily="2" charset="0"/>
              </a:rPr>
              <a:t>The higher accuracy and diversity of recommendations for the hybrid system can be attributed to the combination of the strengths of the two individual algorithms. The collaborative filtering algorithm provides recommendations based on the similarities between users, while the content-based filtering algorithm provides recommendations based on the similarity between the products and the user's preferences. By combining the two algorithms, the hybrid system is able to provide more accurate and diverse recommendations.</a:t>
            </a:r>
          </a:p>
        </p:txBody>
      </p:sp>
      <p:sp>
        <p:nvSpPr>
          <p:cNvPr id="59" name="TextBox 59"/>
          <p:cNvSpPr txBox="1"/>
          <p:nvPr/>
        </p:nvSpPr>
        <p:spPr>
          <a:xfrm>
            <a:off x="17141884" y="23902670"/>
            <a:ext cx="4607973" cy="587375"/>
          </a:xfrm>
          <a:prstGeom prst="rect">
            <a:avLst/>
          </a:prstGeom>
        </p:spPr>
        <p:txBody>
          <a:bodyPr lIns="0" tIns="0" rIns="0" bIns="0" rtlCol="0" anchor="t">
            <a:spAutoFit/>
          </a:bodyPr>
          <a:lstStyle/>
          <a:p>
            <a:pPr marL="0" lvl="0" indent="0" algn="l">
              <a:lnSpc>
                <a:spcPts val="4599"/>
              </a:lnSpc>
              <a:spcBef>
                <a:spcPct val="0"/>
              </a:spcBef>
            </a:pPr>
            <a:r>
              <a:rPr lang="en-US" sz="3999" spc="-59">
                <a:solidFill>
                  <a:srgbClr val="000000"/>
                </a:solidFill>
                <a:latin typeface="Montserrat SemiBold" pitchFamily="2" charset="0"/>
              </a:rPr>
              <a:t>Conclusion</a:t>
            </a:r>
          </a:p>
        </p:txBody>
      </p:sp>
      <p:sp>
        <p:nvSpPr>
          <p:cNvPr id="60" name="TextBox 60"/>
          <p:cNvSpPr txBox="1"/>
          <p:nvPr/>
        </p:nvSpPr>
        <p:spPr>
          <a:xfrm>
            <a:off x="21279172" y="23902670"/>
            <a:ext cx="9561170" cy="2218556"/>
          </a:xfrm>
          <a:prstGeom prst="rect">
            <a:avLst/>
          </a:prstGeom>
        </p:spPr>
        <p:txBody>
          <a:bodyPr lIns="0" tIns="0" rIns="0" bIns="0" rtlCol="0" anchor="t">
            <a:spAutoFit/>
          </a:bodyPr>
          <a:lstStyle/>
          <a:p>
            <a:pPr marL="0" lvl="0" indent="0" algn="l">
              <a:lnSpc>
                <a:spcPts val="3510"/>
              </a:lnSpc>
              <a:spcBef>
                <a:spcPct val="0"/>
              </a:spcBef>
            </a:pPr>
            <a:r>
              <a:rPr lang="en-US" sz="2700">
                <a:solidFill>
                  <a:srgbClr val="000000"/>
                </a:solidFill>
                <a:latin typeface="Roboto" panose="02000000000000000000" pitchFamily="2" charset="0"/>
                <a:ea typeface="Roboto" panose="02000000000000000000" pitchFamily="2" charset="0"/>
              </a:rPr>
              <a:t>This study demonstrates the potential of the hybrid recommendation system for enhancing the user experience in e-commerce websites. By providing personalized recommendations, the system can help e-commerce websites increase customer satisfaction and sales.</a:t>
            </a:r>
          </a:p>
        </p:txBody>
      </p:sp>
      <p:graphicFrame>
        <p:nvGraphicFramePr>
          <p:cNvPr id="62" name="Chart 61">
            <a:extLst>
              <a:ext uri="{FF2B5EF4-FFF2-40B4-BE49-F238E27FC236}">
                <a16:creationId xmlns:a16="http://schemas.microsoft.com/office/drawing/2014/main" id="{D3EB382D-4CA5-2916-C590-FC48BF43DC38}"/>
              </a:ext>
            </a:extLst>
          </p:cNvPr>
          <p:cNvGraphicFramePr/>
          <p:nvPr>
            <p:extLst>
              <p:ext uri="{D42A27DB-BD31-4B8C-83A1-F6EECF244321}">
                <p14:modId xmlns:p14="http://schemas.microsoft.com/office/powerpoint/2010/main" val="4045216947"/>
              </p:ext>
            </p:extLst>
          </p:nvPr>
        </p:nvGraphicFramePr>
        <p:xfrm>
          <a:off x="6946135" y="29197408"/>
          <a:ext cx="8892499" cy="9173458"/>
        </p:xfrm>
        <a:graphic>
          <a:graphicData uri="http://schemas.openxmlformats.org/drawingml/2006/chart">
            <c:chart xmlns:c="http://schemas.openxmlformats.org/drawingml/2006/chart" xmlns:r="http://schemas.openxmlformats.org/officeDocument/2006/relationships" r:id="rId7"/>
          </a:graphicData>
        </a:graphic>
      </p:graphicFrame>
      <p:pic>
        <p:nvPicPr>
          <p:cNvPr id="11" name="Picture 10">
            <a:extLst>
              <a:ext uri="{FF2B5EF4-FFF2-40B4-BE49-F238E27FC236}">
                <a16:creationId xmlns:a16="http://schemas.microsoft.com/office/drawing/2014/main" id="{CCB5F9D2-DF83-DC5C-BDBB-E2AF8CA2906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308754" y="37728153"/>
            <a:ext cx="2502857" cy="524247"/>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585</Words>
  <Application>Microsoft Office PowerPoint</Application>
  <PresentationFormat>Custom</PresentationFormat>
  <Paragraphs>26</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Arial</vt:lpstr>
      <vt:lpstr>Montserrat SemiBold</vt:lpstr>
      <vt:lpstr>Roboto</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poster II</dc:title>
  <cp:lastModifiedBy>HUONG NGUYEN THU</cp:lastModifiedBy>
  <cp:revision>4</cp:revision>
  <dcterms:created xsi:type="dcterms:W3CDTF">2006-08-16T00:00:00Z</dcterms:created>
  <dcterms:modified xsi:type="dcterms:W3CDTF">2023-02-08T19:36:32Z</dcterms:modified>
  <dc:identifier>DAFZhycJGco</dc:identifier>
</cp:coreProperties>
</file>