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Lst>
  <p:sldSz cx="32918400" cy="43891200"/>
  <p:notesSz cx="6858000" cy="9144000"/>
  <p:embeddedFontLst>
    <p:embeddedFont>
      <p:font typeface="Calibri" panose="020F0502020204030204" pitchFamily="34" charset="0"/>
      <p:regular r:id="rId3"/>
      <p:bold r:id="rId4"/>
      <p:italic r:id="rId5"/>
      <p:boldItalic r:id="rId6"/>
    </p:embeddedFont>
    <p:embeddedFont>
      <p:font typeface="Lato" panose="020F0502020204030203"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BE4"/>
    <a:srgbClr val="76B5C6"/>
    <a:srgbClr val="3D8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9" y="-40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3D8FA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69-459D-81AB-2E0A3D822138}"/>
            </c:ext>
          </c:extLst>
        </c:ser>
        <c:ser>
          <c:idx val="1"/>
          <c:order val="1"/>
          <c:tx>
            <c:strRef>
              <c:f>Sheet1!$C$1</c:f>
              <c:strCache>
                <c:ptCount val="1"/>
                <c:pt idx="0">
                  <c:v>Series 2</c:v>
                </c:pt>
              </c:strCache>
            </c:strRef>
          </c:tx>
          <c:spPr>
            <a:solidFill>
              <a:srgbClr val="76B5C6"/>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69-459D-81AB-2E0A3D822138}"/>
            </c:ext>
          </c:extLst>
        </c:ser>
        <c:ser>
          <c:idx val="2"/>
          <c:order val="2"/>
          <c:tx>
            <c:strRef>
              <c:f>Sheet1!$D$1</c:f>
              <c:strCache>
                <c:ptCount val="1"/>
                <c:pt idx="0">
                  <c:v>Series 3</c:v>
                </c:pt>
              </c:strCache>
            </c:strRef>
          </c:tx>
          <c:spPr>
            <a:solidFill>
              <a:srgbClr val="BCDBE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69-459D-81AB-2E0A3D822138}"/>
            </c:ext>
          </c:extLst>
        </c:ser>
        <c:dLbls>
          <c:showLegendKey val="0"/>
          <c:showVal val="0"/>
          <c:showCatName val="0"/>
          <c:showSerName val="0"/>
          <c:showPercent val="0"/>
          <c:showBubbleSize val="0"/>
        </c:dLbls>
        <c:gapWidth val="54"/>
        <c:overlap val="100"/>
        <c:axId val="1311432223"/>
        <c:axId val="1311434303"/>
      </c:barChart>
      <c:catAx>
        <c:axId val="131143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311434303"/>
        <c:crosses val="autoZero"/>
        <c:auto val="1"/>
        <c:lblAlgn val="ctr"/>
        <c:lblOffset val="100"/>
        <c:noMultiLvlLbl val="0"/>
      </c:catAx>
      <c:valAx>
        <c:axId val="1311434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311432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64134" y="2853744"/>
            <a:ext cx="12635914" cy="3705229"/>
          </a:xfrm>
          <a:prstGeom prst="rect">
            <a:avLst/>
          </a:prstGeom>
        </p:spPr>
        <p:txBody>
          <a:bodyPr lIns="0" tIns="0" rIns="0" bIns="0" rtlCol="0" anchor="t">
            <a:spAutoFit/>
          </a:bodyPr>
          <a:lstStyle/>
          <a:p>
            <a:pPr>
              <a:lnSpc>
                <a:spcPts val="14250"/>
              </a:lnSpc>
            </a:pPr>
            <a:r>
              <a:rPr lang="en-US" sz="14250" spc="-285" dirty="0">
                <a:solidFill>
                  <a:srgbClr val="3D8FA6"/>
                </a:solidFill>
                <a:latin typeface="Times New Roman" panose="02020603050405020304" pitchFamily="18" charset="0"/>
                <a:cs typeface="Times New Roman" panose="02020603050405020304" pitchFamily="18" charset="0"/>
              </a:rPr>
              <a:t>Biology </a:t>
            </a:r>
          </a:p>
          <a:p>
            <a:pPr>
              <a:lnSpc>
                <a:spcPts val="14250"/>
              </a:lnSpc>
            </a:pPr>
            <a:r>
              <a:rPr lang="en-US" sz="14250" spc="-285" dirty="0">
                <a:solidFill>
                  <a:srgbClr val="3D8FA6"/>
                </a:solidFill>
                <a:latin typeface="Times New Roman" panose="02020603050405020304" pitchFamily="18" charset="0"/>
                <a:cs typeface="Times New Roman" panose="02020603050405020304" pitchFamily="18" charset="0"/>
              </a:rPr>
              <a:t>research poster</a:t>
            </a:r>
          </a:p>
        </p:txBody>
      </p:sp>
      <p:pic>
        <p:nvPicPr>
          <p:cNvPr id="3" name="Picture 3"/>
          <p:cNvPicPr>
            <a:picLocks noChangeAspect="1"/>
          </p:cNvPicPr>
          <p:nvPr/>
        </p:nvPicPr>
        <p:blipFill>
          <a:blip r:embed="rId2"/>
          <a:srcRect l="22774" r="22774"/>
          <a:stretch>
            <a:fillRect/>
          </a:stretch>
        </p:blipFill>
        <p:spPr>
          <a:xfrm>
            <a:off x="21531998" y="0"/>
            <a:ext cx="9222225" cy="11262934"/>
          </a:xfrm>
          <a:prstGeom prst="rect">
            <a:avLst/>
          </a:prstGeom>
        </p:spPr>
      </p:pic>
      <p:sp>
        <p:nvSpPr>
          <p:cNvPr id="5" name="TextBox 5"/>
          <p:cNvSpPr txBox="1"/>
          <p:nvPr/>
        </p:nvSpPr>
        <p:spPr>
          <a:xfrm>
            <a:off x="2164134" y="8963301"/>
            <a:ext cx="8613924" cy="1163558"/>
          </a:xfrm>
          <a:prstGeom prst="rect">
            <a:avLst/>
          </a:prstGeom>
        </p:spPr>
        <p:txBody>
          <a:bodyPr lIns="0" tIns="0" rIns="0" bIns="0" rtlCol="0" anchor="t">
            <a:spAutoFit/>
          </a:bodyPr>
          <a:lstStyle/>
          <a:p>
            <a:pPr marL="0" lvl="0" indent="0" algn="l">
              <a:lnSpc>
                <a:spcPts val="3124"/>
              </a:lnSpc>
              <a:spcBef>
                <a:spcPct val="0"/>
              </a:spcBef>
            </a:pPr>
            <a:r>
              <a:rPr lang="en-US" sz="2232" u="none">
                <a:solidFill>
                  <a:srgbClr val="000000"/>
                </a:solidFill>
                <a:latin typeface="Lato"/>
              </a:rPr>
              <a:t>Don't forget the names of the research authors and co-authors. Use full names and include any titles or honorifics the authors may have, as well as the university or research institution they are representing.</a:t>
            </a:r>
          </a:p>
        </p:txBody>
      </p:sp>
      <p:sp>
        <p:nvSpPr>
          <p:cNvPr id="6" name="TextBox 6"/>
          <p:cNvSpPr txBox="1"/>
          <p:nvPr/>
        </p:nvSpPr>
        <p:spPr>
          <a:xfrm>
            <a:off x="2164134" y="8473963"/>
            <a:ext cx="5779872" cy="363305"/>
          </a:xfrm>
          <a:prstGeom prst="rect">
            <a:avLst/>
          </a:prstGeom>
        </p:spPr>
        <p:txBody>
          <a:bodyPr lIns="0" tIns="0" rIns="0" bIns="0" rtlCol="0" anchor="t">
            <a:spAutoFit/>
          </a:bodyPr>
          <a:lstStyle/>
          <a:p>
            <a:pPr marL="0" lvl="0" indent="0" algn="l">
              <a:lnSpc>
                <a:spcPts val="3124"/>
              </a:lnSpc>
              <a:spcBef>
                <a:spcPct val="0"/>
              </a:spcBef>
            </a:pPr>
            <a:r>
              <a:rPr lang="en-US" sz="2232" i="1" dirty="0">
                <a:solidFill>
                  <a:srgbClr val="000000"/>
                </a:solidFill>
                <a:latin typeface="Lato" panose="020F0502020204030203" pitchFamily="34" charset="0"/>
                <a:ea typeface="Lato" panose="020F0502020204030203" pitchFamily="34" charset="0"/>
                <a:cs typeface="Lato" panose="020F0502020204030203" pitchFamily="34" charset="0"/>
              </a:rPr>
              <a:t>Authors</a:t>
            </a:r>
          </a:p>
        </p:txBody>
      </p:sp>
      <p:sp>
        <p:nvSpPr>
          <p:cNvPr id="8" name="TextBox 8"/>
          <p:cNvSpPr txBox="1"/>
          <p:nvPr/>
        </p:nvSpPr>
        <p:spPr>
          <a:xfrm>
            <a:off x="11920149" y="8963301"/>
            <a:ext cx="6900995" cy="1163558"/>
          </a:xfrm>
          <a:prstGeom prst="rect">
            <a:avLst/>
          </a:prstGeom>
        </p:spPr>
        <p:txBody>
          <a:bodyPr lIns="0" tIns="0" rIns="0" bIns="0" rtlCol="0" anchor="t">
            <a:spAutoFit/>
          </a:bodyPr>
          <a:lstStyle/>
          <a:p>
            <a:pPr marL="0" lvl="0" indent="0" algn="l">
              <a:lnSpc>
                <a:spcPts val="3124"/>
              </a:lnSpc>
              <a:spcBef>
                <a:spcPct val="0"/>
              </a:spcBef>
            </a:pPr>
            <a:r>
              <a:rPr lang="en-US" sz="2232">
                <a:solidFill>
                  <a:srgbClr val="000000"/>
                </a:solidFill>
                <a:latin typeface="Lato"/>
              </a:rPr>
              <a:t>Researches are often under or on behalf of a university, an organization, or academic/research institutions. When available, include their logos with the names.</a:t>
            </a:r>
          </a:p>
        </p:txBody>
      </p:sp>
      <p:sp>
        <p:nvSpPr>
          <p:cNvPr id="9" name="TextBox 9"/>
          <p:cNvSpPr txBox="1"/>
          <p:nvPr/>
        </p:nvSpPr>
        <p:spPr>
          <a:xfrm>
            <a:off x="11920149" y="8473963"/>
            <a:ext cx="4630511" cy="363305"/>
          </a:xfrm>
          <a:prstGeom prst="rect">
            <a:avLst/>
          </a:prstGeom>
        </p:spPr>
        <p:txBody>
          <a:bodyPr lIns="0" tIns="0" rIns="0" bIns="0" rtlCol="0" anchor="t">
            <a:spAutoFit/>
          </a:bodyPr>
          <a:lstStyle/>
          <a:p>
            <a:pPr marL="0" lvl="0" indent="0" algn="l">
              <a:lnSpc>
                <a:spcPts val="3124"/>
              </a:lnSpc>
              <a:spcBef>
                <a:spcPct val="0"/>
              </a:spcBef>
            </a:pPr>
            <a:r>
              <a:rPr lang="en-US" sz="2232" i="1" dirty="0">
                <a:solidFill>
                  <a:srgbClr val="000000"/>
                </a:solidFill>
                <a:latin typeface="Lato" panose="020F0502020204030203" pitchFamily="34" charset="0"/>
                <a:ea typeface="Lato" panose="020F0502020204030203" pitchFamily="34" charset="0"/>
                <a:cs typeface="Lato" panose="020F0502020204030203" pitchFamily="34" charset="0"/>
              </a:rPr>
              <a:t>Affiliations</a:t>
            </a:r>
          </a:p>
        </p:txBody>
      </p:sp>
      <p:sp>
        <p:nvSpPr>
          <p:cNvPr id="10" name="AutoShape 10"/>
          <p:cNvSpPr/>
          <p:nvPr/>
        </p:nvSpPr>
        <p:spPr>
          <a:xfrm rot="1760">
            <a:off x="2164139" y="11241326"/>
            <a:ext cx="28590121" cy="0"/>
          </a:xfrm>
          <a:prstGeom prst="line">
            <a:avLst/>
          </a:prstGeom>
          <a:ln w="28575" cap="flat">
            <a:solidFill>
              <a:srgbClr val="000000"/>
            </a:solidFill>
            <a:prstDash val="solid"/>
            <a:headEnd type="none" w="sm" len="sm"/>
            <a:tailEnd type="none" w="sm" len="sm"/>
          </a:ln>
        </p:spPr>
      </p:sp>
      <p:sp>
        <p:nvSpPr>
          <p:cNvPr id="11" name="AutoShape 11"/>
          <p:cNvSpPr/>
          <p:nvPr/>
        </p:nvSpPr>
        <p:spPr>
          <a:xfrm>
            <a:off x="2218309" y="17518284"/>
            <a:ext cx="28535914" cy="0"/>
          </a:xfrm>
          <a:prstGeom prst="line">
            <a:avLst/>
          </a:prstGeom>
          <a:ln w="28575" cap="flat">
            <a:solidFill>
              <a:srgbClr val="000000"/>
            </a:solidFill>
            <a:prstDash val="solid"/>
            <a:headEnd type="none" w="sm" len="sm"/>
            <a:tailEnd type="none" w="sm" len="sm"/>
          </a:ln>
        </p:spPr>
      </p:sp>
      <p:sp>
        <p:nvSpPr>
          <p:cNvPr id="12" name="AutoShape 12"/>
          <p:cNvSpPr/>
          <p:nvPr/>
        </p:nvSpPr>
        <p:spPr>
          <a:xfrm>
            <a:off x="2218309" y="25559288"/>
            <a:ext cx="28535949" cy="10615732"/>
          </a:xfrm>
          <a:prstGeom prst="rect">
            <a:avLst/>
          </a:prstGeom>
          <a:solidFill>
            <a:srgbClr val="EBF2F4"/>
          </a:solidFill>
        </p:spPr>
      </p:sp>
      <p:sp>
        <p:nvSpPr>
          <p:cNvPr id="13" name="AutoShape 13"/>
          <p:cNvSpPr/>
          <p:nvPr/>
        </p:nvSpPr>
        <p:spPr>
          <a:xfrm>
            <a:off x="2218309" y="25519655"/>
            <a:ext cx="28535949" cy="0"/>
          </a:xfrm>
          <a:prstGeom prst="line">
            <a:avLst/>
          </a:prstGeom>
          <a:ln w="28575" cap="flat">
            <a:solidFill>
              <a:srgbClr val="000000"/>
            </a:solidFill>
            <a:prstDash val="solid"/>
            <a:headEnd type="none" w="sm" len="sm"/>
            <a:tailEnd type="none" w="sm" len="sm"/>
          </a:ln>
        </p:spPr>
      </p:sp>
      <p:sp>
        <p:nvSpPr>
          <p:cNvPr id="14" name="AutoShape 14"/>
          <p:cNvSpPr/>
          <p:nvPr/>
        </p:nvSpPr>
        <p:spPr>
          <a:xfrm>
            <a:off x="2218309" y="36158610"/>
            <a:ext cx="28535949" cy="0"/>
          </a:xfrm>
          <a:prstGeom prst="line">
            <a:avLst/>
          </a:prstGeom>
          <a:ln w="28575" cap="flat">
            <a:solidFill>
              <a:srgbClr val="000000"/>
            </a:solidFill>
            <a:prstDash val="solid"/>
            <a:headEnd type="none" w="sm" len="sm"/>
            <a:tailEnd type="none" w="sm" len="sm"/>
          </a:ln>
        </p:spPr>
      </p:sp>
      <p:sp>
        <p:nvSpPr>
          <p:cNvPr id="50" name="AutoShape 50"/>
          <p:cNvSpPr/>
          <p:nvPr/>
        </p:nvSpPr>
        <p:spPr>
          <a:xfrm rot="5400000">
            <a:off x="7341659" y="21501984"/>
            <a:ext cx="8010306" cy="0"/>
          </a:xfrm>
          <a:prstGeom prst="line">
            <a:avLst/>
          </a:prstGeom>
          <a:ln w="28575" cap="flat">
            <a:solidFill>
              <a:srgbClr val="000000"/>
            </a:solidFill>
            <a:prstDash val="solid"/>
            <a:headEnd type="none" w="sm" len="sm"/>
            <a:tailEnd type="none" w="sm" len="sm"/>
          </a:ln>
        </p:spPr>
      </p:sp>
      <p:sp>
        <p:nvSpPr>
          <p:cNvPr id="51" name="AutoShape 51"/>
          <p:cNvSpPr/>
          <p:nvPr/>
        </p:nvSpPr>
        <p:spPr>
          <a:xfrm rot="5384677">
            <a:off x="17661534" y="21525206"/>
            <a:ext cx="7963940" cy="0"/>
          </a:xfrm>
          <a:prstGeom prst="line">
            <a:avLst/>
          </a:prstGeom>
          <a:ln w="28575" cap="flat">
            <a:solidFill>
              <a:srgbClr val="000000"/>
            </a:solidFill>
            <a:prstDash val="solid"/>
            <a:headEnd type="none" w="sm" len="sm"/>
            <a:tailEnd type="none" w="sm" len="sm"/>
          </a:ln>
        </p:spPr>
      </p:sp>
      <p:sp>
        <p:nvSpPr>
          <p:cNvPr id="52" name="AutoShape 52"/>
          <p:cNvSpPr/>
          <p:nvPr/>
        </p:nvSpPr>
        <p:spPr>
          <a:xfrm rot="5400000">
            <a:off x="13522816" y="39147070"/>
            <a:ext cx="5926937" cy="0"/>
          </a:xfrm>
          <a:prstGeom prst="line">
            <a:avLst/>
          </a:prstGeom>
          <a:ln w="28575" cap="flat">
            <a:solidFill>
              <a:srgbClr val="000000"/>
            </a:solidFill>
            <a:prstDash val="solid"/>
            <a:headEnd type="none" w="sm" len="sm"/>
            <a:tailEnd type="none" w="sm" len="sm"/>
          </a:ln>
        </p:spPr>
      </p:sp>
      <p:pic>
        <p:nvPicPr>
          <p:cNvPr id="53" name="Picture 5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984268" y="30357120"/>
            <a:ext cx="4166696" cy="2893960"/>
          </a:xfrm>
          <a:prstGeom prst="rect">
            <a:avLst/>
          </a:prstGeom>
        </p:spPr>
      </p:pic>
      <p:pic>
        <p:nvPicPr>
          <p:cNvPr id="54" name="Picture 5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285046" y="27148879"/>
            <a:ext cx="3180563" cy="3082254"/>
          </a:xfrm>
          <a:prstGeom prst="rect">
            <a:avLst/>
          </a:prstGeom>
        </p:spPr>
      </p:pic>
      <p:sp>
        <p:nvSpPr>
          <p:cNvPr id="55" name="TextBox 55"/>
          <p:cNvSpPr txBox="1"/>
          <p:nvPr/>
        </p:nvSpPr>
        <p:spPr>
          <a:xfrm>
            <a:off x="11689883" y="33759565"/>
            <a:ext cx="9686035" cy="363626"/>
          </a:xfrm>
          <a:prstGeom prst="rect">
            <a:avLst/>
          </a:prstGeom>
        </p:spPr>
        <p:txBody>
          <a:bodyPr lIns="0" tIns="0" rIns="0" bIns="0" rtlCol="0" anchor="t">
            <a:spAutoFit/>
          </a:bodyPr>
          <a:lstStyle/>
          <a:p>
            <a:pPr marL="0" lvl="0" indent="0" algn="ctr">
              <a:lnSpc>
                <a:spcPts val="3140"/>
              </a:lnSpc>
              <a:spcBef>
                <a:spcPct val="0"/>
              </a:spcBef>
            </a:pPr>
            <a:r>
              <a:rPr lang="en-US" sz="2243" i="1" u="none">
                <a:solidFill>
                  <a:srgbClr val="000000"/>
                </a:solidFill>
                <a:latin typeface="Lato" panose="020F0502020204030203" pitchFamily="34" charset="0"/>
                <a:ea typeface="Lato" panose="020F0502020204030203" pitchFamily="34" charset="0"/>
                <a:cs typeface="Lato" panose="020F0502020204030203" pitchFamily="34" charset="0"/>
              </a:rPr>
              <a:t>Use graphs to show visualization of your data's analysis.</a:t>
            </a:r>
          </a:p>
        </p:txBody>
      </p:sp>
      <p:sp>
        <p:nvSpPr>
          <p:cNvPr id="56" name="TextBox 56"/>
          <p:cNvSpPr txBox="1"/>
          <p:nvPr/>
        </p:nvSpPr>
        <p:spPr>
          <a:xfrm>
            <a:off x="22287743" y="33708795"/>
            <a:ext cx="7312226" cy="761170"/>
          </a:xfrm>
          <a:prstGeom prst="rect">
            <a:avLst/>
          </a:prstGeom>
        </p:spPr>
        <p:txBody>
          <a:bodyPr lIns="0" tIns="0" rIns="0" bIns="0" rtlCol="0" anchor="t">
            <a:spAutoFit/>
          </a:bodyPr>
          <a:lstStyle/>
          <a:p>
            <a:pPr marL="0" lvl="0" indent="0" algn="ctr">
              <a:lnSpc>
                <a:spcPts val="3140"/>
              </a:lnSpc>
              <a:spcBef>
                <a:spcPct val="0"/>
              </a:spcBef>
            </a:pPr>
            <a:r>
              <a:rPr lang="en-US" sz="2243" i="1" u="none" dirty="0">
                <a:solidFill>
                  <a:srgbClr val="000000"/>
                </a:solidFill>
                <a:latin typeface="Lato" panose="020F0502020204030203" pitchFamily="34" charset="0"/>
                <a:ea typeface="Lato" panose="020F0502020204030203" pitchFamily="34" charset="0"/>
                <a:cs typeface="Lato" panose="020F0502020204030203" pitchFamily="34" charset="0"/>
              </a:rPr>
              <a:t>Illustrations are also great aids</a:t>
            </a:r>
            <a:br>
              <a:rPr lang="en-US" sz="2243" i="1" u="none" dirty="0">
                <a:solidFill>
                  <a:srgbClr val="000000"/>
                </a:solidFill>
                <a:latin typeface="Lato" panose="020F0502020204030203" pitchFamily="34" charset="0"/>
                <a:ea typeface="Lato" panose="020F0502020204030203" pitchFamily="34" charset="0"/>
                <a:cs typeface="Lato" panose="020F0502020204030203" pitchFamily="34" charset="0"/>
              </a:rPr>
            </a:br>
            <a:r>
              <a:rPr lang="en-US" sz="2243" i="1" u="none" dirty="0">
                <a:solidFill>
                  <a:srgbClr val="000000"/>
                </a:solidFill>
                <a:latin typeface="Lato" panose="020F0502020204030203" pitchFamily="34" charset="0"/>
                <a:ea typeface="Lato" panose="020F0502020204030203" pitchFamily="34" charset="0"/>
                <a:cs typeface="Lato" panose="020F0502020204030203" pitchFamily="34" charset="0"/>
              </a:rPr>
              <a:t>to help your research poster.</a:t>
            </a:r>
          </a:p>
        </p:txBody>
      </p:sp>
      <p:sp>
        <p:nvSpPr>
          <p:cNvPr id="58" name="TextBox 58"/>
          <p:cNvSpPr txBox="1"/>
          <p:nvPr/>
        </p:nvSpPr>
        <p:spPr>
          <a:xfrm>
            <a:off x="2164134" y="13251062"/>
            <a:ext cx="28127820" cy="1945481"/>
          </a:xfrm>
          <a:prstGeom prst="rect">
            <a:avLst/>
          </a:prstGeom>
        </p:spPr>
        <p:txBody>
          <a:bodyPr lIns="0" tIns="0" rIns="0" bIns="0" rtlCol="0" anchor="t">
            <a:spAutoFit/>
          </a:bodyPr>
          <a:lstStyle/>
          <a:p>
            <a:pPr>
              <a:lnSpc>
                <a:spcPts val="5250"/>
              </a:lnSpc>
            </a:pPr>
            <a:r>
              <a:rPr lang="en-US" sz="3500">
                <a:solidFill>
                  <a:srgbClr val="373737"/>
                </a:solidFill>
                <a:latin typeface="Lato"/>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p:txBody>
      </p:sp>
      <p:sp>
        <p:nvSpPr>
          <p:cNvPr id="59" name="TextBox 59"/>
          <p:cNvSpPr txBox="1"/>
          <p:nvPr/>
        </p:nvSpPr>
        <p:spPr>
          <a:xfrm>
            <a:off x="2164134" y="11973138"/>
            <a:ext cx="28127820" cy="811662"/>
          </a:xfrm>
          <a:prstGeom prst="rect">
            <a:avLst/>
          </a:prstGeom>
        </p:spPr>
        <p:txBody>
          <a:bodyPr lIns="0" tIns="0" rIns="0" bIns="0" rtlCol="0" anchor="t">
            <a:spAutoFit/>
          </a:bodyPr>
          <a:lstStyle/>
          <a:p>
            <a:pPr>
              <a:lnSpc>
                <a:spcPts val="6814"/>
              </a:lnSpc>
            </a:pPr>
            <a:r>
              <a:rPr lang="en-US" sz="4867" i="1">
                <a:solidFill>
                  <a:srgbClr val="373737"/>
                </a:solidFill>
                <a:latin typeface="Lato" panose="020F0502020204030203" pitchFamily="34" charset="0"/>
                <a:ea typeface="Lato" panose="020F0502020204030203" pitchFamily="34" charset="0"/>
                <a:cs typeface="Lato" panose="020F0502020204030203" pitchFamily="34" charset="0"/>
              </a:rPr>
              <a:t>Introduction</a:t>
            </a:r>
          </a:p>
        </p:txBody>
      </p:sp>
      <p:sp>
        <p:nvSpPr>
          <p:cNvPr id="61" name="TextBox 61"/>
          <p:cNvSpPr txBox="1"/>
          <p:nvPr/>
        </p:nvSpPr>
        <p:spPr>
          <a:xfrm>
            <a:off x="2709982" y="19526640"/>
            <a:ext cx="7974842" cy="1278731"/>
          </a:xfrm>
          <a:prstGeom prst="rect">
            <a:avLst/>
          </a:prstGeom>
        </p:spPr>
        <p:txBody>
          <a:bodyPr lIns="0" tIns="0" rIns="0" bIns="0" rtlCol="0" anchor="t">
            <a:spAutoFit/>
          </a:bodyPr>
          <a:lstStyle/>
          <a:p>
            <a:pPr>
              <a:lnSpc>
                <a:spcPts val="5250"/>
              </a:lnSpc>
            </a:pPr>
            <a:r>
              <a:rPr lang="en-US" sz="3500">
                <a:solidFill>
                  <a:srgbClr val="373737"/>
                </a:solidFill>
                <a:latin typeface="Lato"/>
              </a:rPr>
              <a:t>In this section, state what is the purpose of your study. </a:t>
            </a:r>
          </a:p>
        </p:txBody>
      </p:sp>
      <p:sp>
        <p:nvSpPr>
          <p:cNvPr id="62" name="TextBox 62"/>
          <p:cNvSpPr txBox="1"/>
          <p:nvPr/>
        </p:nvSpPr>
        <p:spPr>
          <a:xfrm>
            <a:off x="2709982" y="18248716"/>
            <a:ext cx="7974842" cy="811662"/>
          </a:xfrm>
          <a:prstGeom prst="rect">
            <a:avLst/>
          </a:prstGeom>
        </p:spPr>
        <p:txBody>
          <a:bodyPr lIns="0" tIns="0" rIns="0" bIns="0" rtlCol="0" anchor="t">
            <a:spAutoFit/>
          </a:bodyPr>
          <a:lstStyle/>
          <a:p>
            <a:pPr>
              <a:lnSpc>
                <a:spcPts val="6814"/>
              </a:lnSpc>
            </a:pPr>
            <a:r>
              <a:rPr lang="en-US" sz="4867" i="1">
                <a:solidFill>
                  <a:srgbClr val="373737"/>
                </a:solidFill>
                <a:latin typeface="Lato" panose="020F0502020204030203" pitchFamily="34" charset="0"/>
                <a:ea typeface="Lato" panose="020F0502020204030203" pitchFamily="34" charset="0"/>
                <a:cs typeface="Lato" panose="020F0502020204030203" pitchFamily="34" charset="0"/>
              </a:rPr>
              <a:t>Objective</a:t>
            </a:r>
          </a:p>
        </p:txBody>
      </p:sp>
      <p:sp>
        <p:nvSpPr>
          <p:cNvPr id="64" name="TextBox 64"/>
          <p:cNvSpPr txBox="1"/>
          <p:nvPr/>
        </p:nvSpPr>
        <p:spPr>
          <a:xfrm>
            <a:off x="12113100" y="19554071"/>
            <a:ext cx="8774942" cy="2612231"/>
          </a:xfrm>
          <a:prstGeom prst="rect">
            <a:avLst/>
          </a:prstGeom>
        </p:spPr>
        <p:txBody>
          <a:bodyPr lIns="0" tIns="0" rIns="0" bIns="0" rtlCol="0" anchor="t">
            <a:spAutoFit/>
          </a:bodyPr>
          <a:lstStyle/>
          <a:p>
            <a:pPr>
              <a:lnSpc>
                <a:spcPts val="5250"/>
              </a:lnSpc>
            </a:pPr>
            <a:r>
              <a:rPr lang="en-US" sz="3500">
                <a:solidFill>
                  <a:srgbClr val="373737"/>
                </a:solidFill>
                <a:latin typeface="Lato"/>
              </a:rPr>
              <a:t>Describe how you've conducted your research. What is the strategy of the team? What methods were used? Were there any special technology applied? </a:t>
            </a:r>
          </a:p>
        </p:txBody>
      </p:sp>
      <p:sp>
        <p:nvSpPr>
          <p:cNvPr id="65" name="TextBox 65"/>
          <p:cNvSpPr txBox="1"/>
          <p:nvPr/>
        </p:nvSpPr>
        <p:spPr>
          <a:xfrm>
            <a:off x="12113100" y="18276147"/>
            <a:ext cx="8774942" cy="811662"/>
          </a:xfrm>
          <a:prstGeom prst="rect">
            <a:avLst/>
          </a:prstGeom>
        </p:spPr>
        <p:txBody>
          <a:bodyPr lIns="0" tIns="0" rIns="0" bIns="0" rtlCol="0" anchor="t">
            <a:spAutoFit/>
          </a:bodyPr>
          <a:lstStyle/>
          <a:p>
            <a:pPr>
              <a:lnSpc>
                <a:spcPts val="6814"/>
              </a:lnSpc>
            </a:pPr>
            <a:r>
              <a:rPr lang="en-US" sz="4867" i="1">
                <a:solidFill>
                  <a:srgbClr val="373737"/>
                </a:solidFill>
                <a:latin typeface="Lato" panose="020F0502020204030203" pitchFamily="34" charset="0"/>
                <a:ea typeface="Lato" panose="020F0502020204030203" pitchFamily="34" charset="0"/>
                <a:cs typeface="Lato" panose="020F0502020204030203" pitchFamily="34" charset="0"/>
              </a:rPr>
              <a:t>Methodology</a:t>
            </a:r>
          </a:p>
        </p:txBody>
      </p:sp>
      <p:sp>
        <p:nvSpPr>
          <p:cNvPr id="67" name="TextBox 67"/>
          <p:cNvSpPr txBox="1"/>
          <p:nvPr/>
        </p:nvSpPr>
        <p:spPr>
          <a:xfrm>
            <a:off x="22287743" y="19554175"/>
            <a:ext cx="8774942" cy="2612231"/>
          </a:xfrm>
          <a:prstGeom prst="rect">
            <a:avLst/>
          </a:prstGeom>
        </p:spPr>
        <p:txBody>
          <a:bodyPr lIns="0" tIns="0" rIns="0" bIns="0" rtlCol="0" anchor="t">
            <a:spAutoFit/>
          </a:bodyPr>
          <a:lstStyle/>
          <a:p>
            <a:pPr>
              <a:lnSpc>
                <a:spcPts val="5250"/>
              </a:lnSpc>
            </a:pPr>
            <a:r>
              <a:rPr lang="en-US" sz="3500" dirty="0">
                <a:solidFill>
                  <a:srgbClr val="373737"/>
                </a:solidFill>
                <a:latin typeface="Lato"/>
              </a:rPr>
              <a:t>Results show the outcome of the research and should answer the question or hypothesis stated in the introduction. State what you've found from your study.</a:t>
            </a:r>
          </a:p>
        </p:txBody>
      </p:sp>
      <p:sp>
        <p:nvSpPr>
          <p:cNvPr id="68" name="TextBox 68"/>
          <p:cNvSpPr txBox="1"/>
          <p:nvPr/>
        </p:nvSpPr>
        <p:spPr>
          <a:xfrm>
            <a:off x="22287743" y="18276251"/>
            <a:ext cx="8774942" cy="811662"/>
          </a:xfrm>
          <a:prstGeom prst="rect">
            <a:avLst/>
          </a:prstGeom>
        </p:spPr>
        <p:txBody>
          <a:bodyPr lIns="0" tIns="0" rIns="0" bIns="0" rtlCol="0" anchor="t">
            <a:spAutoFit/>
          </a:bodyPr>
          <a:lstStyle/>
          <a:p>
            <a:pPr>
              <a:lnSpc>
                <a:spcPts val="6814"/>
              </a:lnSpc>
            </a:pPr>
            <a:r>
              <a:rPr lang="en-US" sz="4867" i="1">
                <a:solidFill>
                  <a:srgbClr val="373737"/>
                </a:solidFill>
                <a:latin typeface="Lato" panose="020F0502020204030203" pitchFamily="34" charset="0"/>
                <a:ea typeface="Lato" panose="020F0502020204030203" pitchFamily="34" charset="0"/>
                <a:cs typeface="Lato" panose="020F0502020204030203" pitchFamily="34" charset="0"/>
              </a:rPr>
              <a:t>Results</a:t>
            </a:r>
          </a:p>
        </p:txBody>
      </p:sp>
      <p:sp>
        <p:nvSpPr>
          <p:cNvPr id="70" name="TextBox 70"/>
          <p:cNvSpPr txBox="1"/>
          <p:nvPr/>
        </p:nvSpPr>
        <p:spPr>
          <a:xfrm>
            <a:off x="2803216" y="27528011"/>
            <a:ext cx="7974842" cy="6612731"/>
          </a:xfrm>
          <a:prstGeom prst="rect">
            <a:avLst/>
          </a:prstGeom>
        </p:spPr>
        <p:txBody>
          <a:bodyPr lIns="0" tIns="0" rIns="0" bIns="0" rtlCol="0" anchor="t">
            <a:spAutoFit/>
          </a:bodyPr>
          <a:lstStyle/>
          <a:p>
            <a:pPr>
              <a:lnSpc>
                <a:spcPts val="5250"/>
              </a:lnSpc>
            </a:pPr>
            <a:r>
              <a:rPr lang="en-US" sz="3500" dirty="0">
                <a:solidFill>
                  <a:srgbClr val="373737"/>
                </a:solidFill>
                <a:latin typeface="Lato"/>
              </a:rPr>
              <a:t>In a regular research paper, the analysis section is one of the longest parts as it builds on the information that supports the objective and thesis. With a research poster, you can trim down the analysis to the most important parts. Use bullets to emphasize points. Include key graphs, tables, graphics, and other images that support the study and show a visual analysis of the data.</a:t>
            </a:r>
          </a:p>
        </p:txBody>
      </p:sp>
      <p:sp>
        <p:nvSpPr>
          <p:cNvPr id="71" name="TextBox 71"/>
          <p:cNvSpPr txBox="1"/>
          <p:nvPr/>
        </p:nvSpPr>
        <p:spPr>
          <a:xfrm>
            <a:off x="2803216" y="26250087"/>
            <a:ext cx="7974842" cy="811662"/>
          </a:xfrm>
          <a:prstGeom prst="rect">
            <a:avLst/>
          </a:prstGeom>
        </p:spPr>
        <p:txBody>
          <a:bodyPr lIns="0" tIns="0" rIns="0" bIns="0" rtlCol="0" anchor="t">
            <a:spAutoFit/>
          </a:bodyPr>
          <a:lstStyle/>
          <a:p>
            <a:pPr>
              <a:lnSpc>
                <a:spcPts val="6814"/>
              </a:lnSpc>
            </a:pPr>
            <a:r>
              <a:rPr lang="en-US" sz="4867" i="1" dirty="0">
                <a:solidFill>
                  <a:srgbClr val="373737"/>
                </a:solidFill>
                <a:latin typeface="Lato" panose="020F0502020204030203" pitchFamily="34" charset="0"/>
                <a:ea typeface="Lato" panose="020F0502020204030203" pitchFamily="34" charset="0"/>
                <a:cs typeface="Lato" panose="020F0502020204030203" pitchFamily="34" charset="0"/>
              </a:rPr>
              <a:t>Analysis</a:t>
            </a:r>
          </a:p>
        </p:txBody>
      </p:sp>
      <p:sp>
        <p:nvSpPr>
          <p:cNvPr id="73" name="TextBox 73"/>
          <p:cNvSpPr txBox="1"/>
          <p:nvPr/>
        </p:nvSpPr>
        <p:spPr>
          <a:xfrm>
            <a:off x="2803216" y="38236245"/>
            <a:ext cx="12567431" cy="3278981"/>
          </a:xfrm>
          <a:prstGeom prst="rect">
            <a:avLst/>
          </a:prstGeom>
        </p:spPr>
        <p:txBody>
          <a:bodyPr lIns="0" tIns="0" rIns="0" bIns="0" rtlCol="0" anchor="t">
            <a:spAutoFit/>
          </a:bodyPr>
          <a:lstStyle/>
          <a:p>
            <a:pPr>
              <a:lnSpc>
                <a:spcPts val="5250"/>
              </a:lnSpc>
            </a:pPr>
            <a:r>
              <a:rPr lang="en-US" sz="3500">
                <a:solidFill>
                  <a:srgbClr val="373737"/>
                </a:solidFill>
                <a:latin typeface="Lato"/>
              </a:rPr>
              <a:t>To wrap up your poster, present two to three key findings. You can also add a brief explanation or narrative to these that can encourage conversation or dialogue with the audience. These findings can be actionable items that can lead to implementation, policy creation, or further study.</a:t>
            </a:r>
          </a:p>
        </p:txBody>
      </p:sp>
      <p:sp>
        <p:nvSpPr>
          <p:cNvPr id="74" name="TextBox 74"/>
          <p:cNvSpPr txBox="1"/>
          <p:nvPr/>
        </p:nvSpPr>
        <p:spPr>
          <a:xfrm>
            <a:off x="2803216" y="36958321"/>
            <a:ext cx="12567431" cy="811662"/>
          </a:xfrm>
          <a:prstGeom prst="rect">
            <a:avLst/>
          </a:prstGeom>
        </p:spPr>
        <p:txBody>
          <a:bodyPr lIns="0" tIns="0" rIns="0" bIns="0" rtlCol="0" anchor="t">
            <a:spAutoFit/>
          </a:bodyPr>
          <a:lstStyle/>
          <a:p>
            <a:pPr>
              <a:lnSpc>
                <a:spcPts val="6814"/>
              </a:lnSpc>
            </a:pPr>
            <a:r>
              <a:rPr lang="en-US" sz="4867" i="1" dirty="0">
                <a:solidFill>
                  <a:srgbClr val="373737"/>
                </a:solidFill>
                <a:latin typeface="Lato" panose="020F0502020204030203" pitchFamily="34" charset="0"/>
                <a:ea typeface="Lato" panose="020F0502020204030203" pitchFamily="34" charset="0"/>
                <a:cs typeface="Lato" panose="020F0502020204030203" pitchFamily="34" charset="0"/>
              </a:rPr>
              <a:t>Conclusion</a:t>
            </a:r>
          </a:p>
        </p:txBody>
      </p:sp>
      <p:sp>
        <p:nvSpPr>
          <p:cNvPr id="76" name="TextBox 76"/>
          <p:cNvSpPr txBox="1"/>
          <p:nvPr/>
        </p:nvSpPr>
        <p:spPr>
          <a:xfrm>
            <a:off x="17101654" y="37747473"/>
            <a:ext cx="11644388" cy="373868"/>
          </a:xfrm>
          <a:prstGeom prst="rect">
            <a:avLst/>
          </a:prstGeom>
        </p:spPr>
        <p:txBody>
          <a:bodyPr lIns="0" tIns="0" rIns="0" bIns="0" rtlCol="0" anchor="t">
            <a:spAutoFit/>
          </a:bodyPr>
          <a:lstStyle/>
          <a:p>
            <a:pPr marL="0" lvl="0" indent="0" algn="l">
              <a:lnSpc>
                <a:spcPts val="3124"/>
              </a:lnSpc>
              <a:spcBef>
                <a:spcPct val="0"/>
              </a:spcBef>
            </a:pPr>
            <a:r>
              <a:rPr lang="en-US" sz="2232">
                <a:solidFill>
                  <a:srgbClr val="000000"/>
                </a:solidFill>
                <a:latin typeface="Lato"/>
              </a:rPr>
              <a:t>References can take up a lot of space, so cite only the key references used in the study. </a:t>
            </a:r>
          </a:p>
        </p:txBody>
      </p:sp>
      <p:sp>
        <p:nvSpPr>
          <p:cNvPr id="77" name="TextBox 77"/>
          <p:cNvSpPr txBox="1"/>
          <p:nvPr/>
        </p:nvSpPr>
        <p:spPr>
          <a:xfrm>
            <a:off x="17101654" y="37258135"/>
            <a:ext cx="7813289" cy="363305"/>
          </a:xfrm>
          <a:prstGeom prst="rect">
            <a:avLst/>
          </a:prstGeom>
        </p:spPr>
        <p:txBody>
          <a:bodyPr lIns="0" tIns="0" rIns="0" bIns="0" rtlCol="0" anchor="t">
            <a:spAutoFit/>
          </a:bodyPr>
          <a:lstStyle/>
          <a:p>
            <a:pPr marL="0" lvl="0" indent="0" algn="l">
              <a:lnSpc>
                <a:spcPts val="3124"/>
              </a:lnSpc>
              <a:spcBef>
                <a:spcPct val="0"/>
              </a:spcBef>
            </a:pPr>
            <a:r>
              <a:rPr lang="en-US" sz="2232" i="1">
                <a:solidFill>
                  <a:srgbClr val="000000"/>
                </a:solidFill>
                <a:latin typeface="Lato" panose="020F0502020204030203" pitchFamily="34" charset="0"/>
                <a:ea typeface="Lato" panose="020F0502020204030203" pitchFamily="34" charset="0"/>
                <a:cs typeface="Lato" panose="020F0502020204030203" pitchFamily="34" charset="0"/>
              </a:rPr>
              <a:t>Related literature</a:t>
            </a:r>
          </a:p>
        </p:txBody>
      </p:sp>
      <p:pic>
        <p:nvPicPr>
          <p:cNvPr id="78" name="Picture 7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517469" y="41376497"/>
            <a:ext cx="2457147" cy="405429"/>
          </a:xfrm>
          <a:prstGeom prst="rect">
            <a:avLst/>
          </a:prstGeom>
        </p:spPr>
      </p:pic>
      <p:graphicFrame>
        <p:nvGraphicFramePr>
          <p:cNvPr id="82" name="Chart 81">
            <a:extLst>
              <a:ext uri="{FF2B5EF4-FFF2-40B4-BE49-F238E27FC236}">
                <a16:creationId xmlns:a16="http://schemas.microsoft.com/office/drawing/2014/main" id="{F32754B8-FB51-B4EF-BED0-C953D4332656}"/>
              </a:ext>
            </a:extLst>
          </p:cNvPr>
          <p:cNvGraphicFramePr/>
          <p:nvPr>
            <p:extLst>
              <p:ext uri="{D42A27DB-BD31-4B8C-83A1-F6EECF244321}">
                <p14:modId xmlns:p14="http://schemas.microsoft.com/office/powerpoint/2010/main" val="1481588235"/>
              </p:ext>
            </p:extLst>
          </p:nvPr>
        </p:nvGraphicFramePr>
        <p:xfrm>
          <a:off x="12471778" y="27618746"/>
          <a:ext cx="7974842" cy="5476748"/>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383</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Lato</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II</dc:title>
  <cp:lastModifiedBy>HUONG NGUYEN THU</cp:lastModifiedBy>
  <cp:revision>2</cp:revision>
  <dcterms:created xsi:type="dcterms:W3CDTF">2006-08-16T00:00:00Z</dcterms:created>
  <dcterms:modified xsi:type="dcterms:W3CDTF">2023-02-08T17:08:24Z</dcterms:modified>
  <dc:identifier>DAFZhycJGco</dc:identifier>
</cp:coreProperties>
</file>