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0" r:id="rId2"/>
  </p:sldIdLst>
  <p:sldSz cx="32918400" cy="43891200"/>
  <p:notesSz cx="6858000" cy="9144000"/>
  <p:embeddedFontLst>
    <p:embeddedFont>
      <p:font typeface="Calibri" panose="020F0502020204030204" pitchFamily="34" charset="0"/>
      <p:regular r:id="rId3"/>
      <p:bold r:id="rId4"/>
      <p:italic r:id="rId5"/>
      <p:boldItalic r:id="rId6"/>
    </p:embeddedFont>
    <p:embeddedFont>
      <p:font typeface="Montserrat" pitchFamily="2" charset="0"/>
      <p:regular r:id="rId7"/>
      <p:bold r:id="rId8"/>
      <p:italic r:id="rId9"/>
      <p:boldItalic r:id="rId10"/>
    </p:embeddedFont>
    <p:embeddedFont>
      <p:font typeface="Montserrat Medium" pitchFamily="2" charset="0"/>
      <p:regular r:id="rId11"/>
      <p: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D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3" d="100"/>
          <a:sy n="13" d="100"/>
        </p:scale>
        <p:origin x="1810"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heme" Target="theme/theme1.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DE9"/>
        </a:solidFill>
        <a:effectLst/>
      </p:bgPr>
    </p:bg>
    <p:spTree>
      <p:nvGrpSpPr>
        <p:cNvPr id="1" name=""/>
        <p:cNvGrpSpPr/>
        <p:nvPr/>
      </p:nvGrpSpPr>
      <p:grpSpPr>
        <a:xfrm>
          <a:off x="0" y="0"/>
          <a:ext cx="0" cy="0"/>
          <a:chOff x="0" y="0"/>
          <a:chExt cx="0" cy="0"/>
        </a:xfrm>
      </p:grpSpPr>
      <p:sp>
        <p:nvSpPr>
          <p:cNvPr id="2" name="AutoShape 2"/>
          <p:cNvSpPr/>
          <p:nvPr/>
        </p:nvSpPr>
        <p:spPr>
          <a:xfrm>
            <a:off x="11021803" y="11552136"/>
            <a:ext cx="11021803" cy="32398136"/>
          </a:xfrm>
          <a:prstGeom prst="rect">
            <a:avLst/>
          </a:prstGeom>
          <a:solidFill>
            <a:srgbClr val="FFFFFF"/>
          </a:solidFill>
        </p:spPr>
      </p:sp>
      <p:sp>
        <p:nvSpPr>
          <p:cNvPr id="3" name="AutoShape 3"/>
          <p:cNvSpPr/>
          <p:nvPr/>
        </p:nvSpPr>
        <p:spPr>
          <a:xfrm>
            <a:off x="0" y="11533086"/>
            <a:ext cx="32918400" cy="0"/>
          </a:xfrm>
          <a:prstGeom prst="line">
            <a:avLst/>
          </a:prstGeom>
          <a:ln w="19050" cap="rnd">
            <a:solidFill>
              <a:srgbClr val="000000"/>
            </a:solidFill>
            <a:prstDash val="solid"/>
            <a:headEnd type="none" w="sm" len="sm"/>
            <a:tailEnd type="none" w="sm" len="sm"/>
          </a:ln>
        </p:spPr>
      </p:sp>
      <p:sp>
        <p:nvSpPr>
          <p:cNvPr id="4" name="AutoShape 4"/>
          <p:cNvSpPr/>
          <p:nvPr/>
        </p:nvSpPr>
        <p:spPr>
          <a:xfrm rot="-5400000">
            <a:off x="-5162017" y="27716906"/>
            <a:ext cx="32348589" cy="0"/>
          </a:xfrm>
          <a:prstGeom prst="line">
            <a:avLst/>
          </a:prstGeom>
          <a:ln w="19050" cap="rnd">
            <a:solidFill>
              <a:srgbClr val="000000"/>
            </a:solidFill>
            <a:prstDash val="solid"/>
            <a:headEnd type="none" w="sm" len="sm"/>
            <a:tailEnd type="none" w="sm" len="sm"/>
          </a:ln>
        </p:spPr>
      </p:sp>
      <p:sp>
        <p:nvSpPr>
          <p:cNvPr id="5" name="AutoShape 5"/>
          <p:cNvSpPr/>
          <p:nvPr/>
        </p:nvSpPr>
        <p:spPr>
          <a:xfrm>
            <a:off x="22043605" y="0"/>
            <a:ext cx="10874795" cy="11533086"/>
          </a:xfrm>
          <a:prstGeom prst="rect">
            <a:avLst/>
          </a:prstGeom>
          <a:solidFill>
            <a:srgbClr val="FFFFFF"/>
          </a:solidFill>
        </p:spPr>
      </p:sp>
      <p:sp>
        <p:nvSpPr>
          <p:cNvPr id="6" name="AutoShape 6"/>
          <p:cNvSpPr/>
          <p:nvPr/>
        </p:nvSpPr>
        <p:spPr>
          <a:xfrm rot="-5400000">
            <a:off x="88480" y="21945600"/>
            <a:ext cx="43891200" cy="0"/>
          </a:xfrm>
          <a:prstGeom prst="line">
            <a:avLst/>
          </a:prstGeom>
          <a:ln w="19050" cap="rnd">
            <a:solidFill>
              <a:srgbClr val="000000"/>
            </a:solidFill>
            <a:prstDash val="solid"/>
            <a:headEnd type="none" w="sm" len="sm"/>
            <a:tailEnd type="none" w="sm" len="sm"/>
          </a:ln>
        </p:spPr>
      </p:sp>
      <p:sp>
        <p:nvSpPr>
          <p:cNvPr id="8" name="TextBox 8"/>
          <p:cNvSpPr txBox="1"/>
          <p:nvPr/>
        </p:nvSpPr>
        <p:spPr>
          <a:xfrm>
            <a:off x="2377440" y="26357205"/>
            <a:ext cx="7422623" cy="2007394"/>
          </a:xfrm>
          <a:prstGeom prst="rect">
            <a:avLst/>
          </a:prstGeom>
        </p:spPr>
        <p:txBody>
          <a:bodyPr lIns="0" tIns="0" rIns="0" bIns="0" rtlCol="0" anchor="t">
            <a:spAutoFit/>
          </a:bodyPr>
          <a:lstStyle/>
          <a:p>
            <a:pPr marL="0" lvl="0" indent="0">
              <a:lnSpc>
                <a:spcPts val="16800"/>
              </a:lnSpc>
              <a:spcBef>
                <a:spcPct val="0"/>
              </a:spcBef>
            </a:pPr>
            <a:r>
              <a:rPr lang="en-US" sz="12000">
                <a:solidFill>
                  <a:srgbClr val="5D4C2A">
                    <a:alpha val="60000"/>
                  </a:srgbClr>
                </a:solidFill>
                <a:latin typeface="Montserrat" pitchFamily="2" charset="0"/>
              </a:rPr>
              <a:t>03</a:t>
            </a:r>
          </a:p>
        </p:txBody>
      </p:sp>
      <p:sp>
        <p:nvSpPr>
          <p:cNvPr id="9" name="TextBox 9"/>
          <p:cNvSpPr txBox="1"/>
          <p:nvPr/>
        </p:nvSpPr>
        <p:spPr>
          <a:xfrm>
            <a:off x="2377440" y="21441638"/>
            <a:ext cx="7422623" cy="2007394"/>
          </a:xfrm>
          <a:prstGeom prst="rect">
            <a:avLst/>
          </a:prstGeom>
        </p:spPr>
        <p:txBody>
          <a:bodyPr lIns="0" tIns="0" rIns="0" bIns="0" rtlCol="0" anchor="t">
            <a:spAutoFit/>
          </a:bodyPr>
          <a:lstStyle/>
          <a:p>
            <a:pPr marL="0" lvl="0" indent="0">
              <a:lnSpc>
                <a:spcPts val="16800"/>
              </a:lnSpc>
              <a:spcBef>
                <a:spcPct val="0"/>
              </a:spcBef>
            </a:pPr>
            <a:r>
              <a:rPr lang="en-US" sz="12000">
                <a:solidFill>
                  <a:srgbClr val="5D4C2A">
                    <a:alpha val="60000"/>
                  </a:srgbClr>
                </a:solidFill>
                <a:latin typeface="Montserrat" pitchFamily="2" charset="0"/>
              </a:rPr>
              <a:t>02</a:t>
            </a:r>
          </a:p>
        </p:txBody>
      </p:sp>
      <p:sp>
        <p:nvSpPr>
          <p:cNvPr id="10" name="TextBox 10"/>
          <p:cNvSpPr txBox="1"/>
          <p:nvPr/>
        </p:nvSpPr>
        <p:spPr>
          <a:xfrm>
            <a:off x="12205442" y="12199043"/>
            <a:ext cx="8616423" cy="2007394"/>
          </a:xfrm>
          <a:prstGeom prst="rect">
            <a:avLst/>
          </a:prstGeom>
        </p:spPr>
        <p:txBody>
          <a:bodyPr lIns="0" tIns="0" rIns="0" bIns="0" rtlCol="0" anchor="t">
            <a:spAutoFit/>
          </a:bodyPr>
          <a:lstStyle/>
          <a:p>
            <a:pPr marL="0" lvl="0" indent="0">
              <a:lnSpc>
                <a:spcPts val="16800"/>
              </a:lnSpc>
              <a:spcBef>
                <a:spcPct val="0"/>
              </a:spcBef>
            </a:pPr>
            <a:r>
              <a:rPr lang="en-US" sz="12000">
                <a:solidFill>
                  <a:srgbClr val="5D4C2A">
                    <a:alpha val="60000"/>
                  </a:srgbClr>
                </a:solidFill>
                <a:latin typeface="Montserrat" pitchFamily="2" charset="0"/>
              </a:rPr>
              <a:t>04</a:t>
            </a:r>
          </a:p>
        </p:txBody>
      </p:sp>
      <p:sp>
        <p:nvSpPr>
          <p:cNvPr id="11" name="TextBox 11"/>
          <p:cNvSpPr txBox="1"/>
          <p:nvPr/>
        </p:nvSpPr>
        <p:spPr>
          <a:xfrm>
            <a:off x="12205442" y="18696866"/>
            <a:ext cx="2475411" cy="2007394"/>
          </a:xfrm>
          <a:prstGeom prst="rect">
            <a:avLst/>
          </a:prstGeom>
        </p:spPr>
        <p:txBody>
          <a:bodyPr lIns="0" tIns="0" rIns="0" bIns="0" rtlCol="0" anchor="t">
            <a:spAutoFit/>
          </a:bodyPr>
          <a:lstStyle/>
          <a:p>
            <a:pPr marL="0" lvl="0" indent="0">
              <a:lnSpc>
                <a:spcPts val="16800"/>
              </a:lnSpc>
              <a:spcBef>
                <a:spcPct val="0"/>
              </a:spcBef>
            </a:pPr>
            <a:r>
              <a:rPr lang="en-US" sz="12000">
                <a:solidFill>
                  <a:srgbClr val="5D4C2A">
                    <a:alpha val="60000"/>
                  </a:srgbClr>
                </a:solidFill>
                <a:latin typeface="Montserrat" pitchFamily="2" charset="0"/>
              </a:rPr>
              <a:t>05</a:t>
            </a:r>
          </a:p>
        </p:txBody>
      </p:sp>
      <p:sp>
        <p:nvSpPr>
          <p:cNvPr id="12" name="TextBox 12"/>
          <p:cNvSpPr txBox="1"/>
          <p:nvPr/>
        </p:nvSpPr>
        <p:spPr>
          <a:xfrm>
            <a:off x="23246295" y="12199043"/>
            <a:ext cx="7294665" cy="2007394"/>
          </a:xfrm>
          <a:prstGeom prst="rect">
            <a:avLst/>
          </a:prstGeom>
        </p:spPr>
        <p:txBody>
          <a:bodyPr lIns="0" tIns="0" rIns="0" bIns="0" rtlCol="0" anchor="t">
            <a:spAutoFit/>
          </a:bodyPr>
          <a:lstStyle/>
          <a:p>
            <a:pPr marL="0" lvl="0" indent="0">
              <a:lnSpc>
                <a:spcPts val="16800"/>
              </a:lnSpc>
              <a:spcBef>
                <a:spcPct val="0"/>
              </a:spcBef>
            </a:pPr>
            <a:r>
              <a:rPr lang="en-US" sz="12000">
                <a:solidFill>
                  <a:srgbClr val="5D4C2A">
                    <a:alpha val="60000"/>
                  </a:srgbClr>
                </a:solidFill>
                <a:latin typeface="Montserrat" pitchFamily="2" charset="0"/>
              </a:rPr>
              <a:t>06</a:t>
            </a:r>
          </a:p>
        </p:txBody>
      </p:sp>
      <p:sp>
        <p:nvSpPr>
          <p:cNvPr id="13" name="TextBox 13"/>
          <p:cNvSpPr txBox="1"/>
          <p:nvPr/>
        </p:nvSpPr>
        <p:spPr>
          <a:xfrm>
            <a:off x="2377440" y="40777478"/>
            <a:ext cx="3650407" cy="377349"/>
          </a:xfrm>
          <a:prstGeom prst="rect">
            <a:avLst/>
          </a:prstGeom>
        </p:spPr>
        <p:txBody>
          <a:bodyPr lIns="0" tIns="0" rIns="0" bIns="0" rtlCol="0" anchor="t">
            <a:spAutoFit/>
          </a:bodyPr>
          <a:lstStyle/>
          <a:p>
            <a:pPr marL="0" lvl="0" indent="0" algn="l">
              <a:lnSpc>
                <a:spcPts val="3219"/>
              </a:lnSpc>
              <a:spcBef>
                <a:spcPct val="0"/>
              </a:spcBef>
            </a:pPr>
            <a:r>
              <a:rPr lang="en-US" sz="2300">
                <a:solidFill>
                  <a:srgbClr val="5D4C2A">
                    <a:alpha val="80000"/>
                  </a:srgbClr>
                </a:solidFill>
                <a:latin typeface="Montserrat Medium" pitchFamily="2" charset="0"/>
              </a:rPr>
              <a:t>Related Literature</a:t>
            </a:r>
          </a:p>
        </p:txBody>
      </p:sp>
      <p:sp>
        <p:nvSpPr>
          <p:cNvPr id="14" name="TextBox 14"/>
          <p:cNvSpPr txBox="1"/>
          <p:nvPr/>
        </p:nvSpPr>
        <p:spPr>
          <a:xfrm>
            <a:off x="23246295" y="1876117"/>
            <a:ext cx="3650407" cy="377349"/>
          </a:xfrm>
          <a:prstGeom prst="rect">
            <a:avLst/>
          </a:prstGeom>
        </p:spPr>
        <p:txBody>
          <a:bodyPr lIns="0" tIns="0" rIns="0" bIns="0" rtlCol="0" anchor="t">
            <a:spAutoFit/>
          </a:bodyPr>
          <a:lstStyle/>
          <a:p>
            <a:pPr marL="0" lvl="0" indent="0" algn="l">
              <a:lnSpc>
                <a:spcPts val="3219"/>
              </a:lnSpc>
              <a:spcBef>
                <a:spcPct val="0"/>
              </a:spcBef>
            </a:pPr>
            <a:r>
              <a:rPr lang="en-US" sz="2300">
                <a:solidFill>
                  <a:srgbClr val="5D4C2A">
                    <a:alpha val="80000"/>
                  </a:srgbClr>
                </a:solidFill>
                <a:latin typeface="Montserrat Medium" pitchFamily="2" charset="0"/>
              </a:rPr>
              <a:t>Authors</a:t>
            </a:r>
          </a:p>
        </p:txBody>
      </p:sp>
      <p:sp>
        <p:nvSpPr>
          <p:cNvPr id="15" name="TextBox 15"/>
          <p:cNvSpPr txBox="1"/>
          <p:nvPr/>
        </p:nvSpPr>
        <p:spPr>
          <a:xfrm>
            <a:off x="23246295" y="4891750"/>
            <a:ext cx="4910311" cy="377349"/>
          </a:xfrm>
          <a:prstGeom prst="rect">
            <a:avLst/>
          </a:prstGeom>
        </p:spPr>
        <p:txBody>
          <a:bodyPr lIns="0" tIns="0" rIns="0" bIns="0" rtlCol="0" anchor="t">
            <a:spAutoFit/>
          </a:bodyPr>
          <a:lstStyle/>
          <a:p>
            <a:pPr marL="0" lvl="0" indent="0" algn="l">
              <a:lnSpc>
                <a:spcPts val="3219"/>
              </a:lnSpc>
              <a:spcBef>
                <a:spcPct val="0"/>
              </a:spcBef>
            </a:pPr>
            <a:r>
              <a:rPr lang="en-US" sz="2300">
                <a:solidFill>
                  <a:srgbClr val="5D4C2A">
                    <a:alpha val="80000"/>
                  </a:srgbClr>
                </a:solidFill>
                <a:latin typeface="Montserrat Medium" pitchFamily="2" charset="0"/>
              </a:rPr>
              <a:t>Affiliations</a:t>
            </a:r>
          </a:p>
        </p:txBody>
      </p:sp>
      <p:sp>
        <p:nvSpPr>
          <p:cNvPr id="16" name="TextBox 16"/>
          <p:cNvSpPr txBox="1"/>
          <p:nvPr/>
        </p:nvSpPr>
        <p:spPr>
          <a:xfrm>
            <a:off x="2377440" y="1854192"/>
            <a:ext cx="16663541" cy="3692421"/>
          </a:xfrm>
          <a:prstGeom prst="rect">
            <a:avLst/>
          </a:prstGeom>
        </p:spPr>
        <p:txBody>
          <a:bodyPr lIns="0" tIns="0" rIns="0" bIns="0" rtlCol="0" anchor="t">
            <a:spAutoFit/>
          </a:bodyPr>
          <a:lstStyle/>
          <a:p>
            <a:pPr>
              <a:lnSpc>
                <a:spcPts val="14916"/>
              </a:lnSpc>
            </a:pPr>
            <a:r>
              <a:rPr lang="en-US" sz="11000" dirty="0">
                <a:solidFill>
                  <a:srgbClr val="5D4C2A"/>
                </a:solidFill>
                <a:latin typeface="Montserrat Medium" pitchFamily="2" charset="0"/>
              </a:rPr>
              <a:t>ANTHROPOLOGY RESEARCH POSTER</a:t>
            </a:r>
          </a:p>
        </p:txBody>
      </p:sp>
      <p:sp>
        <p:nvSpPr>
          <p:cNvPr id="17" name="TextBox 17"/>
          <p:cNvSpPr txBox="1"/>
          <p:nvPr/>
        </p:nvSpPr>
        <p:spPr>
          <a:xfrm>
            <a:off x="2377440" y="12199043"/>
            <a:ext cx="7422623" cy="2007394"/>
          </a:xfrm>
          <a:prstGeom prst="rect">
            <a:avLst/>
          </a:prstGeom>
        </p:spPr>
        <p:txBody>
          <a:bodyPr lIns="0" tIns="0" rIns="0" bIns="0" rtlCol="0" anchor="t">
            <a:spAutoFit/>
          </a:bodyPr>
          <a:lstStyle/>
          <a:p>
            <a:pPr marL="0" lvl="0" indent="0">
              <a:lnSpc>
                <a:spcPts val="16800"/>
              </a:lnSpc>
              <a:spcBef>
                <a:spcPct val="0"/>
              </a:spcBef>
            </a:pPr>
            <a:r>
              <a:rPr lang="en-US" sz="12000">
                <a:solidFill>
                  <a:srgbClr val="5D4C2A">
                    <a:alpha val="60000"/>
                  </a:srgbClr>
                </a:solidFill>
                <a:latin typeface="Montserrat" pitchFamily="2" charset="0"/>
              </a:rPr>
              <a:t>01</a:t>
            </a:r>
          </a:p>
        </p:txBody>
      </p:sp>
      <p:grpSp>
        <p:nvGrpSpPr>
          <p:cNvPr id="18" name="Group 18"/>
          <p:cNvGrpSpPr/>
          <p:nvPr/>
        </p:nvGrpSpPr>
        <p:grpSpPr>
          <a:xfrm>
            <a:off x="12284584" y="27710247"/>
            <a:ext cx="8537282" cy="5711322"/>
            <a:chOff x="0" y="-38100"/>
            <a:chExt cx="11383042" cy="7615096"/>
          </a:xfrm>
        </p:grpSpPr>
        <p:sp>
          <p:nvSpPr>
            <p:cNvPr id="19" name="TextBox 19"/>
            <p:cNvSpPr txBox="1"/>
            <p:nvPr/>
          </p:nvSpPr>
          <p:spPr>
            <a:xfrm>
              <a:off x="1429556" y="6556460"/>
              <a:ext cx="1111979" cy="1020536"/>
            </a:xfrm>
            <a:prstGeom prst="rect">
              <a:avLst/>
            </a:prstGeom>
          </p:spPr>
          <p:txBody>
            <a:bodyPr lIns="0" tIns="0" rIns="0" bIns="0" rtlCol="0" anchor="t">
              <a:spAutoFit/>
            </a:bodyPr>
            <a:lstStyle/>
            <a:p>
              <a:pPr algn="ctr">
                <a:lnSpc>
                  <a:spcPts val="3079"/>
                </a:lnSpc>
              </a:pPr>
              <a:r>
                <a:rPr lang="en-US" sz="2199">
                  <a:solidFill>
                    <a:srgbClr val="000000"/>
                  </a:solidFill>
                  <a:latin typeface="Montserrat" pitchFamily="2" charset="0"/>
                </a:rPr>
                <a:t>Item 1</a:t>
              </a:r>
            </a:p>
          </p:txBody>
        </p:sp>
        <p:sp>
          <p:nvSpPr>
            <p:cNvPr id="20" name="TextBox 20"/>
            <p:cNvSpPr txBox="1"/>
            <p:nvPr/>
          </p:nvSpPr>
          <p:spPr>
            <a:xfrm>
              <a:off x="3480449" y="6556460"/>
              <a:ext cx="1186859" cy="1020536"/>
            </a:xfrm>
            <a:prstGeom prst="rect">
              <a:avLst/>
            </a:prstGeom>
          </p:spPr>
          <p:txBody>
            <a:bodyPr lIns="0" tIns="0" rIns="0" bIns="0" rtlCol="0" anchor="t">
              <a:spAutoFit/>
            </a:bodyPr>
            <a:lstStyle/>
            <a:p>
              <a:pPr algn="ctr">
                <a:lnSpc>
                  <a:spcPts val="3079"/>
                </a:lnSpc>
              </a:pPr>
              <a:r>
                <a:rPr lang="en-US" sz="2199">
                  <a:solidFill>
                    <a:srgbClr val="000000"/>
                  </a:solidFill>
                  <a:latin typeface="Montserrat" pitchFamily="2" charset="0"/>
                </a:rPr>
                <a:t>Item 2</a:t>
              </a:r>
            </a:p>
          </p:txBody>
        </p:sp>
        <p:sp>
          <p:nvSpPr>
            <p:cNvPr id="21" name="TextBox 21"/>
            <p:cNvSpPr txBox="1"/>
            <p:nvPr/>
          </p:nvSpPr>
          <p:spPr>
            <a:xfrm>
              <a:off x="5577914" y="6556460"/>
              <a:ext cx="1168595" cy="1020536"/>
            </a:xfrm>
            <a:prstGeom prst="rect">
              <a:avLst/>
            </a:prstGeom>
          </p:spPr>
          <p:txBody>
            <a:bodyPr lIns="0" tIns="0" rIns="0" bIns="0" rtlCol="0" anchor="t">
              <a:spAutoFit/>
            </a:bodyPr>
            <a:lstStyle/>
            <a:p>
              <a:pPr algn="ctr">
                <a:lnSpc>
                  <a:spcPts val="3079"/>
                </a:lnSpc>
              </a:pPr>
              <a:r>
                <a:rPr lang="en-US" sz="2199">
                  <a:solidFill>
                    <a:srgbClr val="000000"/>
                  </a:solidFill>
                  <a:latin typeface="Montserrat" pitchFamily="2" charset="0"/>
                </a:rPr>
                <a:t>Item 3</a:t>
              </a:r>
            </a:p>
          </p:txBody>
        </p:sp>
        <p:sp>
          <p:nvSpPr>
            <p:cNvPr id="22" name="TextBox 22"/>
            <p:cNvSpPr txBox="1"/>
            <p:nvPr/>
          </p:nvSpPr>
          <p:spPr>
            <a:xfrm>
              <a:off x="7655068" y="6556460"/>
              <a:ext cx="1190951" cy="1020536"/>
            </a:xfrm>
            <a:prstGeom prst="rect">
              <a:avLst/>
            </a:prstGeom>
          </p:spPr>
          <p:txBody>
            <a:bodyPr lIns="0" tIns="0" rIns="0" bIns="0" rtlCol="0" anchor="t">
              <a:spAutoFit/>
            </a:bodyPr>
            <a:lstStyle/>
            <a:p>
              <a:pPr algn="ctr">
                <a:lnSpc>
                  <a:spcPts val="3079"/>
                </a:lnSpc>
              </a:pPr>
              <a:r>
                <a:rPr lang="en-US" sz="2199">
                  <a:solidFill>
                    <a:srgbClr val="000000"/>
                  </a:solidFill>
                  <a:latin typeface="Montserrat" pitchFamily="2" charset="0"/>
                </a:rPr>
                <a:t>Item 4</a:t>
              </a:r>
            </a:p>
          </p:txBody>
        </p:sp>
        <p:sp>
          <p:nvSpPr>
            <p:cNvPr id="23" name="TextBox 23"/>
            <p:cNvSpPr txBox="1"/>
            <p:nvPr/>
          </p:nvSpPr>
          <p:spPr>
            <a:xfrm>
              <a:off x="9747491" y="6556460"/>
              <a:ext cx="1182767" cy="1020536"/>
            </a:xfrm>
            <a:prstGeom prst="rect">
              <a:avLst/>
            </a:prstGeom>
          </p:spPr>
          <p:txBody>
            <a:bodyPr lIns="0" tIns="0" rIns="0" bIns="0" rtlCol="0" anchor="t">
              <a:spAutoFit/>
            </a:bodyPr>
            <a:lstStyle/>
            <a:p>
              <a:pPr algn="ctr">
                <a:lnSpc>
                  <a:spcPts val="3079"/>
                </a:lnSpc>
              </a:pPr>
              <a:r>
                <a:rPr lang="en-US" sz="2199">
                  <a:solidFill>
                    <a:srgbClr val="000000"/>
                  </a:solidFill>
                  <a:latin typeface="Montserrat" pitchFamily="2" charset="0"/>
                </a:rPr>
                <a:t>Item 5</a:t>
              </a:r>
            </a:p>
          </p:txBody>
        </p:sp>
        <p:grpSp>
          <p:nvGrpSpPr>
            <p:cNvPr id="24" name="Group 24"/>
            <p:cNvGrpSpPr>
              <a:grpSpLocks noChangeAspect="1"/>
            </p:cNvGrpSpPr>
            <p:nvPr/>
          </p:nvGrpSpPr>
          <p:grpSpPr>
            <a:xfrm>
              <a:off x="941380" y="223461"/>
              <a:ext cx="10441662" cy="6184832"/>
              <a:chOff x="0" y="0"/>
              <a:chExt cx="65614124" cy="38864725"/>
            </a:xfrm>
          </p:grpSpPr>
          <p:sp>
            <p:nvSpPr>
              <p:cNvPr id="25" name="Freeform 25"/>
              <p:cNvSpPr/>
              <p:nvPr/>
            </p:nvSpPr>
            <p:spPr>
              <a:xfrm>
                <a:off x="0" y="-6350"/>
                <a:ext cx="65614122" cy="12700"/>
              </a:xfrm>
              <a:custGeom>
                <a:avLst/>
                <a:gdLst/>
                <a:ahLst/>
                <a:cxnLst/>
                <a:rect l="l" t="t" r="r" b="b"/>
                <a:pathLst>
                  <a:path w="65614122" h="12700">
                    <a:moveTo>
                      <a:pt x="0" y="0"/>
                    </a:moveTo>
                    <a:lnTo>
                      <a:pt x="65614122" y="0"/>
                    </a:lnTo>
                    <a:lnTo>
                      <a:pt x="65614122" y="12700"/>
                    </a:lnTo>
                    <a:lnTo>
                      <a:pt x="0" y="12700"/>
                    </a:lnTo>
                    <a:close/>
                  </a:path>
                </a:pathLst>
              </a:custGeom>
              <a:solidFill>
                <a:srgbClr val="000000">
                  <a:alpha val="24706"/>
                </a:srgbClr>
              </a:solidFill>
            </p:spPr>
          </p:sp>
          <p:sp>
            <p:nvSpPr>
              <p:cNvPr id="26" name="Freeform 26"/>
              <p:cNvSpPr/>
              <p:nvPr/>
            </p:nvSpPr>
            <p:spPr>
              <a:xfrm>
                <a:off x="0" y="7766595"/>
                <a:ext cx="65614122" cy="12700"/>
              </a:xfrm>
              <a:custGeom>
                <a:avLst/>
                <a:gdLst/>
                <a:ahLst/>
                <a:cxnLst/>
                <a:rect l="l" t="t" r="r" b="b"/>
                <a:pathLst>
                  <a:path w="65614122" h="12700">
                    <a:moveTo>
                      <a:pt x="0" y="0"/>
                    </a:moveTo>
                    <a:lnTo>
                      <a:pt x="65614122" y="0"/>
                    </a:lnTo>
                    <a:lnTo>
                      <a:pt x="65614122" y="12700"/>
                    </a:lnTo>
                    <a:lnTo>
                      <a:pt x="0" y="12700"/>
                    </a:lnTo>
                    <a:close/>
                  </a:path>
                </a:pathLst>
              </a:custGeom>
              <a:solidFill>
                <a:srgbClr val="000000">
                  <a:alpha val="24706"/>
                </a:srgbClr>
              </a:solidFill>
            </p:spPr>
          </p:sp>
          <p:sp>
            <p:nvSpPr>
              <p:cNvPr id="27" name="Freeform 27"/>
              <p:cNvSpPr/>
              <p:nvPr/>
            </p:nvSpPr>
            <p:spPr>
              <a:xfrm>
                <a:off x="0" y="15539540"/>
                <a:ext cx="65614122" cy="12700"/>
              </a:xfrm>
              <a:custGeom>
                <a:avLst/>
                <a:gdLst/>
                <a:ahLst/>
                <a:cxnLst/>
                <a:rect l="l" t="t" r="r" b="b"/>
                <a:pathLst>
                  <a:path w="65614122" h="12700">
                    <a:moveTo>
                      <a:pt x="0" y="0"/>
                    </a:moveTo>
                    <a:lnTo>
                      <a:pt x="65614122" y="0"/>
                    </a:lnTo>
                    <a:lnTo>
                      <a:pt x="65614122" y="12700"/>
                    </a:lnTo>
                    <a:lnTo>
                      <a:pt x="0" y="12700"/>
                    </a:lnTo>
                    <a:close/>
                  </a:path>
                </a:pathLst>
              </a:custGeom>
              <a:solidFill>
                <a:srgbClr val="000000">
                  <a:alpha val="24706"/>
                </a:srgbClr>
              </a:solidFill>
            </p:spPr>
          </p:sp>
          <p:sp>
            <p:nvSpPr>
              <p:cNvPr id="28" name="Freeform 28"/>
              <p:cNvSpPr/>
              <p:nvPr/>
            </p:nvSpPr>
            <p:spPr>
              <a:xfrm>
                <a:off x="0" y="23312484"/>
                <a:ext cx="65614122" cy="12700"/>
              </a:xfrm>
              <a:custGeom>
                <a:avLst/>
                <a:gdLst/>
                <a:ahLst/>
                <a:cxnLst/>
                <a:rect l="l" t="t" r="r" b="b"/>
                <a:pathLst>
                  <a:path w="65614122" h="12700">
                    <a:moveTo>
                      <a:pt x="0" y="0"/>
                    </a:moveTo>
                    <a:lnTo>
                      <a:pt x="65614122" y="0"/>
                    </a:lnTo>
                    <a:lnTo>
                      <a:pt x="65614122" y="12700"/>
                    </a:lnTo>
                    <a:lnTo>
                      <a:pt x="0" y="12700"/>
                    </a:lnTo>
                    <a:close/>
                  </a:path>
                </a:pathLst>
              </a:custGeom>
              <a:solidFill>
                <a:srgbClr val="000000">
                  <a:alpha val="24706"/>
                </a:srgbClr>
              </a:solidFill>
            </p:spPr>
          </p:sp>
          <p:sp>
            <p:nvSpPr>
              <p:cNvPr id="29" name="Freeform 29"/>
              <p:cNvSpPr/>
              <p:nvPr/>
            </p:nvSpPr>
            <p:spPr>
              <a:xfrm>
                <a:off x="0" y="31085430"/>
                <a:ext cx="65614122" cy="12700"/>
              </a:xfrm>
              <a:custGeom>
                <a:avLst/>
                <a:gdLst/>
                <a:ahLst/>
                <a:cxnLst/>
                <a:rect l="l" t="t" r="r" b="b"/>
                <a:pathLst>
                  <a:path w="65614122" h="12700">
                    <a:moveTo>
                      <a:pt x="0" y="0"/>
                    </a:moveTo>
                    <a:lnTo>
                      <a:pt x="65614122" y="0"/>
                    </a:lnTo>
                    <a:lnTo>
                      <a:pt x="65614122" y="12700"/>
                    </a:lnTo>
                    <a:lnTo>
                      <a:pt x="0" y="12700"/>
                    </a:lnTo>
                    <a:close/>
                  </a:path>
                </a:pathLst>
              </a:custGeom>
              <a:solidFill>
                <a:srgbClr val="000000">
                  <a:alpha val="24706"/>
                </a:srgbClr>
              </a:solidFill>
            </p:spPr>
          </p:sp>
          <p:sp>
            <p:nvSpPr>
              <p:cNvPr id="30" name="Freeform 30"/>
              <p:cNvSpPr/>
              <p:nvPr/>
            </p:nvSpPr>
            <p:spPr>
              <a:xfrm>
                <a:off x="0" y="38858375"/>
                <a:ext cx="65614122" cy="12700"/>
              </a:xfrm>
              <a:custGeom>
                <a:avLst/>
                <a:gdLst/>
                <a:ahLst/>
                <a:cxnLst/>
                <a:rect l="l" t="t" r="r" b="b"/>
                <a:pathLst>
                  <a:path w="65614122" h="12700">
                    <a:moveTo>
                      <a:pt x="0" y="0"/>
                    </a:moveTo>
                    <a:lnTo>
                      <a:pt x="65614122" y="0"/>
                    </a:lnTo>
                    <a:lnTo>
                      <a:pt x="65614122" y="12700"/>
                    </a:lnTo>
                    <a:lnTo>
                      <a:pt x="0" y="12700"/>
                    </a:lnTo>
                    <a:close/>
                  </a:path>
                </a:pathLst>
              </a:custGeom>
              <a:solidFill>
                <a:srgbClr val="000000">
                  <a:alpha val="60000"/>
                </a:srgbClr>
              </a:solidFill>
            </p:spPr>
          </p:sp>
        </p:grpSp>
        <p:sp>
          <p:nvSpPr>
            <p:cNvPr id="31" name="TextBox 31"/>
            <p:cNvSpPr txBox="1"/>
            <p:nvPr/>
          </p:nvSpPr>
          <p:spPr>
            <a:xfrm>
              <a:off x="80817" y="-38100"/>
              <a:ext cx="674296" cy="490477"/>
            </a:xfrm>
            <a:prstGeom prst="rect">
              <a:avLst/>
            </a:prstGeom>
          </p:spPr>
          <p:txBody>
            <a:bodyPr lIns="0" tIns="0" rIns="0" bIns="0" rtlCol="0" anchor="t">
              <a:spAutoFit/>
            </a:bodyPr>
            <a:lstStyle/>
            <a:p>
              <a:pPr algn="r">
                <a:lnSpc>
                  <a:spcPts val="3079"/>
                </a:lnSpc>
              </a:pPr>
              <a:r>
                <a:rPr lang="en-US" sz="2199">
                  <a:solidFill>
                    <a:srgbClr val="000000"/>
                  </a:solidFill>
                  <a:latin typeface="Montserrat" pitchFamily="2" charset="0"/>
                </a:rPr>
                <a:t>125 </a:t>
              </a:r>
            </a:p>
          </p:txBody>
        </p:sp>
        <p:sp>
          <p:nvSpPr>
            <p:cNvPr id="32" name="TextBox 32"/>
            <p:cNvSpPr txBox="1"/>
            <p:nvPr/>
          </p:nvSpPr>
          <p:spPr>
            <a:xfrm>
              <a:off x="0" y="1198867"/>
              <a:ext cx="755113" cy="490477"/>
            </a:xfrm>
            <a:prstGeom prst="rect">
              <a:avLst/>
            </a:prstGeom>
          </p:spPr>
          <p:txBody>
            <a:bodyPr lIns="0" tIns="0" rIns="0" bIns="0" rtlCol="0" anchor="t">
              <a:spAutoFit/>
            </a:bodyPr>
            <a:lstStyle/>
            <a:p>
              <a:pPr algn="r">
                <a:lnSpc>
                  <a:spcPts val="3079"/>
                </a:lnSpc>
              </a:pPr>
              <a:r>
                <a:rPr lang="en-US" sz="2199">
                  <a:solidFill>
                    <a:srgbClr val="000000"/>
                  </a:solidFill>
                  <a:latin typeface="Montserrat" pitchFamily="2" charset="0"/>
                </a:rPr>
                <a:t>100 </a:t>
              </a:r>
            </a:p>
          </p:txBody>
        </p:sp>
        <p:sp>
          <p:nvSpPr>
            <p:cNvPr id="33" name="TextBox 33"/>
            <p:cNvSpPr txBox="1"/>
            <p:nvPr/>
          </p:nvSpPr>
          <p:spPr>
            <a:xfrm>
              <a:off x="231688" y="2435833"/>
              <a:ext cx="523425" cy="490477"/>
            </a:xfrm>
            <a:prstGeom prst="rect">
              <a:avLst/>
            </a:prstGeom>
          </p:spPr>
          <p:txBody>
            <a:bodyPr lIns="0" tIns="0" rIns="0" bIns="0" rtlCol="0" anchor="t">
              <a:spAutoFit/>
            </a:bodyPr>
            <a:lstStyle/>
            <a:p>
              <a:pPr algn="r">
                <a:lnSpc>
                  <a:spcPts val="3079"/>
                </a:lnSpc>
              </a:pPr>
              <a:r>
                <a:rPr lang="en-US" sz="2199">
                  <a:solidFill>
                    <a:srgbClr val="000000"/>
                  </a:solidFill>
                  <a:latin typeface="Montserrat" pitchFamily="2" charset="0"/>
                </a:rPr>
                <a:t>75 </a:t>
              </a:r>
            </a:p>
          </p:txBody>
        </p:sp>
        <p:sp>
          <p:nvSpPr>
            <p:cNvPr id="34" name="TextBox 34"/>
            <p:cNvSpPr txBox="1"/>
            <p:nvPr/>
          </p:nvSpPr>
          <p:spPr>
            <a:xfrm>
              <a:off x="186619" y="3672799"/>
              <a:ext cx="568495" cy="490477"/>
            </a:xfrm>
            <a:prstGeom prst="rect">
              <a:avLst/>
            </a:prstGeom>
          </p:spPr>
          <p:txBody>
            <a:bodyPr lIns="0" tIns="0" rIns="0" bIns="0" rtlCol="0" anchor="t">
              <a:spAutoFit/>
            </a:bodyPr>
            <a:lstStyle/>
            <a:p>
              <a:pPr algn="r">
                <a:lnSpc>
                  <a:spcPts val="3079"/>
                </a:lnSpc>
              </a:pPr>
              <a:r>
                <a:rPr lang="en-US" sz="2199">
                  <a:solidFill>
                    <a:srgbClr val="000000"/>
                  </a:solidFill>
                  <a:latin typeface="Montserrat" pitchFamily="2" charset="0"/>
                </a:rPr>
                <a:t>50 </a:t>
              </a:r>
            </a:p>
          </p:txBody>
        </p:sp>
        <p:sp>
          <p:nvSpPr>
            <p:cNvPr id="35" name="TextBox 35"/>
            <p:cNvSpPr txBox="1"/>
            <p:nvPr/>
          </p:nvSpPr>
          <p:spPr>
            <a:xfrm>
              <a:off x="224993" y="4909765"/>
              <a:ext cx="530120" cy="490477"/>
            </a:xfrm>
            <a:prstGeom prst="rect">
              <a:avLst/>
            </a:prstGeom>
          </p:spPr>
          <p:txBody>
            <a:bodyPr lIns="0" tIns="0" rIns="0" bIns="0" rtlCol="0" anchor="t">
              <a:spAutoFit/>
            </a:bodyPr>
            <a:lstStyle/>
            <a:p>
              <a:pPr algn="r">
                <a:lnSpc>
                  <a:spcPts val="3079"/>
                </a:lnSpc>
              </a:pPr>
              <a:r>
                <a:rPr lang="en-US" sz="2199">
                  <a:solidFill>
                    <a:srgbClr val="000000"/>
                  </a:solidFill>
                  <a:latin typeface="Montserrat" pitchFamily="2" charset="0"/>
                </a:rPr>
                <a:t>25 </a:t>
              </a:r>
            </a:p>
          </p:txBody>
        </p:sp>
        <p:sp>
          <p:nvSpPr>
            <p:cNvPr id="36" name="TextBox 36"/>
            <p:cNvSpPr txBox="1"/>
            <p:nvPr/>
          </p:nvSpPr>
          <p:spPr>
            <a:xfrm>
              <a:off x="401556" y="6146732"/>
              <a:ext cx="353557" cy="490477"/>
            </a:xfrm>
            <a:prstGeom prst="rect">
              <a:avLst/>
            </a:prstGeom>
          </p:spPr>
          <p:txBody>
            <a:bodyPr lIns="0" tIns="0" rIns="0" bIns="0" rtlCol="0" anchor="t">
              <a:spAutoFit/>
            </a:bodyPr>
            <a:lstStyle/>
            <a:p>
              <a:pPr algn="r">
                <a:lnSpc>
                  <a:spcPts val="3079"/>
                </a:lnSpc>
              </a:pPr>
              <a:r>
                <a:rPr lang="en-US" sz="2199">
                  <a:solidFill>
                    <a:srgbClr val="000000"/>
                  </a:solidFill>
                  <a:latin typeface="Montserrat" pitchFamily="2" charset="0"/>
                </a:rPr>
                <a:t>0 </a:t>
              </a:r>
            </a:p>
          </p:txBody>
        </p:sp>
        <p:grpSp>
          <p:nvGrpSpPr>
            <p:cNvPr id="37" name="Group 37"/>
            <p:cNvGrpSpPr>
              <a:grpSpLocks noChangeAspect="1"/>
            </p:cNvGrpSpPr>
            <p:nvPr/>
          </p:nvGrpSpPr>
          <p:grpSpPr>
            <a:xfrm>
              <a:off x="1985546" y="272940"/>
              <a:ext cx="8353329" cy="6135353"/>
              <a:chOff x="6561412" y="310918"/>
              <a:chExt cx="52491299" cy="38553807"/>
            </a:xfrm>
          </p:grpSpPr>
          <p:sp>
            <p:nvSpPr>
              <p:cNvPr id="38" name="Freeform 38"/>
              <p:cNvSpPr/>
              <p:nvPr/>
            </p:nvSpPr>
            <p:spPr>
              <a:xfrm>
                <a:off x="6561413" y="310918"/>
                <a:ext cx="52491299" cy="38553808"/>
              </a:xfrm>
              <a:custGeom>
                <a:avLst/>
                <a:gdLst/>
                <a:ahLst/>
                <a:cxnLst/>
                <a:rect l="l" t="t" r="r" b="b"/>
                <a:pathLst>
                  <a:path w="52491299" h="38553808">
                    <a:moveTo>
                      <a:pt x="0" y="38553807"/>
                    </a:moveTo>
                    <a:lnTo>
                      <a:pt x="0" y="29226271"/>
                    </a:lnTo>
                    <a:lnTo>
                      <a:pt x="13122824" y="24251587"/>
                    </a:lnTo>
                    <a:lnTo>
                      <a:pt x="26245648" y="12747629"/>
                    </a:lnTo>
                    <a:lnTo>
                      <a:pt x="39368475" y="12125794"/>
                    </a:lnTo>
                    <a:lnTo>
                      <a:pt x="52491299" y="0"/>
                    </a:lnTo>
                    <a:lnTo>
                      <a:pt x="52491299" y="38553807"/>
                    </a:lnTo>
                    <a:close/>
                  </a:path>
                </a:pathLst>
              </a:custGeom>
              <a:solidFill>
                <a:srgbClr val="5D4C2A">
                  <a:alpha val="64706"/>
                </a:srgbClr>
              </a:solidFill>
            </p:spPr>
          </p:sp>
          <p:sp>
            <p:nvSpPr>
              <p:cNvPr id="39" name="Freeform 39"/>
              <p:cNvSpPr/>
              <p:nvPr/>
            </p:nvSpPr>
            <p:spPr>
              <a:xfrm>
                <a:off x="6561413" y="13369465"/>
                <a:ext cx="52491299" cy="25495261"/>
              </a:xfrm>
              <a:custGeom>
                <a:avLst/>
                <a:gdLst/>
                <a:ahLst/>
                <a:cxnLst/>
                <a:rect l="l" t="t" r="r" b="b"/>
                <a:pathLst>
                  <a:path w="52491299" h="25495261">
                    <a:moveTo>
                      <a:pt x="0" y="25495260"/>
                    </a:moveTo>
                    <a:lnTo>
                      <a:pt x="0" y="21764245"/>
                    </a:lnTo>
                    <a:lnTo>
                      <a:pt x="13122824" y="20520575"/>
                    </a:lnTo>
                    <a:lnTo>
                      <a:pt x="26245648" y="7462028"/>
                    </a:lnTo>
                    <a:lnTo>
                      <a:pt x="39368475" y="11503959"/>
                    </a:lnTo>
                    <a:lnTo>
                      <a:pt x="52491299" y="0"/>
                    </a:lnTo>
                    <a:lnTo>
                      <a:pt x="52491299" y="25495260"/>
                    </a:lnTo>
                    <a:close/>
                  </a:path>
                </a:pathLst>
              </a:custGeom>
              <a:solidFill>
                <a:srgbClr val="5D4C2A">
                  <a:alpha val="64706"/>
                </a:srgbClr>
              </a:solidFill>
            </p:spPr>
          </p:sp>
          <p:sp>
            <p:nvSpPr>
              <p:cNvPr id="40" name="Freeform 40"/>
              <p:cNvSpPr/>
              <p:nvPr/>
            </p:nvSpPr>
            <p:spPr>
              <a:xfrm>
                <a:off x="6561413" y="27049850"/>
                <a:ext cx="52491299" cy="11814876"/>
              </a:xfrm>
              <a:custGeom>
                <a:avLst/>
                <a:gdLst/>
                <a:ahLst/>
                <a:cxnLst/>
                <a:rect l="l" t="t" r="r" b="b"/>
                <a:pathLst>
                  <a:path w="52491299" h="11814876">
                    <a:moveTo>
                      <a:pt x="0" y="11814875"/>
                    </a:moveTo>
                    <a:lnTo>
                      <a:pt x="0" y="11814875"/>
                    </a:lnTo>
                    <a:lnTo>
                      <a:pt x="13122824" y="8083860"/>
                    </a:lnTo>
                    <a:lnTo>
                      <a:pt x="26245648" y="0"/>
                    </a:lnTo>
                    <a:lnTo>
                      <a:pt x="39368475" y="2487339"/>
                    </a:lnTo>
                    <a:lnTo>
                      <a:pt x="52491299" y="1865504"/>
                    </a:lnTo>
                    <a:lnTo>
                      <a:pt x="52491299" y="11814875"/>
                    </a:lnTo>
                    <a:close/>
                  </a:path>
                </a:pathLst>
              </a:custGeom>
              <a:solidFill>
                <a:srgbClr val="FFFFFF">
                  <a:alpha val="64706"/>
                </a:srgbClr>
              </a:solidFill>
            </p:spPr>
          </p:sp>
        </p:grpSp>
      </p:grpSp>
      <p:sp>
        <p:nvSpPr>
          <p:cNvPr id="41" name="AutoShape 41"/>
          <p:cNvSpPr/>
          <p:nvPr/>
        </p:nvSpPr>
        <p:spPr>
          <a:xfrm>
            <a:off x="0" y="39441596"/>
            <a:ext cx="11021803" cy="0"/>
          </a:xfrm>
          <a:prstGeom prst="line">
            <a:avLst/>
          </a:prstGeom>
          <a:ln w="19050" cap="flat">
            <a:solidFill>
              <a:srgbClr val="000000"/>
            </a:solidFill>
            <a:prstDash val="solid"/>
            <a:headEnd type="none" w="sm" len="sm"/>
            <a:tailEnd type="none" w="sm" len="sm"/>
          </a:ln>
        </p:spPr>
      </p:sp>
      <p:sp>
        <p:nvSpPr>
          <p:cNvPr id="42" name="TextBox 42"/>
          <p:cNvSpPr txBox="1"/>
          <p:nvPr/>
        </p:nvSpPr>
        <p:spPr>
          <a:xfrm>
            <a:off x="2377440" y="28250298"/>
            <a:ext cx="7422623" cy="962660"/>
          </a:xfrm>
          <a:prstGeom prst="rect">
            <a:avLst/>
          </a:prstGeom>
        </p:spPr>
        <p:txBody>
          <a:bodyPr lIns="0" tIns="0" rIns="0" bIns="0" rtlCol="0" anchor="t">
            <a:spAutoFit/>
          </a:bodyPr>
          <a:lstStyle/>
          <a:p>
            <a:pPr marL="0" lvl="0" indent="0">
              <a:lnSpc>
                <a:spcPts val="7839"/>
              </a:lnSpc>
              <a:spcBef>
                <a:spcPct val="0"/>
              </a:spcBef>
            </a:pPr>
            <a:r>
              <a:rPr lang="en-US" sz="5600">
                <a:solidFill>
                  <a:srgbClr val="000000"/>
                </a:solidFill>
                <a:latin typeface="Montserrat Medium" pitchFamily="2" charset="0"/>
              </a:rPr>
              <a:t>METHODOLOGY</a:t>
            </a:r>
          </a:p>
        </p:txBody>
      </p:sp>
      <p:sp>
        <p:nvSpPr>
          <p:cNvPr id="43" name="TextBox 43"/>
          <p:cNvSpPr txBox="1"/>
          <p:nvPr/>
        </p:nvSpPr>
        <p:spPr>
          <a:xfrm>
            <a:off x="2377440" y="29492358"/>
            <a:ext cx="7422623" cy="2647950"/>
          </a:xfrm>
          <a:prstGeom prst="rect">
            <a:avLst/>
          </a:prstGeom>
        </p:spPr>
        <p:txBody>
          <a:bodyPr lIns="0" tIns="0" rIns="0" bIns="0" rtlCol="0" anchor="t">
            <a:spAutoFit/>
          </a:bodyPr>
          <a:lstStyle/>
          <a:p>
            <a:pPr marL="0" lvl="0" indent="0" algn="l">
              <a:lnSpc>
                <a:spcPts val="4200"/>
              </a:lnSpc>
              <a:spcBef>
                <a:spcPct val="0"/>
              </a:spcBef>
            </a:pPr>
            <a:r>
              <a:rPr lang="en-US" sz="3000" u="none">
                <a:solidFill>
                  <a:srgbClr val="000000"/>
                </a:solidFill>
                <a:latin typeface="Montserrat" pitchFamily="2" charset="0"/>
              </a:rPr>
              <a:t>Describe how you've conducted your research. What is the strategy of the team? What methods were used? Were there any special technology applied? </a:t>
            </a:r>
          </a:p>
        </p:txBody>
      </p:sp>
      <p:sp>
        <p:nvSpPr>
          <p:cNvPr id="44" name="TextBox 44"/>
          <p:cNvSpPr txBox="1"/>
          <p:nvPr/>
        </p:nvSpPr>
        <p:spPr>
          <a:xfrm>
            <a:off x="2377440" y="23334731"/>
            <a:ext cx="7422623" cy="962660"/>
          </a:xfrm>
          <a:prstGeom prst="rect">
            <a:avLst/>
          </a:prstGeom>
        </p:spPr>
        <p:txBody>
          <a:bodyPr lIns="0" tIns="0" rIns="0" bIns="0" rtlCol="0" anchor="t">
            <a:spAutoFit/>
          </a:bodyPr>
          <a:lstStyle/>
          <a:p>
            <a:pPr marL="0" lvl="0" indent="0">
              <a:lnSpc>
                <a:spcPts val="7839"/>
              </a:lnSpc>
              <a:spcBef>
                <a:spcPct val="0"/>
              </a:spcBef>
            </a:pPr>
            <a:r>
              <a:rPr lang="en-US" sz="5600">
                <a:solidFill>
                  <a:srgbClr val="000000"/>
                </a:solidFill>
                <a:latin typeface="Montserrat Medium" pitchFamily="2" charset="0"/>
              </a:rPr>
              <a:t>OBJECTIVE</a:t>
            </a:r>
          </a:p>
        </p:txBody>
      </p:sp>
      <p:sp>
        <p:nvSpPr>
          <p:cNvPr id="45" name="TextBox 45"/>
          <p:cNvSpPr txBox="1"/>
          <p:nvPr/>
        </p:nvSpPr>
        <p:spPr>
          <a:xfrm>
            <a:off x="2377440" y="24576791"/>
            <a:ext cx="7422623" cy="1047750"/>
          </a:xfrm>
          <a:prstGeom prst="rect">
            <a:avLst/>
          </a:prstGeom>
        </p:spPr>
        <p:txBody>
          <a:bodyPr lIns="0" tIns="0" rIns="0" bIns="0" rtlCol="0" anchor="t">
            <a:spAutoFit/>
          </a:bodyPr>
          <a:lstStyle/>
          <a:p>
            <a:pPr marL="0" lvl="0" indent="0">
              <a:lnSpc>
                <a:spcPts val="4200"/>
              </a:lnSpc>
              <a:spcBef>
                <a:spcPct val="0"/>
              </a:spcBef>
            </a:pPr>
            <a:r>
              <a:rPr lang="en-US" sz="3000">
                <a:solidFill>
                  <a:srgbClr val="000000"/>
                </a:solidFill>
                <a:latin typeface="Montserrat" pitchFamily="2" charset="0"/>
              </a:rPr>
              <a:t>In this section, state what is the purpose of your study. </a:t>
            </a:r>
          </a:p>
        </p:txBody>
      </p:sp>
      <p:sp>
        <p:nvSpPr>
          <p:cNvPr id="46" name="TextBox 46"/>
          <p:cNvSpPr txBox="1"/>
          <p:nvPr/>
        </p:nvSpPr>
        <p:spPr>
          <a:xfrm>
            <a:off x="12205443" y="14092136"/>
            <a:ext cx="8616423" cy="962660"/>
          </a:xfrm>
          <a:prstGeom prst="rect">
            <a:avLst/>
          </a:prstGeom>
        </p:spPr>
        <p:txBody>
          <a:bodyPr lIns="0" tIns="0" rIns="0" bIns="0" rtlCol="0" anchor="t">
            <a:spAutoFit/>
          </a:bodyPr>
          <a:lstStyle/>
          <a:p>
            <a:pPr marL="0" lvl="0" indent="0">
              <a:lnSpc>
                <a:spcPts val="7839"/>
              </a:lnSpc>
              <a:spcBef>
                <a:spcPct val="0"/>
              </a:spcBef>
            </a:pPr>
            <a:r>
              <a:rPr lang="en-US" sz="5600">
                <a:solidFill>
                  <a:srgbClr val="000000"/>
                </a:solidFill>
                <a:latin typeface="Montserrat Medium" pitchFamily="2" charset="0"/>
              </a:rPr>
              <a:t>RESULTS</a:t>
            </a:r>
          </a:p>
        </p:txBody>
      </p:sp>
      <p:sp>
        <p:nvSpPr>
          <p:cNvPr id="47" name="TextBox 47"/>
          <p:cNvSpPr txBox="1"/>
          <p:nvPr/>
        </p:nvSpPr>
        <p:spPr>
          <a:xfrm>
            <a:off x="12205443" y="15334196"/>
            <a:ext cx="8616423" cy="2114550"/>
          </a:xfrm>
          <a:prstGeom prst="rect">
            <a:avLst/>
          </a:prstGeom>
        </p:spPr>
        <p:txBody>
          <a:bodyPr lIns="0" tIns="0" rIns="0" bIns="0" rtlCol="0" anchor="t">
            <a:spAutoFit/>
          </a:bodyPr>
          <a:lstStyle/>
          <a:p>
            <a:pPr marL="0" lvl="0" indent="0">
              <a:lnSpc>
                <a:spcPts val="4200"/>
              </a:lnSpc>
              <a:spcBef>
                <a:spcPct val="0"/>
              </a:spcBef>
            </a:pPr>
            <a:r>
              <a:rPr lang="en-US" sz="3000">
                <a:solidFill>
                  <a:srgbClr val="000000"/>
                </a:solidFill>
                <a:latin typeface="Montserrat" pitchFamily="2" charset="0"/>
              </a:rPr>
              <a:t>Results show the outcome of the research and should answer the question or hypothesis stated in the introduction. State what you've found from your study.</a:t>
            </a:r>
          </a:p>
        </p:txBody>
      </p:sp>
      <p:sp>
        <p:nvSpPr>
          <p:cNvPr id="48" name="TextBox 48"/>
          <p:cNvSpPr txBox="1"/>
          <p:nvPr/>
        </p:nvSpPr>
        <p:spPr>
          <a:xfrm>
            <a:off x="12205443" y="20589960"/>
            <a:ext cx="5032329" cy="962660"/>
          </a:xfrm>
          <a:prstGeom prst="rect">
            <a:avLst/>
          </a:prstGeom>
        </p:spPr>
        <p:txBody>
          <a:bodyPr lIns="0" tIns="0" rIns="0" bIns="0" rtlCol="0" anchor="t">
            <a:spAutoFit/>
          </a:bodyPr>
          <a:lstStyle/>
          <a:p>
            <a:pPr marL="0" lvl="0" indent="0">
              <a:lnSpc>
                <a:spcPts val="7839"/>
              </a:lnSpc>
              <a:spcBef>
                <a:spcPct val="0"/>
              </a:spcBef>
            </a:pPr>
            <a:r>
              <a:rPr lang="en-US" sz="5600">
                <a:solidFill>
                  <a:srgbClr val="000000"/>
                </a:solidFill>
                <a:latin typeface="Montserrat Medium" pitchFamily="2" charset="0"/>
              </a:rPr>
              <a:t>ANALYSIS</a:t>
            </a:r>
          </a:p>
        </p:txBody>
      </p:sp>
      <p:sp>
        <p:nvSpPr>
          <p:cNvPr id="49" name="TextBox 49"/>
          <p:cNvSpPr txBox="1"/>
          <p:nvPr/>
        </p:nvSpPr>
        <p:spPr>
          <a:xfrm>
            <a:off x="12205443" y="21832020"/>
            <a:ext cx="8616423" cy="4781550"/>
          </a:xfrm>
          <a:prstGeom prst="rect">
            <a:avLst/>
          </a:prstGeom>
        </p:spPr>
        <p:txBody>
          <a:bodyPr lIns="0" tIns="0" rIns="0" bIns="0" rtlCol="0" anchor="t">
            <a:spAutoFit/>
          </a:bodyPr>
          <a:lstStyle/>
          <a:p>
            <a:pPr marL="0" lvl="0" indent="0">
              <a:lnSpc>
                <a:spcPts val="4200"/>
              </a:lnSpc>
              <a:spcBef>
                <a:spcPct val="0"/>
              </a:spcBef>
            </a:pPr>
            <a:r>
              <a:rPr lang="en-US" sz="3000">
                <a:solidFill>
                  <a:srgbClr val="000000"/>
                </a:solidFill>
                <a:latin typeface="Montserrat" pitchFamily="2" charset="0"/>
              </a:rPr>
              <a:t>In a regular research paper, the analysis section is one of the longest parts as it builds on the information that supports the objective and thesis. With a research poster, you can trim down the analysis to the most important parts. Use bullets to emphasize points. Include key graphs, tables, graphics, and other images that support the study and show a visual analysis of the data.</a:t>
            </a:r>
          </a:p>
        </p:txBody>
      </p:sp>
      <p:sp>
        <p:nvSpPr>
          <p:cNvPr id="50" name="TextBox 50"/>
          <p:cNvSpPr txBox="1"/>
          <p:nvPr/>
        </p:nvSpPr>
        <p:spPr>
          <a:xfrm>
            <a:off x="23246295" y="14092136"/>
            <a:ext cx="7294665" cy="962660"/>
          </a:xfrm>
          <a:prstGeom prst="rect">
            <a:avLst/>
          </a:prstGeom>
        </p:spPr>
        <p:txBody>
          <a:bodyPr lIns="0" tIns="0" rIns="0" bIns="0" rtlCol="0" anchor="t">
            <a:spAutoFit/>
          </a:bodyPr>
          <a:lstStyle/>
          <a:p>
            <a:pPr marL="0" lvl="0" indent="0">
              <a:lnSpc>
                <a:spcPts val="7839"/>
              </a:lnSpc>
              <a:spcBef>
                <a:spcPct val="0"/>
              </a:spcBef>
            </a:pPr>
            <a:r>
              <a:rPr lang="en-US" sz="5600">
                <a:solidFill>
                  <a:srgbClr val="000000"/>
                </a:solidFill>
                <a:latin typeface="Montserrat Medium" pitchFamily="2" charset="0"/>
              </a:rPr>
              <a:t>CONCLUSION</a:t>
            </a:r>
          </a:p>
        </p:txBody>
      </p:sp>
      <p:sp>
        <p:nvSpPr>
          <p:cNvPr id="51" name="TextBox 51"/>
          <p:cNvSpPr txBox="1"/>
          <p:nvPr/>
        </p:nvSpPr>
        <p:spPr>
          <a:xfrm>
            <a:off x="23246295" y="15334196"/>
            <a:ext cx="7626258" cy="4248150"/>
          </a:xfrm>
          <a:prstGeom prst="rect">
            <a:avLst/>
          </a:prstGeom>
        </p:spPr>
        <p:txBody>
          <a:bodyPr lIns="0" tIns="0" rIns="0" bIns="0" rtlCol="0" anchor="t">
            <a:spAutoFit/>
          </a:bodyPr>
          <a:lstStyle/>
          <a:p>
            <a:pPr marL="0" lvl="0" indent="0">
              <a:lnSpc>
                <a:spcPts val="4200"/>
              </a:lnSpc>
              <a:spcBef>
                <a:spcPct val="0"/>
              </a:spcBef>
            </a:pPr>
            <a:r>
              <a:rPr lang="en-US" sz="3000">
                <a:solidFill>
                  <a:srgbClr val="000000"/>
                </a:solidFill>
                <a:latin typeface="Montserrat" pitchFamily="2" charset="0"/>
              </a:rPr>
              <a:t>To wrap up your poster, present two to three key findings. You can also add a brief explanation or narrative to these that can encourage conversation or dialogue with the audience. These findings can be actionable items that can lead to implementation, policy creation, or further study.</a:t>
            </a:r>
          </a:p>
        </p:txBody>
      </p:sp>
      <p:sp>
        <p:nvSpPr>
          <p:cNvPr id="52" name="TextBox 52"/>
          <p:cNvSpPr txBox="1"/>
          <p:nvPr/>
        </p:nvSpPr>
        <p:spPr>
          <a:xfrm>
            <a:off x="2377440" y="41357531"/>
            <a:ext cx="6489173" cy="1201419"/>
          </a:xfrm>
          <a:prstGeom prst="rect">
            <a:avLst/>
          </a:prstGeom>
        </p:spPr>
        <p:txBody>
          <a:bodyPr lIns="0" tIns="0" rIns="0" bIns="0" rtlCol="0" anchor="t">
            <a:spAutoFit/>
          </a:bodyPr>
          <a:lstStyle/>
          <a:p>
            <a:pPr marL="0" lvl="0" indent="0" algn="just">
              <a:lnSpc>
                <a:spcPts val="3219"/>
              </a:lnSpc>
              <a:spcBef>
                <a:spcPct val="0"/>
              </a:spcBef>
            </a:pPr>
            <a:r>
              <a:rPr lang="en-US" sz="2300">
                <a:solidFill>
                  <a:srgbClr val="000000"/>
                </a:solidFill>
                <a:latin typeface="Montserrat" pitchFamily="2" charset="0"/>
              </a:rPr>
              <a:t>References can take up a lot of space, so cite only the key references used in the study. </a:t>
            </a:r>
          </a:p>
        </p:txBody>
      </p:sp>
      <p:sp>
        <p:nvSpPr>
          <p:cNvPr id="53" name="TextBox 53"/>
          <p:cNvSpPr txBox="1"/>
          <p:nvPr/>
        </p:nvSpPr>
        <p:spPr>
          <a:xfrm>
            <a:off x="12275706" y="33967399"/>
            <a:ext cx="8546159" cy="372745"/>
          </a:xfrm>
          <a:prstGeom prst="rect">
            <a:avLst/>
          </a:prstGeom>
        </p:spPr>
        <p:txBody>
          <a:bodyPr lIns="0" tIns="0" rIns="0" bIns="0" rtlCol="0" anchor="t">
            <a:spAutoFit/>
          </a:bodyPr>
          <a:lstStyle/>
          <a:p>
            <a:pPr>
              <a:lnSpc>
                <a:spcPts val="3080"/>
              </a:lnSpc>
            </a:pPr>
            <a:r>
              <a:rPr lang="en-US" sz="2200">
                <a:solidFill>
                  <a:srgbClr val="000000"/>
                </a:solidFill>
                <a:latin typeface="Montserrat" pitchFamily="2" charset="0"/>
              </a:rPr>
              <a:t>Use graphs to show visualization of your data's analysis.</a:t>
            </a:r>
          </a:p>
        </p:txBody>
      </p:sp>
      <p:sp>
        <p:nvSpPr>
          <p:cNvPr id="54" name="TextBox 54"/>
          <p:cNvSpPr txBox="1"/>
          <p:nvPr/>
        </p:nvSpPr>
        <p:spPr>
          <a:xfrm>
            <a:off x="23246295" y="2311614"/>
            <a:ext cx="7626258" cy="2022157"/>
          </a:xfrm>
          <a:prstGeom prst="rect">
            <a:avLst/>
          </a:prstGeom>
        </p:spPr>
        <p:txBody>
          <a:bodyPr lIns="0" tIns="0" rIns="0" bIns="0" rtlCol="0" anchor="t">
            <a:spAutoFit/>
          </a:bodyPr>
          <a:lstStyle/>
          <a:p>
            <a:pPr marL="0" lvl="0" indent="0" algn="l">
              <a:lnSpc>
                <a:spcPts val="3219"/>
              </a:lnSpc>
              <a:spcBef>
                <a:spcPct val="0"/>
              </a:spcBef>
            </a:pPr>
            <a:r>
              <a:rPr lang="en-US" sz="2300">
                <a:solidFill>
                  <a:srgbClr val="000000"/>
                </a:solidFill>
                <a:latin typeface="Montserrat" pitchFamily="2" charset="0"/>
              </a:rPr>
              <a:t>Don't forget the names of the research authors and co-authors. Use full names and include any titles or honorifics the authors may have, as well as the university or research institution they are representing.</a:t>
            </a:r>
          </a:p>
        </p:txBody>
      </p:sp>
      <p:sp>
        <p:nvSpPr>
          <p:cNvPr id="55" name="TextBox 55"/>
          <p:cNvSpPr txBox="1"/>
          <p:nvPr/>
        </p:nvSpPr>
        <p:spPr>
          <a:xfrm>
            <a:off x="23246295" y="5312913"/>
            <a:ext cx="7626258" cy="1611788"/>
          </a:xfrm>
          <a:prstGeom prst="rect">
            <a:avLst/>
          </a:prstGeom>
        </p:spPr>
        <p:txBody>
          <a:bodyPr lIns="0" tIns="0" rIns="0" bIns="0" rtlCol="0" anchor="t">
            <a:spAutoFit/>
          </a:bodyPr>
          <a:lstStyle/>
          <a:p>
            <a:pPr marL="0" lvl="0" indent="0" algn="l">
              <a:lnSpc>
                <a:spcPts val="3219"/>
              </a:lnSpc>
              <a:spcBef>
                <a:spcPct val="0"/>
              </a:spcBef>
            </a:pPr>
            <a:r>
              <a:rPr lang="en-US" sz="2300">
                <a:solidFill>
                  <a:srgbClr val="000000"/>
                </a:solidFill>
                <a:latin typeface="Montserrat" pitchFamily="2" charset="0"/>
              </a:rPr>
              <a:t>Researches are often under or on behalf of a university, an organization, or academic/research institutions. When available, include their logos with the names.</a:t>
            </a:r>
          </a:p>
        </p:txBody>
      </p:sp>
      <p:sp>
        <p:nvSpPr>
          <p:cNvPr id="56" name="TextBox 56"/>
          <p:cNvSpPr txBox="1"/>
          <p:nvPr/>
        </p:nvSpPr>
        <p:spPr>
          <a:xfrm>
            <a:off x="2377440" y="6053036"/>
            <a:ext cx="16663541" cy="2323072"/>
          </a:xfrm>
          <a:prstGeom prst="rect">
            <a:avLst/>
          </a:prstGeom>
        </p:spPr>
        <p:txBody>
          <a:bodyPr lIns="0" tIns="0" rIns="0" bIns="0" rtlCol="0" anchor="t">
            <a:spAutoFit/>
          </a:bodyPr>
          <a:lstStyle/>
          <a:p>
            <a:pPr marL="0" lvl="0" indent="0" algn="l">
              <a:lnSpc>
                <a:spcPts val="4550"/>
              </a:lnSpc>
            </a:pPr>
            <a:r>
              <a:rPr lang="en-US" sz="3500" u="none">
                <a:solidFill>
                  <a:srgbClr val="000000"/>
                </a:solidFill>
                <a:latin typeface="Montserrat" pitchFamily="2" charset="0"/>
              </a:rPr>
              <a:t>Research posters are visual aids that are used to present a study. It is a popular way to showcase research work in conferences and the academe. Information is presented concisely and in a visually appealing manner to attract attention and spark discussion.</a:t>
            </a:r>
          </a:p>
        </p:txBody>
      </p:sp>
      <p:sp>
        <p:nvSpPr>
          <p:cNvPr id="57" name="TextBox 57"/>
          <p:cNvSpPr txBox="1"/>
          <p:nvPr/>
        </p:nvSpPr>
        <p:spPr>
          <a:xfrm>
            <a:off x="2377440" y="14085786"/>
            <a:ext cx="7422623" cy="962660"/>
          </a:xfrm>
          <a:prstGeom prst="rect">
            <a:avLst/>
          </a:prstGeom>
        </p:spPr>
        <p:txBody>
          <a:bodyPr lIns="0" tIns="0" rIns="0" bIns="0" rtlCol="0" anchor="t">
            <a:spAutoFit/>
          </a:bodyPr>
          <a:lstStyle/>
          <a:p>
            <a:pPr marL="0" lvl="0" indent="0">
              <a:lnSpc>
                <a:spcPts val="7839"/>
              </a:lnSpc>
              <a:spcBef>
                <a:spcPct val="0"/>
              </a:spcBef>
            </a:pPr>
            <a:r>
              <a:rPr lang="en-US" sz="5600" dirty="0">
                <a:solidFill>
                  <a:srgbClr val="000000"/>
                </a:solidFill>
                <a:latin typeface="Montserrat Medium" pitchFamily="2" charset="0"/>
              </a:rPr>
              <a:t>INTRODUCTION</a:t>
            </a:r>
          </a:p>
        </p:txBody>
      </p:sp>
      <p:sp>
        <p:nvSpPr>
          <p:cNvPr id="58" name="TextBox 58"/>
          <p:cNvSpPr txBox="1"/>
          <p:nvPr/>
        </p:nvSpPr>
        <p:spPr>
          <a:xfrm>
            <a:off x="2377440" y="15334196"/>
            <a:ext cx="7043306" cy="5314950"/>
          </a:xfrm>
          <a:prstGeom prst="rect">
            <a:avLst/>
          </a:prstGeom>
        </p:spPr>
        <p:txBody>
          <a:bodyPr lIns="0" tIns="0" rIns="0" bIns="0" rtlCol="0" anchor="t">
            <a:spAutoFit/>
          </a:bodyPr>
          <a:lstStyle/>
          <a:p>
            <a:pPr marL="0" lvl="0" indent="0">
              <a:lnSpc>
                <a:spcPts val="4200"/>
              </a:lnSpc>
              <a:spcBef>
                <a:spcPct val="0"/>
              </a:spcBef>
            </a:pPr>
            <a:r>
              <a:rPr lang="en-US" sz="3000">
                <a:solidFill>
                  <a:srgbClr val="000000"/>
                </a:solidFill>
                <a:latin typeface="Montserrat" pitchFamily="2" charset="0"/>
              </a:rPr>
              <a:t>This section gives an overview of the research. Start with the background: What are you studying and why? What is the importance of the research to the field or specific industry, and what can it contribute to the existing literature? Be mindful of the space of the poster. Include the important information, but be as straightforward as possible.</a:t>
            </a:r>
          </a:p>
        </p:txBody>
      </p:sp>
      <p:pic>
        <p:nvPicPr>
          <p:cNvPr id="59" name="Picture 5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246295" y="34296776"/>
            <a:ext cx="8771016" cy="7850060"/>
          </a:xfrm>
          <a:prstGeom prst="rect">
            <a:avLst/>
          </a:prstGeom>
        </p:spPr>
      </p:pic>
      <p:pic>
        <p:nvPicPr>
          <p:cNvPr id="60" name="Picture 6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008856" y="42135901"/>
            <a:ext cx="3088737" cy="50964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438</Words>
  <Application>Microsoft Office PowerPoint</Application>
  <PresentationFormat>Custom</PresentationFormat>
  <Paragraphs>38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Montserrat</vt:lpstr>
      <vt:lpstr>Arial</vt:lpstr>
      <vt:lpstr>Montserrat Medium</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poster 2,3,5,6,8,9 </dc:title>
  <cp:lastModifiedBy>HUONG NGUYEN THU</cp:lastModifiedBy>
  <cp:revision>2</cp:revision>
  <dcterms:created xsi:type="dcterms:W3CDTF">2006-08-16T00:00:00Z</dcterms:created>
  <dcterms:modified xsi:type="dcterms:W3CDTF">2023-01-26T22:35:37Z</dcterms:modified>
  <dc:identifier>DAFYZ9KaMFo</dc:identifier>
</cp:coreProperties>
</file>