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559675" cy="10691813"/>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6E46"/>
    <a:srgbClr val="F0D250"/>
    <a:srgbClr val="FA8C78"/>
    <a:srgbClr val="C8D7BE"/>
    <a:srgbClr val="FAC896"/>
    <a:srgbClr val="8CC8B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140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617EA4-46B9-4AD2-8F83-DBE17BD8F3F8}" type="datetimeFigureOut">
              <a:rPr lang="en-GB" smtClean="0"/>
              <a:t>24/12/2022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AD3093-39CE-48CB-85F2-6D06382CC61F}" type="slidenum">
              <a:rPr lang="en-GB" smtClean="0"/>
              <a:t>‹#›</a:t>
            </a:fld>
            <a:endParaRPr lang="en-GB"/>
          </a:p>
        </p:txBody>
      </p:sp>
    </p:spTree>
    <p:extLst>
      <p:ext uri="{BB962C8B-B14F-4D97-AF65-F5344CB8AC3E}">
        <p14:creationId xmlns:p14="http://schemas.microsoft.com/office/powerpoint/2010/main" val="4278837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617EA4-46B9-4AD2-8F83-DBE17BD8F3F8}" type="datetimeFigureOut">
              <a:rPr lang="en-GB" smtClean="0"/>
              <a:t>24/12/2022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AD3093-39CE-48CB-85F2-6D06382CC61F}" type="slidenum">
              <a:rPr lang="en-GB" smtClean="0"/>
              <a:t>‹#›</a:t>
            </a:fld>
            <a:endParaRPr lang="en-GB"/>
          </a:p>
        </p:txBody>
      </p:sp>
    </p:spTree>
    <p:extLst>
      <p:ext uri="{BB962C8B-B14F-4D97-AF65-F5344CB8AC3E}">
        <p14:creationId xmlns:p14="http://schemas.microsoft.com/office/powerpoint/2010/main" val="2817112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617EA4-46B9-4AD2-8F83-DBE17BD8F3F8}" type="datetimeFigureOut">
              <a:rPr lang="en-GB" smtClean="0"/>
              <a:t>24/12/2022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AD3093-39CE-48CB-85F2-6D06382CC61F}" type="slidenum">
              <a:rPr lang="en-GB" smtClean="0"/>
              <a:t>‹#›</a:t>
            </a:fld>
            <a:endParaRPr lang="en-GB"/>
          </a:p>
        </p:txBody>
      </p:sp>
    </p:spTree>
    <p:extLst>
      <p:ext uri="{BB962C8B-B14F-4D97-AF65-F5344CB8AC3E}">
        <p14:creationId xmlns:p14="http://schemas.microsoft.com/office/powerpoint/2010/main" val="1903327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617EA4-46B9-4AD2-8F83-DBE17BD8F3F8}" type="datetimeFigureOut">
              <a:rPr lang="en-GB" smtClean="0"/>
              <a:t>24/12/2022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AD3093-39CE-48CB-85F2-6D06382CC61F}" type="slidenum">
              <a:rPr lang="en-GB" smtClean="0"/>
              <a:t>‹#›</a:t>
            </a:fld>
            <a:endParaRPr lang="en-GB"/>
          </a:p>
        </p:txBody>
      </p:sp>
    </p:spTree>
    <p:extLst>
      <p:ext uri="{BB962C8B-B14F-4D97-AF65-F5344CB8AC3E}">
        <p14:creationId xmlns:p14="http://schemas.microsoft.com/office/powerpoint/2010/main" val="2704636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617EA4-46B9-4AD2-8F83-DBE17BD8F3F8}" type="datetimeFigureOut">
              <a:rPr lang="en-GB" smtClean="0"/>
              <a:t>24/12/2022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AD3093-39CE-48CB-85F2-6D06382CC61F}" type="slidenum">
              <a:rPr lang="en-GB" smtClean="0"/>
              <a:t>‹#›</a:t>
            </a:fld>
            <a:endParaRPr lang="en-GB"/>
          </a:p>
        </p:txBody>
      </p:sp>
    </p:spTree>
    <p:extLst>
      <p:ext uri="{BB962C8B-B14F-4D97-AF65-F5344CB8AC3E}">
        <p14:creationId xmlns:p14="http://schemas.microsoft.com/office/powerpoint/2010/main" val="4145186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617EA4-46B9-4AD2-8F83-DBE17BD8F3F8}" type="datetimeFigureOut">
              <a:rPr lang="en-GB" smtClean="0"/>
              <a:t>24/12/2022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AD3093-39CE-48CB-85F2-6D06382CC61F}" type="slidenum">
              <a:rPr lang="en-GB" smtClean="0"/>
              <a:t>‹#›</a:t>
            </a:fld>
            <a:endParaRPr lang="en-GB"/>
          </a:p>
        </p:txBody>
      </p:sp>
    </p:spTree>
    <p:extLst>
      <p:ext uri="{BB962C8B-B14F-4D97-AF65-F5344CB8AC3E}">
        <p14:creationId xmlns:p14="http://schemas.microsoft.com/office/powerpoint/2010/main" val="316060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617EA4-46B9-4AD2-8F83-DBE17BD8F3F8}" type="datetimeFigureOut">
              <a:rPr lang="en-GB" smtClean="0"/>
              <a:t>24/12/2022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CAD3093-39CE-48CB-85F2-6D06382CC61F}" type="slidenum">
              <a:rPr lang="en-GB" smtClean="0"/>
              <a:t>‹#›</a:t>
            </a:fld>
            <a:endParaRPr lang="en-GB"/>
          </a:p>
        </p:txBody>
      </p:sp>
    </p:spTree>
    <p:extLst>
      <p:ext uri="{BB962C8B-B14F-4D97-AF65-F5344CB8AC3E}">
        <p14:creationId xmlns:p14="http://schemas.microsoft.com/office/powerpoint/2010/main" val="3480232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617EA4-46B9-4AD2-8F83-DBE17BD8F3F8}" type="datetimeFigureOut">
              <a:rPr lang="en-GB" smtClean="0"/>
              <a:t>24/12/2022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CAD3093-39CE-48CB-85F2-6D06382CC61F}" type="slidenum">
              <a:rPr lang="en-GB" smtClean="0"/>
              <a:t>‹#›</a:t>
            </a:fld>
            <a:endParaRPr lang="en-GB"/>
          </a:p>
        </p:txBody>
      </p:sp>
    </p:spTree>
    <p:extLst>
      <p:ext uri="{BB962C8B-B14F-4D97-AF65-F5344CB8AC3E}">
        <p14:creationId xmlns:p14="http://schemas.microsoft.com/office/powerpoint/2010/main" val="248914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617EA4-46B9-4AD2-8F83-DBE17BD8F3F8}" type="datetimeFigureOut">
              <a:rPr lang="en-GB" smtClean="0"/>
              <a:t>24/12/2022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CAD3093-39CE-48CB-85F2-6D06382CC61F}" type="slidenum">
              <a:rPr lang="en-GB" smtClean="0"/>
              <a:t>‹#›</a:t>
            </a:fld>
            <a:endParaRPr lang="en-GB"/>
          </a:p>
        </p:txBody>
      </p:sp>
    </p:spTree>
    <p:extLst>
      <p:ext uri="{BB962C8B-B14F-4D97-AF65-F5344CB8AC3E}">
        <p14:creationId xmlns:p14="http://schemas.microsoft.com/office/powerpoint/2010/main" val="1576293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F7617EA4-46B9-4AD2-8F83-DBE17BD8F3F8}" type="datetimeFigureOut">
              <a:rPr lang="en-GB" smtClean="0"/>
              <a:t>24/12/2022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AD3093-39CE-48CB-85F2-6D06382CC61F}" type="slidenum">
              <a:rPr lang="en-GB" smtClean="0"/>
              <a:t>‹#›</a:t>
            </a:fld>
            <a:endParaRPr lang="en-GB"/>
          </a:p>
        </p:txBody>
      </p:sp>
    </p:spTree>
    <p:extLst>
      <p:ext uri="{BB962C8B-B14F-4D97-AF65-F5344CB8AC3E}">
        <p14:creationId xmlns:p14="http://schemas.microsoft.com/office/powerpoint/2010/main" val="2655541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F7617EA4-46B9-4AD2-8F83-DBE17BD8F3F8}" type="datetimeFigureOut">
              <a:rPr lang="en-GB" smtClean="0"/>
              <a:t>24/12/2022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AD3093-39CE-48CB-85F2-6D06382CC61F}" type="slidenum">
              <a:rPr lang="en-GB" smtClean="0"/>
              <a:t>‹#›</a:t>
            </a:fld>
            <a:endParaRPr lang="en-GB"/>
          </a:p>
        </p:txBody>
      </p:sp>
    </p:spTree>
    <p:extLst>
      <p:ext uri="{BB962C8B-B14F-4D97-AF65-F5344CB8AC3E}">
        <p14:creationId xmlns:p14="http://schemas.microsoft.com/office/powerpoint/2010/main" val="2027925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F7617EA4-46B9-4AD2-8F83-DBE17BD8F3F8}" type="datetimeFigureOut">
              <a:rPr lang="en-GB" smtClean="0"/>
              <a:t>24/12/2022</a:t>
            </a:fld>
            <a:endParaRPr lang="en-GB"/>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4CAD3093-39CE-48CB-85F2-6D06382CC61F}" type="slidenum">
              <a:rPr lang="en-GB" smtClean="0"/>
              <a:t>‹#›</a:t>
            </a:fld>
            <a:endParaRPr lang="en-GB"/>
          </a:p>
        </p:txBody>
      </p:sp>
    </p:spTree>
    <p:extLst>
      <p:ext uri="{BB962C8B-B14F-4D97-AF65-F5344CB8AC3E}">
        <p14:creationId xmlns:p14="http://schemas.microsoft.com/office/powerpoint/2010/main" val="3230487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hyperlink" Target="https://templatelab.com/" TargetMode="External"/><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4B23B1CE-3BC6-89AD-5A4F-4724BB3D7233}"/>
              </a:ext>
            </a:extLst>
          </p:cNvPr>
          <p:cNvGrpSpPr/>
          <p:nvPr/>
        </p:nvGrpSpPr>
        <p:grpSpPr>
          <a:xfrm>
            <a:off x="438912" y="3541776"/>
            <a:ext cx="6723888" cy="1030224"/>
            <a:chOff x="438912" y="3541776"/>
            <a:chExt cx="6723888" cy="1030224"/>
          </a:xfrm>
        </p:grpSpPr>
        <p:grpSp>
          <p:nvGrpSpPr>
            <p:cNvPr id="10" name="Group 9">
              <a:extLst>
                <a:ext uri="{FF2B5EF4-FFF2-40B4-BE49-F238E27FC236}">
                  <a16:creationId xmlns:a16="http://schemas.microsoft.com/office/drawing/2014/main" id="{C15F49F6-6A52-444E-E086-358307772493}"/>
                </a:ext>
              </a:extLst>
            </p:cNvPr>
            <p:cNvGrpSpPr/>
            <p:nvPr/>
          </p:nvGrpSpPr>
          <p:grpSpPr>
            <a:xfrm>
              <a:off x="438912" y="3541776"/>
              <a:ext cx="6723888" cy="1030224"/>
              <a:chOff x="438912" y="3541776"/>
              <a:chExt cx="6723888" cy="1030224"/>
            </a:xfrm>
          </p:grpSpPr>
          <p:sp>
            <p:nvSpPr>
              <p:cNvPr id="6" name="Rectangle 5">
                <a:extLst>
                  <a:ext uri="{FF2B5EF4-FFF2-40B4-BE49-F238E27FC236}">
                    <a16:creationId xmlns:a16="http://schemas.microsoft.com/office/drawing/2014/main" id="{36736C6E-C2C1-58A3-2B27-04C79D2363B0}"/>
                  </a:ext>
                </a:extLst>
              </p:cNvPr>
              <p:cNvSpPr/>
              <p:nvPr/>
            </p:nvSpPr>
            <p:spPr>
              <a:xfrm>
                <a:off x="438912" y="3541776"/>
                <a:ext cx="6723888" cy="1030224"/>
              </a:xfrm>
              <a:prstGeom prst="rect">
                <a:avLst/>
              </a:prstGeom>
              <a:noFill/>
              <a:ln w="38100">
                <a:solidFill>
                  <a:srgbClr val="FAC8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D90A1CB1-C7CE-C5BA-D440-69B156467A99}"/>
                  </a:ext>
                </a:extLst>
              </p:cNvPr>
              <p:cNvSpPr/>
              <p:nvPr/>
            </p:nvSpPr>
            <p:spPr>
              <a:xfrm>
                <a:off x="731520" y="3541776"/>
                <a:ext cx="1249680" cy="1030224"/>
              </a:xfrm>
              <a:prstGeom prst="rect">
                <a:avLst/>
              </a:prstGeom>
              <a:solidFill>
                <a:srgbClr val="FAC8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D1F6F789-C293-DD19-1BD3-3372AA33FC67}"/>
                  </a:ext>
                </a:extLst>
              </p:cNvPr>
              <p:cNvSpPr txBox="1"/>
              <p:nvPr/>
            </p:nvSpPr>
            <p:spPr>
              <a:xfrm>
                <a:off x="2135124" y="3651505"/>
                <a:ext cx="4718304" cy="225552"/>
              </a:xfrm>
              <a:prstGeom prst="rect">
                <a:avLst/>
              </a:prstGeom>
              <a:noFill/>
            </p:spPr>
            <p:txBody>
              <a:bodyPr wrap="none" lIns="36000" tIns="0" rIns="36000" bIns="0" rtlCol="0" anchor="ctr" anchorCtr="0">
                <a:noAutofit/>
              </a:bodyPr>
              <a:lstStyle/>
              <a:p>
                <a:r>
                  <a:rPr lang="sr-Latn-RS" sz="1400" b="1">
                    <a:latin typeface="Bahnschrift" panose="020B0502040204020203" pitchFamily="34" charset="0"/>
                  </a:rPr>
                  <a:t>Objective</a:t>
                </a:r>
                <a:endParaRPr lang="en-GB" sz="1400" b="1">
                  <a:latin typeface="Bahnschrift" panose="020B0502040204020203" pitchFamily="34" charset="0"/>
                </a:endParaRPr>
              </a:p>
            </p:txBody>
          </p:sp>
          <p:sp>
            <p:nvSpPr>
              <p:cNvPr id="9" name="TextBox 8">
                <a:extLst>
                  <a:ext uri="{FF2B5EF4-FFF2-40B4-BE49-F238E27FC236}">
                    <a16:creationId xmlns:a16="http://schemas.microsoft.com/office/drawing/2014/main" id="{3AD6B815-8FB5-3729-0F75-E78410E2D1C8}"/>
                  </a:ext>
                </a:extLst>
              </p:cNvPr>
              <p:cNvSpPr txBox="1"/>
              <p:nvPr/>
            </p:nvSpPr>
            <p:spPr>
              <a:xfrm>
                <a:off x="2128138" y="3877057"/>
                <a:ext cx="4992625" cy="694943"/>
              </a:xfrm>
              <a:prstGeom prst="rect">
                <a:avLst/>
              </a:prstGeom>
              <a:noFill/>
            </p:spPr>
            <p:txBody>
              <a:bodyPr wrap="square" lIns="36000" tIns="0" rIns="36000" bIns="0" rtlCol="0" anchor="t" anchorCtr="0">
                <a:noAutofit/>
              </a:bodyPr>
              <a:lstStyle/>
              <a:p>
                <a:r>
                  <a:rPr lang="en-GB" sz="900">
                    <a:latin typeface="Bahnschrift" panose="020B0502040204020203" pitchFamily="34" charset="0"/>
                  </a:rPr>
                  <a:t>What you plan to achieve by the end of your project. This might include deliverables and assets, or more intangible objectives like increasing productivity or motivation. Your project objectives should be attainable, time-bound, specific goals you can measure at the end of your project.</a:t>
                </a:r>
              </a:p>
            </p:txBody>
          </p:sp>
        </p:grpSp>
        <p:pic>
          <p:nvPicPr>
            <p:cNvPr id="36" name="Graphic 2">
              <a:extLst>
                <a:ext uri="{FF2B5EF4-FFF2-40B4-BE49-F238E27FC236}">
                  <a16:creationId xmlns:a16="http://schemas.microsoft.com/office/drawing/2014/main" id="{81221B70-C000-1A66-3715-17DC0F20227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98484" y="3695799"/>
              <a:ext cx="720000" cy="722178"/>
            </a:xfrm>
            <a:prstGeom prst="rect">
              <a:avLst/>
            </a:prstGeom>
          </p:spPr>
        </p:pic>
      </p:grpSp>
      <p:grpSp>
        <p:nvGrpSpPr>
          <p:cNvPr id="49" name="Group 48">
            <a:extLst>
              <a:ext uri="{FF2B5EF4-FFF2-40B4-BE49-F238E27FC236}">
                <a16:creationId xmlns:a16="http://schemas.microsoft.com/office/drawing/2014/main" id="{A6C462C2-A089-CA0C-9771-4AA072CF76A1}"/>
              </a:ext>
            </a:extLst>
          </p:cNvPr>
          <p:cNvGrpSpPr/>
          <p:nvPr/>
        </p:nvGrpSpPr>
        <p:grpSpPr>
          <a:xfrm>
            <a:off x="438912" y="4692645"/>
            <a:ext cx="6723888" cy="1030224"/>
            <a:chOff x="438912" y="4692645"/>
            <a:chExt cx="6723888" cy="1030224"/>
          </a:xfrm>
        </p:grpSpPr>
        <p:grpSp>
          <p:nvGrpSpPr>
            <p:cNvPr id="11" name="Group 10">
              <a:extLst>
                <a:ext uri="{FF2B5EF4-FFF2-40B4-BE49-F238E27FC236}">
                  <a16:creationId xmlns:a16="http://schemas.microsoft.com/office/drawing/2014/main" id="{9DD7CDEB-3246-BFCA-E763-C2E4BA14A1A2}"/>
                </a:ext>
              </a:extLst>
            </p:cNvPr>
            <p:cNvGrpSpPr/>
            <p:nvPr/>
          </p:nvGrpSpPr>
          <p:grpSpPr>
            <a:xfrm>
              <a:off x="438912" y="4692645"/>
              <a:ext cx="6723888" cy="1030224"/>
              <a:chOff x="438912" y="3541776"/>
              <a:chExt cx="6723888" cy="1030224"/>
            </a:xfrm>
          </p:grpSpPr>
          <p:sp>
            <p:nvSpPr>
              <p:cNvPr id="12" name="Rectangle 11">
                <a:extLst>
                  <a:ext uri="{FF2B5EF4-FFF2-40B4-BE49-F238E27FC236}">
                    <a16:creationId xmlns:a16="http://schemas.microsoft.com/office/drawing/2014/main" id="{1A07FB4F-789A-5F8A-4A82-28BE627F5B97}"/>
                  </a:ext>
                </a:extLst>
              </p:cNvPr>
              <p:cNvSpPr/>
              <p:nvPr/>
            </p:nvSpPr>
            <p:spPr>
              <a:xfrm>
                <a:off x="438912" y="3541776"/>
                <a:ext cx="6723888" cy="1030224"/>
              </a:xfrm>
              <a:prstGeom prst="rect">
                <a:avLst/>
              </a:prstGeom>
              <a:noFill/>
              <a:ln w="38100">
                <a:solidFill>
                  <a:srgbClr val="8CC8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D567CA63-188D-24AF-AED9-EF30D69BD301}"/>
                  </a:ext>
                </a:extLst>
              </p:cNvPr>
              <p:cNvSpPr/>
              <p:nvPr/>
            </p:nvSpPr>
            <p:spPr>
              <a:xfrm>
                <a:off x="731520" y="3541776"/>
                <a:ext cx="1249680" cy="1030224"/>
              </a:xfrm>
              <a:prstGeom prst="rect">
                <a:avLst/>
              </a:prstGeom>
              <a:solidFill>
                <a:srgbClr val="8CC8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extLst>
                  <a:ext uri="{FF2B5EF4-FFF2-40B4-BE49-F238E27FC236}">
                    <a16:creationId xmlns:a16="http://schemas.microsoft.com/office/drawing/2014/main" id="{6DD26CB1-51C0-0A55-C711-43E7F2C3B0D8}"/>
                  </a:ext>
                </a:extLst>
              </p:cNvPr>
              <p:cNvSpPr txBox="1"/>
              <p:nvPr/>
            </p:nvSpPr>
            <p:spPr>
              <a:xfrm>
                <a:off x="2135124" y="3651505"/>
                <a:ext cx="4718304" cy="225552"/>
              </a:xfrm>
              <a:prstGeom prst="rect">
                <a:avLst/>
              </a:prstGeom>
              <a:noFill/>
            </p:spPr>
            <p:txBody>
              <a:bodyPr wrap="none" lIns="36000" tIns="0" rIns="36000" bIns="0" rtlCol="0" anchor="ctr" anchorCtr="0">
                <a:noAutofit/>
              </a:bodyPr>
              <a:lstStyle/>
              <a:p>
                <a:r>
                  <a:rPr lang="sr-Latn-RS" sz="1400" b="1">
                    <a:latin typeface="Bahnschrift" panose="020B0502040204020203" pitchFamily="34" charset="0"/>
                  </a:rPr>
                  <a:t>Strategy</a:t>
                </a:r>
                <a:endParaRPr lang="en-GB" sz="1400" b="1">
                  <a:latin typeface="Bahnschrift" panose="020B0502040204020203" pitchFamily="34" charset="0"/>
                </a:endParaRPr>
              </a:p>
            </p:txBody>
          </p:sp>
          <p:sp>
            <p:nvSpPr>
              <p:cNvPr id="15" name="TextBox 14">
                <a:extLst>
                  <a:ext uri="{FF2B5EF4-FFF2-40B4-BE49-F238E27FC236}">
                    <a16:creationId xmlns:a16="http://schemas.microsoft.com/office/drawing/2014/main" id="{6BFF20A9-393D-B511-2FFB-083BFC4515DC}"/>
                  </a:ext>
                </a:extLst>
              </p:cNvPr>
              <p:cNvSpPr txBox="1"/>
              <p:nvPr/>
            </p:nvSpPr>
            <p:spPr>
              <a:xfrm>
                <a:off x="2128138" y="3877057"/>
                <a:ext cx="4992625" cy="694943"/>
              </a:xfrm>
              <a:prstGeom prst="rect">
                <a:avLst/>
              </a:prstGeom>
              <a:noFill/>
            </p:spPr>
            <p:txBody>
              <a:bodyPr wrap="square" lIns="36000" tIns="0" rIns="36000" bIns="0" rtlCol="0" anchor="t" anchorCtr="0">
                <a:noAutofit/>
              </a:bodyPr>
              <a:lstStyle/>
              <a:p>
                <a:r>
                  <a:rPr lang="en-GB" sz="900">
                    <a:latin typeface="Bahnschrift" panose="020B0502040204020203" pitchFamily="34" charset="0"/>
                  </a:rPr>
                  <a:t>Overarching set of guidelines to be used by the project in making decisions. and taking action throughout the course of the project. It is in alignment with the corporate, business, marketing, and operational strategies.</a:t>
                </a:r>
              </a:p>
            </p:txBody>
          </p:sp>
        </p:grpSp>
        <p:pic>
          <p:nvPicPr>
            <p:cNvPr id="37" name="Graphic 3">
              <a:extLst>
                <a:ext uri="{FF2B5EF4-FFF2-40B4-BE49-F238E27FC236}">
                  <a16:creationId xmlns:a16="http://schemas.microsoft.com/office/drawing/2014/main" id="{9B402377-097E-7842-526B-64357413464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07538" y="4802266"/>
              <a:ext cx="701892" cy="794177"/>
            </a:xfrm>
            <a:prstGeom prst="rect">
              <a:avLst/>
            </a:prstGeom>
          </p:spPr>
        </p:pic>
      </p:grpSp>
      <p:grpSp>
        <p:nvGrpSpPr>
          <p:cNvPr id="50" name="Group 49">
            <a:extLst>
              <a:ext uri="{FF2B5EF4-FFF2-40B4-BE49-F238E27FC236}">
                <a16:creationId xmlns:a16="http://schemas.microsoft.com/office/drawing/2014/main" id="{C7BB3E94-D5D6-C007-523F-7B19D341510E}"/>
              </a:ext>
            </a:extLst>
          </p:cNvPr>
          <p:cNvGrpSpPr/>
          <p:nvPr/>
        </p:nvGrpSpPr>
        <p:grpSpPr>
          <a:xfrm>
            <a:off x="438912" y="5843514"/>
            <a:ext cx="6723888" cy="1030224"/>
            <a:chOff x="438912" y="5843514"/>
            <a:chExt cx="6723888" cy="1030224"/>
          </a:xfrm>
        </p:grpSpPr>
        <p:grpSp>
          <p:nvGrpSpPr>
            <p:cNvPr id="16" name="Group 15">
              <a:extLst>
                <a:ext uri="{FF2B5EF4-FFF2-40B4-BE49-F238E27FC236}">
                  <a16:creationId xmlns:a16="http://schemas.microsoft.com/office/drawing/2014/main" id="{FBAF37B0-2AFE-06A3-B699-B8F0F77DC55F}"/>
                </a:ext>
              </a:extLst>
            </p:cNvPr>
            <p:cNvGrpSpPr/>
            <p:nvPr/>
          </p:nvGrpSpPr>
          <p:grpSpPr>
            <a:xfrm>
              <a:off x="438912" y="5843514"/>
              <a:ext cx="6723888" cy="1030224"/>
              <a:chOff x="438912" y="3541776"/>
              <a:chExt cx="6723888" cy="1030224"/>
            </a:xfrm>
          </p:grpSpPr>
          <p:sp>
            <p:nvSpPr>
              <p:cNvPr id="17" name="Rectangle 16">
                <a:extLst>
                  <a:ext uri="{FF2B5EF4-FFF2-40B4-BE49-F238E27FC236}">
                    <a16:creationId xmlns:a16="http://schemas.microsoft.com/office/drawing/2014/main" id="{66AF6664-A59C-436D-ACDB-D9EB25C3639E}"/>
                  </a:ext>
                </a:extLst>
              </p:cNvPr>
              <p:cNvSpPr/>
              <p:nvPr/>
            </p:nvSpPr>
            <p:spPr>
              <a:xfrm>
                <a:off x="438912" y="3541776"/>
                <a:ext cx="6723888" cy="1030224"/>
              </a:xfrm>
              <a:prstGeom prst="rect">
                <a:avLst/>
              </a:prstGeom>
              <a:noFill/>
              <a:ln w="38100">
                <a:solidFill>
                  <a:srgbClr val="C8D7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1C3BB1B3-45DD-CE0E-5D2D-BA01DCA80BD6}"/>
                  </a:ext>
                </a:extLst>
              </p:cNvPr>
              <p:cNvSpPr/>
              <p:nvPr/>
            </p:nvSpPr>
            <p:spPr>
              <a:xfrm>
                <a:off x="731520" y="3541776"/>
                <a:ext cx="1249680" cy="1030224"/>
              </a:xfrm>
              <a:prstGeom prst="rect">
                <a:avLst/>
              </a:prstGeom>
              <a:solidFill>
                <a:srgbClr val="C8D7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a:extLst>
                  <a:ext uri="{FF2B5EF4-FFF2-40B4-BE49-F238E27FC236}">
                    <a16:creationId xmlns:a16="http://schemas.microsoft.com/office/drawing/2014/main" id="{2AA0279D-4828-1BA6-5AD9-E309372CCF18}"/>
                  </a:ext>
                </a:extLst>
              </p:cNvPr>
              <p:cNvSpPr txBox="1"/>
              <p:nvPr/>
            </p:nvSpPr>
            <p:spPr>
              <a:xfrm>
                <a:off x="2135124" y="3651505"/>
                <a:ext cx="4718304" cy="225552"/>
              </a:xfrm>
              <a:prstGeom prst="rect">
                <a:avLst/>
              </a:prstGeom>
              <a:noFill/>
            </p:spPr>
            <p:txBody>
              <a:bodyPr wrap="none" lIns="36000" tIns="0" rIns="36000" bIns="0" rtlCol="0" anchor="ctr" anchorCtr="0">
                <a:noAutofit/>
              </a:bodyPr>
              <a:lstStyle/>
              <a:p>
                <a:r>
                  <a:rPr lang="sr-Latn-RS" sz="1400" b="1">
                    <a:latin typeface="Bahnschrift" panose="020B0502040204020203" pitchFamily="34" charset="0"/>
                  </a:rPr>
                  <a:t>Implementation</a:t>
                </a:r>
                <a:endParaRPr lang="en-GB" sz="1400" b="1">
                  <a:latin typeface="Bahnschrift" panose="020B0502040204020203" pitchFamily="34" charset="0"/>
                </a:endParaRPr>
              </a:p>
            </p:txBody>
          </p:sp>
          <p:sp>
            <p:nvSpPr>
              <p:cNvPr id="20" name="TextBox 19">
                <a:extLst>
                  <a:ext uri="{FF2B5EF4-FFF2-40B4-BE49-F238E27FC236}">
                    <a16:creationId xmlns:a16="http://schemas.microsoft.com/office/drawing/2014/main" id="{C4A20266-FC03-E2E4-106C-0B9E7D892A97}"/>
                  </a:ext>
                </a:extLst>
              </p:cNvPr>
              <p:cNvSpPr txBox="1"/>
              <p:nvPr/>
            </p:nvSpPr>
            <p:spPr>
              <a:xfrm>
                <a:off x="2128138" y="3877057"/>
                <a:ext cx="4992625" cy="694943"/>
              </a:xfrm>
              <a:prstGeom prst="rect">
                <a:avLst/>
              </a:prstGeom>
              <a:noFill/>
            </p:spPr>
            <p:txBody>
              <a:bodyPr wrap="square" lIns="36000" tIns="0" rIns="36000" bIns="0" rtlCol="0" anchor="t" anchorCtr="0">
                <a:noAutofit/>
              </a:bodyPr>
              <a:lstStyle/>
              <a:p>
                <a:r>
                  <a:rPr lang="en-GB" sz="900">
                    <a:latin typeface="Bahnschrift" panose="020B0502040204020203" pitchFamily="34" charset="0"/>
                  </a:rPr>
                  <a:t> The stage of a project lifecycle where you put everything you've planned and built into action. You have plans, ideas, and strategies in place, and now you're simply executing them. Describe planned course of actions to be performed.</a:t>
                </a:r>
              </a:p>
            </p:txBody>
          </p:sp>
        </p:grpSp>
        <p:pic>
          <p:nvPicPr>
            <p:cNvPr id="38" name="Graphic 4">
              <a:extLst>
                <a:ext uri="{FF2B5EF4-FFF2-40B4-BE49-F238E27FC236}">
                  <a16:creationId xmlns:a16="http://schemas.microsoft.com/office/drawing/2014/main" id="{FB850EC9-364A-ACE8-4EDA-4811E4578EF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64773" y="5980732"/>
              <a:ext cx="787422" cy="794176"/>
            </a:xfrm>
            <a:prstGeom prst="rect">
              <a:avLst/>
            </a:prstGeom>
          </p:spPr>
        </p:pic>
      </p:grpSp>
      <p:grpSp>
        <p:nvGrpSpPr>
          <p:cNvPr id="51" name="Group 50">
            <a:extLst>
              <a:ext uri="{FF2B5EF4-FFF2-40B4-BE49-F238E27FC236}">
                <a16:creationId xmlns:a16="http://schemas.microsoft.com/office/drawing/2014/main" id="{C96B2CAD-688A-A80A-6EF9-B8FF46144D74}"/>
              </a:ext>
            </a:extLst>
          </p:cNvPr>
          <p:cNvGrpSpPr/>
          <p:nvPr/>
        </p:nvGrpSpPr>
        <p:grpSpPr>
          <a:xfrm>
            <a:off x="438912" y="6994383"/>
            <a:ext cx="6723888" cy="1030224"/>
            <a:chOff x="438912" y="6994383"/>
            <a:chExt cx="6723888" cy="1030224"/>
          </a:xfrm>
        </p:grpSpPr>
        <p:grpSp>
          <p:nvGrpSpPr>
            <p:cNvPr id="21" name="Group 20">
              <a:extLst>
                <a:ext uri="{FF2B5EF4-FFF2-40B4-BE49-F238E27FC236}">
                  <a16:creationId xmlns:a16="http://schemas.microsoft.com/office/drawing/2014/main" id="{6DC55D18-D891-6A9A-D135-65DB0997DA1A}"/>
                </a:ext>
              </a:extLst>
            </p:cNvPr>
            <p:cNvGrpSpPr/>
            <p:nvPr/>
          </p:nvGrpSpPr>
          <p:grpSpPr>
            <a:xfrm>
              <a:off x="438912" y="6994383"/>
              <a:ext cx="6723888" cy="1030224"/>
              <a:chOff x="438912" y="3541776"/>
              <a:chExt cx="6723888" cy="1030224"/>
            </a:xfrm>
          </p:grpSpPr>
          <p:sp>
            <p:nvSpPr>
              <p:cNvPr id="22" name="Rectangle 21">
                <a:extLst>
                  <a:ext uri="{FF2B5EF4-FFF2-40B4-BE49-F238E27FC236}">
                    <a16:creationId xmlns:a16="http://schemas.microsoft.com/office/drawing/2014/main" id="{3E8FA5A9-A165-2A09-5C0D-91EAED74A3D7}"/>
                  </a:ext>
                </a:extLst>
              </p:cNvPr>
              <p:cNvSpPr/>
              <p:nvPr/>
            </p:nvSpPr>
            <p:spPr>
              <a:xfrm>
                <a:off x="438912" y="3541776"/>
                <a:ext cx="6723888" cy="1030224"/>
              </a:xfrm>
              <a:prstGeom prst="rect">
                <a:avLst/>
              </a:prstGeom>
              <a:noFill/>
              <a:ln w="38100">
                <a:solidFill>
                  <a:srgbClr val="FA8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9BBC9227-07EB-F61E-1852-19551EA275B7}"/>
                  </a:ext>
                </a:extLst>
              </p:cNvPr>
              <p:cNvSpPr/>
              <p:nvPr/>
            </p:nvSpPr>
            <p:spPr>
              <a:xfrm>
                <a:off x="731520" y="3541776"/>
                <a:ext cx="1249680" cy="1030224"/>
              </a:xfrm>
              <a:prstGeom prst="rect">
                <a:avLst/>
              </a:prstGeom>
              <a:solidFill>
                <a:srgbClr val="FA8C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DB27CDB2-CAF7-3E1A-4F6F-DA2FC9BB06CE}"/>
                  </a:ext>
                </a:extLst>
              </p:cNvPr>
              <p:cNvSpPr txBox="1"/>
              <p:nvPr/>
            </p:nvSpPr>
            <p:spPr>
              <a:xfrm>
                <a:off x="2135124" y="3651505"/>
                <a:ext cx="4718304" cy="225552"/>
              </a:xfrm>
              <a:prstGeom prst="rect">
                <a:avLst/>
              </a:prstGeom>
              <a:noFill/>
            </p:spPr>
            <p:txBody>
              <a:bodyPr wrap="none" lIns="36000" tIns="0" rIns="36000" bIns="0" rtlCol="0" anchor="ctr" anchorCtr="0">
                <a:noAutofit/>
              </a:bodyPr>
              <a:lstStyle/>
              <a:p>
                <a:r>
                  <a:rPr lang="sr-Latn-RS" sz="1400" b="1">
                    <a:latin typeface="Bahnschrift" panose="020B0502040204020203" pitchFamily="34" charset="0"/>
                  </a:rPr>
                  <a:t>Collaboration</a:t>
                </a:r>
                <a:endParaRPr lang="en-GB" sz="1400" b="1">
                  <a:latin typeface="Bahnschrift" panose="020B0502040204020203" pitchFamily="34" charset="0"/>
                </a:endParaRPr>
              </a:p>
            </p:txBody>
          </p:sp>
          <p:sp>
            <p:nvSpPr>
              <p:cNvPr id="25" name="TextBox 24">
                <a:extLst>
                  <a:ext uri="{FF2B5EF4-FFF2-40B4-BE49-F238E27FC236}">
                    <a16:creationId xmlns:a16="http://schemas.microsoft.com/office/drawing/2014/main" id="{386DC4E8-7A16-2E02-0AB2-99DD53CF20D2}"/>
                  </a:ext>
                </a:extLst>
              </p:cNvPr>
              <p:cNvSpPr txBox="1"/>
              <p:nvPr/>
            </p:nvSpPr>
            <p:spPr>
              <a:xfrm>
                <a:off x="2128138" y="3877057"/>
                <a:ext cx="4992625" cy="694943"/>
              </a:xfrm>
              <a:prstGeom prst="rect">
                <a:avLst/>
              </a:prstGeom>
              <a:noFill/>
            </p:spPr>
            <p:txBody>
              <a:bodyPr wrap="square" lIns="36000" tIns="0" rIns="36000" bIns="0" rtlCol="0" anchor="t" anchorCtr="0">
                <a:noAutofit/>
              </a:bodyPr>
              <a:lstStyle/>
              <a:p>
                <a:r>
                  <a:rPr lang="en-GB" sz="900">
                    <a:latin typeface="Bahnschrift" panose="020B0502040204020203" pitchFamily="34" charset="0"/>
                  </a:rPr>
                  <a:t>Project collaboration takes place when a group of people with varying project management skills and experiences come together to tackle a single project. Everyone in the collaborative group is included in the decision-making process and has access to all information. Whether there are clearly defined roles or not depends on the project.</a:t>
                </a:r>
              </a:p>
            </p:txBody>
          </p:sp>
        </p:grpSp>
        <p:pic>
          <p:nvPicPr>
            <p:cNvPr id="39" name="Graphic 5">
              <a:extLst>
                <a:ext uri="{FF2B5EF4-FFF2-40B4-BE49-F238E27FC236}">
                  <a16:creationId xmlns:a16="http://schemas.microsoft.com/office/drawing/2014/main" id="{FF18AD25-0D33-5592-2B62-1DFD38FFA188}"/>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969711" y="7159197"/>
              <a:ext cx="777547" cy="794177"/>
            </a:xfrm>
            <a:prstGeom prst="rect">
              <a:avLst/>
            </a:prstGeom>
          </p:spPr>
        </p:pic>
      </p:grpSp>
      <p:grpSp>
        <p:nvGrpSpPr>
          <p:cNvPr id="52" name="Group 51">
            <a:extLst>
              <a:ext uri="{FF2B5EF4-FFF2-40B4-BE49-F238E27FC236}">
                <a16:creationId xmlns:a16="http://schemas.microsoft.com/office/drawing/2014/main" id="{1F463778-3475-CECC-0D49-E966DEDC26CB}"/>
              </a:ext>
            </a:extLst>
          </p:cNvPr>
          <p:cNvGrpSpPr/>
          <p:nvPr/>
        </p:nvGrpSpPr>
        <p:grpSpPr>
          <a:xfrm>
            <a:off x="438912" y="8145252"/>
            <a:ext cx="6723888" cy="1030224"/>
            <a:chOff x="438912" y="8145252"/>
            <a:chExt cx="6723888" cy="1030224"/>
          </a:xfrm>
        </p:grpSpPr>
        <p:grpSp>
          <p:nvGrpSpPr>
            <p:cNvPr id="26" name="Group 25">
              <a:extLst>
                <a:ext uri="{FF2B5EF4-FFF2-40B4-BE49-F238E27FC236}">
                  <a16:creationId xmlns:a16="http://schemas.microsoft.com/office/drawing/2014/main" id="{17C79F25-4A84-4A2C-0681-03747B1E89B2}"/>
                </a:ext>
              </a:extLst>
            </p:cNvPr>
            <p:cNvGrpSpPr/>
            <p:nvPr/>
          </p:nvGrpSpPr>
          <p:grpSpPr>
            <a:xfrm>
              <a:off x="438912" y="8145252"/>
              <a:ext cx="6723888" cy="1030224"/>
              <a:chOff x="438912" y="3541776"/>
              <a:chExt cx="6723888" cy="1030224"/>
            </a:xfrm>
          </p:grpSpPr>
          <p:sp>
            <p:nvSpPr>
              <p:cNvPr id="27" name="Rectangle 26">
                <a:extLst>
                  <a:ext uri="{FF2B5EF4-FFF2-40B4-BE49-F238E27FC236}">
                    <a16:creationId xmlns:a16="http://schemas.microsoft.com/office/drawing/2014/main" id="{061AFCDF-EEC7-87C1-D2E7-A226197A67D2}"/>
                  </a:ext>
                </a:extLst>
              </p:cNvPr>
              <p:cNvSpPr/>
              <p:nvPr/>
            </p:nvSpPr>
            <p:spPr>
              <a:xfrm>
                <a:off x="438912" y="3541776"/>
                <a:ext cx="6723888" cy="1030224"/>
              </a:xfrm>
              <a:prstGeom prst="rect">
                <a:avLst/>
              </a:prstGeom>
              <a:noFill/>
              <a:ln w="38100">
                <a:solidFill>
                  <a:srgbClr val="F0D2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7323DDE1-3416-B382-452F-4501DE69AC0C}"/>
                  </a:ext>
                </a:extLst>
              </p:cNvPr>
              <p:cNvSpPr/>
              <p:nvPr/>
            </p:nvSpPr>
            <p:spPr>
              <a:xfrm>
                <a:off x="731520" y="3541776"/>
                <a:ext cx="1249680" cy="1030224"/>
              </a:xfrm>
              <a:prstGeom prst="rect">
                <a:avLst/>
              </a:prstGeom>
              <a:solidFill>
                <a:srgbClr val="F0D2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TextBox 28">
                <a:extLst>
                  <a:ext uri="{FF2B5EF4-FFF2-40B4-BE49-F238E27FC236}">
                    <a16:creationId xmlns:a16="http://schemas.microsoft.com/office/drawing/2014/main" id="{B6358B18-E3CB-2C49-B57B-554EDAF7B77F}"/>
                  </a:ext>
                </a:extLst>
              </p:cNvPr>
              <p:cNvSpPr txBox="1"/>
              <p:nvPr/>
            </p:nvSpPr>
            <p:spPr>
              <a:xfrm>
                <a:off x="2135124" y="3651505"/>
                <a:ext cx="4718304" cy="225552"/>
              </a:xfrm>
              <a:prstGeom prst="rect">
                <a:avLst/>
              </a:prstGeom>
              <a:noFill/>
            </p:spPr>
            <p:txBody>
              <a:bodyPr wrap="none" lIns="36000" tIns="0" rIns="36000" bIns="0" rtlCol="0" anchor="ctr" anchorCtr="0">
                <a:noAutofit/>
              </a:bodyPr>
              <a:lstStyle/>
              <a:p>
                <a:r>
                  <a:rPr lang="sr-Latn-RS" sz="1400" b="1">
                    <a:latin typeface="Bahnschrift" panose="020B0502040204020203" pitchFamily="34" charset="0"/>
                  </a:rPr>
                  <a:t>Schedule</a:t>
                </a:r>
                <a:endParaRPr lang="en-GB" sz="1400" b="1">
                  <a:latin typeface="Bahnschrift" panose="020B0502040204020203" pitchFamily="34" charset="0"/>
                </a:endParaRPr>
              </a:p>
            </p:txBody>
          </p:sp>
          <p:sp>
            <p:nvSpPr>
              <p:cNvPr id="30" name="TextBox 29">
                <a:extLst>
                  <a:ext uri="{FF2B5EF4-FFF2-40B4-BE49-F238E27FC236}">
                    <a16:creationId xmlns:a16="http://schemas.microsoft.com/office/drawing/2014/main" id="{FF00D47E-F47B-CCF1-8844-C697B9D746FC}"/>
                  </a:ext>
                </a:extLst>
              </p:cNvPr>
              <p:cNvSpPr txBox="1"/>
              <p:nvPr/>
            </p:nvSpPr>
            <p:spPr>
              <a:xfrm>
                <a:off x="2128138" y="3877057"/>
                <a:ext cx="4992625" cy="694943"/>
              </a:xfrm>
              <a:prstGeom prst="rect">
                <a:avLst/>
              </a:prstGeom>
              <a:noFill/>
            </p:spPr>
            <p:txBody>
              <a:bodyPr wrap="square" lIns="36000" tIns="0" rIns="36000" bIns="0" rtlCol="0" anchor="t" anchorCtr="0">
                <a:noAutofit/>
              </a:bodyPr>
              <a:lstStyle/>
              <a:p>
                <a:r>
                  <a:rPr lang="en-GB" sz="900">
                    <a:latin typeface="Bahnschrift" panose="020B0502040204020203" pitchFamily="34" charset="0"/>
                  </a:rPr>
                  <a:t>A project schedule indicates what needs to be done, which resources must be utilized, and when the project is due. It's a timetable that outlines start and end dates and milestones that must be met for the project to be completed on time.</a:t>
                </a:r>
              </a:p>
            </p:txBody>
          </p:sp>
        </p:grpSp>
        <p:pic>
          <p:nvPicPr>
            <p:cNvPr id="40" name="Graphic 7">
              <a:extLst>
                <a:ext uri="{FF2B5EF4-FFF2-40B4-BE49-F238E27FC236}">
                  <a16:creationId xmlns:a16="http://schemas.microsoft.com/office/drawing/2014/main" id="{D9680607-53E6-EF29-7E0B-E8B85B8C4616}"/>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962484" y="8337663"/>
              <a:ext cx="792000" cy="730909"/>
            </a:xfrm>
            <a:prstGeom prst="rect">
              <a:avLst/>
            </a:prstGeom>
          </p:spPr>
        </p:pic>
      </p:grpSp>
      <p:sp>
        <p:nvSpPr>
          <p:cNvPr id="41" name="TextBox 12">
            <a:extLst>
              <a:ext uri="{FF2B5EF4-FFF2-40B4-BE49-F238E27FC236}">
                <a16:creationId xmlns:a16="http://schemas.microsoft.com/office/drawing/2014/main" id="{DED9585E-C340-4D3A-965B-3A19A85C8880}"/>
              </a:ext>
            </a:extLst>
          </p:cNvPr>
          <p:cNvSpPr txBox="1"/>
          <p:nvPr/>
        </p:nvSpPr>
        <p:spPr>
          <a:xfrm>
            <a:off x="1678595" y="859583"/>
            <a:ext cx="1756442" cy="769506"/>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sr-Latn-RS" sz="4400" b="0">
                <a:solidFill>
                  <a:sysClr val="windowText" lastClr="000000"/>
                </a:solidFill>
                <a:latin typeface="Bahnschrift" panose="020B0502040204020203" pitchFamily="34" charset="0"/>
              </a:rPr>
              <a:t>WORK</a:t>
            </a:r>
            <a:endParaRPr lang="en-GB" sz="4400" b="0">
              <a:solidFill>
                <a:sysClr val="windowText" lastClr="000000"/>
              </a:solidFill>
              <a:latin typeface="Bahnschrift" panose="020B0502040204020203" pitchFamily="34" charset="0"/>
            </a:endParaRPr>
          </a:p>
        </p:txBody>
      </p:sp>
      <p:grpSp>
        <p:nvGrpSpPr>
          <p:cNvPr id="53" name="Group 52">
            <a:extLst>
              <a:ext uri="{FF2B5EF4-FFF2-40B4-BE49-F238E27FC236}">
                <a16:creationId xmlns:a16="http://schemas.microsoft.com/office/drawing/2014/main" id="{68DCAD20-AA70-B229-C2A7-39D217AD8FA6}"/>
              </a:ext>
            </a:extLst>
          </p:cNvPr>
          <p:cNvGrpSpPr/>
          <p:nvPr/>
        </p:nvGrpSpPr>
        <p:grpSpPr>
          <a:xfrm>
            <a:off x="438912" y="9296120"/>
            <a:ext cx="6723888" cy="1030224"/>
            <a:chOff x="438912" y="9296120"/>
            <a:chExt cx="6723888" cy="1030224"/>
          </a:xfrm>
        </p:grpSpPr>
        <p:grpSp>
          <p:nvGrpSpPr>
            <p:cNvPr id="31" name="Group 30">
              <a:extLst>
                <a:ext uri="{FF2B5EF4-FFF2-40B4-BE49-F238E27FC236}">
                  <a16:creationId xmlns:a16="http://schemas.microsoft.com/office/drawing/2014/main" id="{88450FB4-43B6-EDF8-ED37-F806837CC009}"/>
                </a:ext>
              </a:extLst>
            </p:cNvPr>
            <p:cNvGrpSpPr/>
            <p:nvPr/>
          </p:nvGrpSpPr>
          <p:grpSpPr>
            <a:xfrm>
              <a:off x="438912" y="9296120"/>
              <a:ext cx="6723888" cy="1030224"/>
              <a:chOff x="438912" y="3541776"/>
              <a:chExt cx="6723888" cy="1030224"/>
            </a:xfrm>
          </p:grpSpPr>
          <p:sp>
            <p:nvSpPr>
              <p:cNvPr id="32" name="Rectangle 31">
                <a:extLst>
                  <a:ext uri="{FF2B5EF4-FFF2-40B4-BE49-F238E27FC236}">
                    <a16:creationId xmlns:a16="http://schemas.microsoft.com/office/drawing/2014/main" id="{C5C932E8-944E-F077-1DDC-182817C8CFD2}"/>
                  </a:ext>
                </a:extLst>
              </p:cNvPr>
              <p:cNvSpPr/>
              <p:nvPr/>
            </p:nvSpPr>
            <p:spPr>
              <a:xfrm>
                <a:off x="438912" y="3541776"/>
                <a:ext cx="6723888" cy="1030224"/>
              </a:xfrm>
              <a:prstGeom prst="rect">
                <a:avLst/>
              </a:prstGeom>
              <a:noFill/>
              <a:ln w="38100">
                <a:solidFill>
                  <a:srgbClr val="FA6E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B42E6122-88C9-92CC-B51A-FF26F72E4D84}"/>
                  </a:ext>
                </a:extLst>
              </p:cNvPr>
              <p:cNvSpPr/>
              <p:nvPr/>
            </p:nvSpPr>
            <p:spPr>
              <a:xfrm>
                <a:off x="731520" y="3541776"/>
                <a:ext cx="1249680" cy="1030224"/>
              </a:xfrm>
              <a:prstGeom prst="rect">
                <a:avLst/>
              </a:prstGeom>
              <a:solidFill>
                <a:srgbClr val="FA6E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TextBox 33">
                <a:extLst>
                  <a:ext uri="{FF2B5EF4-FFF2-40B4-BE49-F238E27FC236}">
                    <a16:creationId xmlns:a16="http://schemas.microsoft.com/office/drawing/2014/main" id="{FE3DFC65-F8C3-B85C-C704-D8EF44F5E7FD}"/>
                  </a:ext>
                </a:extLst>
              </p:cNvPr>
              <p:cNvSpPr txBox="1"/>
              <p:nvPr/>
            </p:nvSpPr>
            <p:spPr>
              <a:xfrm>
                <a:off x="2135124" y="3651505"/>
                <a:ext cx="4718304" cy="225552"/>
              </a:xfrm>
              <a:prstGeom prst="rect">
                <a:avLst/>
              </a:prstGeom>
              <a:noFill/>
            </p:spPr>
            <p:txBody>
              <a:bodyPr wrap="none" lIns="36000" tIns="0" rIns="36000" bIns="0" rtlCol="0" anchor="ctr" anchorCtr="0">
                <a:noAutofit/>
              </a:bodyPr>
              <a:lstStyle/>
              <a:p>
                <a:r>
                  <a:rPr lang="sr-Latn-RS" sz="1400" b="1">
                    <a:latin typeface="Bahnschrift" panose="020B0502040204020203" pitchFamily="34" charset="0"/>
                  </a:rPr>
                  <a:t>Check</a:t>
                </a:r>
                <a:endParaRPr lang="en-GB" sz="1400" b="1">
                  <a:latin typeface="Bahnschrift" panose="020B0502040204020203" pitchFamily="34" charset="0"/>
                </a:endParaRPr>
              </a:p>
            </p:txBody>
          </p:sp>
          <p:sp>
            <p:nvSpPr>
              <p:cNvPr id="35" name="TextBox 34">
                <a:extLst>
                  <a:ext uri="{FF2B5EF4-FFF2-40B4-BE49-F238E27FC236}">
                    <a16:creationId xmlns:a16="http://schemas.microsoft.com/office/drawing/2014/main" id="{2D196A62-016E-716B-FB0B-644A9A139C5D}"/>
                  </a:ext>
                </a:extLst>
              </p:cNvPr>
              <p:cNvSpPr txBox="1"/>
              <p:nvPr/>
            </p:nvSpPr>
            <p:spPr>
              <a:xfrm>
                <a:off x="2128138" y="3877057"/>
                <a:ext cx="4992625" cy="694943"/>
              </a:xfrm>
              <a:prstGeom prst="rect">
                <a:avLst/>
              </a:prstGeom>
              <a:noFill/>
            </p:spPr>
            <p:txBody>
              <a:bodyPr wrap="square" lIns="36000" tIns="0" rIns="36000" bIns="0" rtlCol="0" anchor="t" anchorCtr="0">
                <a:noAutofit/>
              </a:bodyPr>
              <a:lstStyle/>
              <a:p>
                <a:r>
                  <a:rPr lang="en-GB" sz="900">
                    <a:latin typeface="Bahnschrift" panose="020B0502040204020203" pitchFamily="34" charset="0"/>
                  </a:rPr>
                  <a:t>Project managers should regularly check project elements such as: Status, Budget, Tasks, Schedules, Quality assurance, Dependencies, Potential risks.Always empower team members to speak up if they see an issue or feel something is not working during project execution.</a:t>
                </a:r>
              </a:p>
            </p:txBody>
          </p:sp>
        </p:grpSp>
        <p:pic>
          <p:nvPicPr>
            <p:cNvPr id="42" name="Graphic 8">
              <a:extLst>
                <a:ext uri="{FF2B5EF4-FFF2-40B4-BE49-F238E27FC236}">
                  <a16:creationId xmlns:a16="http://schemas.microsoft.com/office/drawing/2014/main" id="{D1E0F71F-2F9F-3EDC-097F-52933FA66B69}"/>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962484" y="9452861"/>
              <a:ext cx="792000" cy="716741"/>
            </a:xfrm>
            <a:prstGeom prst="rect">
              <a:avLst/>
            </a:prstGeom>
          </p:spPr>
        </p:pic>
      </p:grpSp>
      <p:pic>
        <p:nvPicPr>
          <p:cNvPr id="43" name="Picture 42">
            <a:extLst>
              <a:ext uri="{FF2B5EF4-FFF2-40B4-BE49-F238E27FC236}">
                <a16:creationId xmlns:a16="http://schemas.microsoft.com/office/drawing/2014/main" id="{D389671B-F86F-1201-7565-3DE5EFE102B5}"/>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3416238" y="420319"/>
            <a:ext cx="806070" cy="1446201"/>
          </a:xfrm>
          <a:prstGeom prst="rect">
            <a:avLst/>
          </a:prstGeom>
        </p:spPr>
      </p:pic>
      <p:grpSp>
        <p:nvGrpSpPr>
          <p:cNvPr id="44" name="Group 43">
            <a:extLst>
              <a:ext uri="{FF2B5EF4-FFF2-40B4-BE49-F238E27FC236}">
                <a16:creationId xmlns:a16="http://schemas.microsoft.com/office/drawing/2014/main" id="{102EC2B9-9435-E53E-AEC1-BA7AB57CEB61}"/>
              </a:ext>
            </a:extLst>
          </p:cNvPr>
          <p:cNvGrpSpPr/>
          <p:nvPr/>
        </p:nvGrpSpPr>
        <p:grpSpPr>
          <a:xfrm>
            <a:off x="2404901" y="141553"/>
            <a:ext cx="2755868" cy="865675"/>
            <a:chOff x="1374034" y="0"/>
            <a:chExt cx="2755868" cy="864255"/>
          </a:xfrm>
        </p:grpSpPr>
        <p:sp>
          <p:nvSpPr>
            <p:cNvPr id="46" name="TextBox 14">
              <a:extLst>
                <a:ext uri="{FF2B5EF4-FFF2-40B4-BE49-F238E27FC236}">
                  <a16:creationId xmlns:a16="http://schemas.microsoft.com/office/drawing/2014/main" id="{3B8E36A3-2982-4ED0-8BBC-B45F39D573F2}"/>
                </a:ext>
              </a:extLst>
            </p:cNvPr>
            <p:cNvSpPr txBox="1"/>
            <p:nvPr/>
          </p:nvSpPr>
          <p:spPr>
            <a:xfrm>
              <a:off x="1374034" y="0"/>
              <a:ext cx="2722733" cy="83112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sr-Latn-RS" sz="4800" b="1">
                  <a:solidFill>
                    <a:schemeClr val="tx1"/>
                  </a:solidFill>
                  <a:latin typeface="Bahnschrift" panose="020B0502040204020203" pitchFamily="34" charset="0"/>
                </a:rPr>
                <a:t>PROJECT</a:t>
              </a:r>
              <a:endParaRPr lang="en-GB" sz="4800" b="1">
                <a:solidFill>
                  <a:schemeClr val="tx1"/>
                </a:solidFill>
                <a:latin typeface="Bahnschrift" panose="020B0502040204020203" pitchFamily="34" charset="0"/>
              </a:endParaRPr>
            </a:p>
          </p:txBody>
        </p:sp>
        <p:sp>
          <p:nvSpPr>
            <p:cNvPr id="47" name="TextBox 11">
              <a:extLst>
                <a:ext uri="{FF2B5EF4-FFF2-40B4-BE49-F238E27FC236}">
                  <a16:creationId xmlns:a16="http://schemas.microsoft.com/office/drawing/2014/main" id="{5954DBC0-E336-BD9D-EFBD-57E4093B9ADD}"/>
                </a:ext>
              </a:extLst>
            </p:cNvPr>
            <p:cNvSpPr txBox="1"/>
            <p:nvPr/>
          </p:nvSpPr>
          <p:spPr>
            <a:xfrm>
              <a:off x="1407169" y="33130"/>
              <a:ext cx="2722733" cy="83112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sr-Latn-RS" sz="4800" b="1">
                  <a:solidFill>
                    <a:srgbClr val="8CC8BE"/>
                  </a:solidFill>
                  <a:latin typeface="Bahnschrift" panose="020B0502040204020203" pitchFamily="34" charset="0"/>
                </a:rPr>
                <a:t>PROJECT</a:t>
              </a:r>
              <a:endParaRPr lang="en-GB" sz="4800" b="1">
                <a:solidFill>
                  <a:srgbClr val="8CC8BE"/>
                </a:solidFill>
                <a:latin typeface="Bahnschrift" panose="020B0502040204020203" pitchFamily="34" charset="0"/>
              </a:endParaRPr>
            </a:p>
          </p:txBody>
        </p:sp>
      </p:grpSp>
      <p:sp>
        <p:nvSpPr>
          <p:cNvPr id="45" name="TextBox 13">
            <a:extLst>
              <a:ext uri="{FF2B5EF4-FFF2-40B4-BE49-F238E27FC236}">
                <a16:creationId xmlns:a16="http://schemas.microsoft.com/office/drawing/2014/main" id="{F9EE3187-C3C7-4E78-9D51-4CD78276BB4E}"/>
              </a:ext>
            </a:extLst>
          </p:cNvPr>
          <p:cNvSpPr txBox="1"/>
          <p:nvPr/>
        </p:nvSpPr>
        <p:spPr>
          <a:xfrm>
            <a:off x="4274892" y="859583"/>
            <a:ext cx="1619931" cy="769506"/>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sr-Latn-RS" sz="4400" b="0">
                <a:solidFill>
                  <a:sysClr val="windowText" lastClr="000000"/>
                </a:solidFill>
                <a:latin typeface="Bahnschrift" panose="020B0502040204020203" pitchFamily="34" charset="0"/>
              </a:rPr>
              <a:t>PLAN</a:t>
            </a:r>
            <a:endParaRPr lang="en-GB" sz="4400" b="0">
              <a:solidFill>
                <a:sysClr val="windowText" lastClr="000000"/>
              </a:solidFill>
              <a:latin typeface="Bahnschrift" panose="020B0502040204020203" pitchFamily="34" charset="0"/>
            </a:endParaRPr>
          </a:p>
        </p:txBody>
      </p:sp>
      <p:grpSp>
        <p:nvGrpSpPr>
          <p:cNvPr id="56" name="Group 55">
            <a:extLst>
              <a:ext uri="{FF2B5EF4-FFF2-40B4-BE49-F238E27FC236}">
                <a16:creationId xmlns:a16="http://schemas.microsoft.com/office/drawing/2014/main" id="{480D1384-EBBB-387F-BB7A-5A96E7936F06}"/>
              </a:ext>
            </a:extLst>
          </p:cNvPr>
          <p:cNvGrpSpPr/>
          <p:nvPr/>
        </p:nvGrpSpPr>
        <p:grpSpPr>
          <a:xfrm>
            <a:off x="433133" y="2076990"/>
            <a:ext cx="6638543" cy="1387457"/>
            <a:chOff x="433133" y="2076990"/>
            <a:chExt cx="6638543" cy="1387457"/>
          </a:xfrm>
        </p:grpSpPr>
        <p:sp>
          <p:nvSpPr>
            <p:cNvPr id="54" name="TextBox 53">
              <a:extLst>
                <a:ext uri="{FF2B5EF4-FFF2-40B4-BE49-F238E27FC236}">
                  <a16:creationId xmlns:a16="http://schemas.microsoft.com/office/drawing/2014/main" id="{60614534-1762-BB06-9AE7-157C8C1EC8BD}"/>
                </a:ext>
              </a:extLst>
            </p:cNvPr>
            <p:cNvSpPr txBox="1"/>
            <p:nvPr/>
          </p:nvSpPr>
          <p:spPr>
            <a:xfrm>
              <a:off x="433133" y="2360926"/>
              <a:ext cx="6632448" cy="1103521"/>
            </a:xfrm>
            <a:prstGeom prst="rect">
              <a:avLst/>
            </a:prstGeom>
            <a:noFill/>
          </p:spPr>
          <p:txBody>
            <a:bodyPr wrap="square" lIns="36000" tIns="0" rIns="36000" bIns="0" rtlCol="0" anchor="t" anchorCtr="0">
              <a:noAutofit/>
            </a:bodyPr>
            <a:lstStyle/>
            <a:p>
              <a:r>
                <a:rPr lang="en-GB" sz="900">
                  <a:latin typeface="Bahnschrift" panose="020B0502040204020203" pitchFamily="34" charset="0"/>
                </a:rPr>
                <a:t>Describe what is your project here. For example, Sengineering teams are tasked with creating a scientific proposal and a poster illustrating their proposal for genetically modifying an organism to benefit society. This project should be finished in less than 2 weeks. Engineering teams choose a problem of interest and then come up with an original idea, using genetic modification of a plant, microbe, or animal to address the problem.</a:t>
              </a:r>
            </a:p>
            <a:p>
              <a:endParaRPr lang="en-GB" sz="900">
                <a:latin typeface="Bahnschrift" panose="020B0502040204020203" pitchFamily="34" charset="0"/>
              </a:endParaRPr>
            </a:p>
            <a:p>
              <a:r>
                <a:rPr lang="en-GB" sz="900">
                  <a:latin typeface="Bahnschrift" panose="020B0502040204020203" pitchFamily="34" charset="0"/>
                </a:rPr>
                <a:t>Lorem ipsum dolor sit amet, consectetuer adipiscing elit. Maecenas porttitor congue massa. Fusce posuere, magna sed pulvinar ultricies, purus lectus malesuada libero, sit amet commodo magna eros quis urna.</a:t>
              </a:r>
            </a:p>
          </p:txBody>
        </p:sp>
        <p:sp>
          <p:nvSpPr>
            <p:cNvPr id="55" name="TextBox 54">
              <a:extLst>
                <a:ext uri="{FF2B5EF4-FFF2-40B4-BE49-F238E27FC236}">
                  <a16:creationId xmlns:a16="http://schemas.microsoft.com/office/drawing/2014/main" id="{5C07FBDC-8112-095E-B162-A7C12E6EC8A7}"/>
                </a:ext>
              </a:extLst>
            </p:cNvPr>
            <p:cNvSpPr txBox="1"/>
            <p:nvPr/>
          </p:nvSpPr>
          <p:spPr>
            <a:xfrm>
              <a:off x="5451745" y="2076990"/>
              <a:ext cx="1619931" cy="225552"/>
            </a:xfrm>
            <a:prstGeom prst="rect">
              <a:avLst/>
            </a:prstGeom>
            <a:noFill/>
          </p:spPr>
          <p:txBody>
            <a:bodyPr wrap="none" lIns="36000" tIns="0" rIns="36000" bIns="0" rtlCol="0" anchor="ctr" anchorCtr="0">
              <a:noAutofit/>
            </a:bodyPr>
            <a:lstStyle/>
            <a:p>
              <a:pPr algn="r"/>
              <a:r>
                <a:rPr lang="sr-Latn-RS" sz="1400" b="1">
                  <a:latin typeface="Bahnschrift" panose="020B0502040204020203" pitchFamily="34" charset="0"/>
                </a:rPr>
                <a:t>Project Description</a:t>
              </a:r>
              <a:endParaRPr lang="en-GB" sz="1400" b="1">
                <a:latin typeface="Bahnschrift" panose="020B0502040204020203" pitchFamily="34" charset="0"/>
              </a:endParaRPr>
            </a:p>
          </p:txBody>
        </p:sp>
      </p:grpSp>
      <p:sp>
        <p:nvSpPr>
          <p:cNvPr id="57" name="TextBox 84">
            <a:extLst>
              <a:ext uri="{FF2B5EF4-FFF2-40B4-BE49-F238E27FC236}">
                <a16:creationId xmlns:a16="http://schemas.microsoft.com/office/drawing/2014/main" id="{6141EEC2-EE28-C09A-DEDD-CCCCF96B814A}"/>
              </a:ext>
            </a:extLst>
          </p:cNvPr>
          <p:cNvSpPr txBox="1"/>
          <p:nvPr/>
        </p:nvSpPr>
        <p:spPr>
          <a:xfrm>
            <a:off x="5999195" y="10435345"/>
            <a:ext cx="1400334" cy="226280"/>
          </a:xfrm>
          <a:prstGeom prst="rect">
            <a:avLst/>
          </a:prstGeom>
          <a:noFill/>
        </p:spPr>
        <p:txBody>
          <a:bodyPr wrap="square" rtlCol="0">
            <a:spAutoFit/>
          </a:bodyPr>
          <a:lstStyle/>
          <a:p>
            <a:pPr algn="r">
              <a:lnSpc>
                <a:spcPct val="106000"/>
              </a:lnSpc>
              <a:spcAft>
                <a:spcPts val="800"/>
              </a:spcAft>
            </a:pPr>
            <a:r>
              <a:rPr lang="en-GB" sz="900" b="1" u="sng" kern="1200">
                <a:solidFill>
                  <a:schemeClr val="tx1">
                    <a:lumMod val="65000"/>
                    <a:lumOff val="35000"/>
                  </a:schemeClr>
                </a:solidFill>
                <a:effectLst/>
                <a:latin typeface="Bahnschrift" panose="020B0502040204020203" pitchFamily="34" charset="0"/>
                <a:ea typeface="Open Sans" panose="020B0606030504020204" pitchFamily="34" charset="0"/>
                <a:cs typeface="Open Sans" panose="020B0606030504020204" pitchFamily="34" charset="0"/>
                <a:hlinkClick r:id="rId15">
                  <a:extLst>
                    <a:ext uri="{A12FA001-AC4F-418D-AE19-62706E023703}">
                      <ahyp:hlinkClr xmlns:ahyp="http://schemas.microsoft.com/office/drawing/2018/hyperlinkcolor" val="tx"/>
                    </a:ext>
                  </a:extLst>
                </a:hlinkClick>
              </a:rPr>
              <a:t>© TemplateLab.com</a:t>
            </a:r>
            <a:endParaRPr lang="en-GB" sz="1100">
              <a:solidFill>
                <a:schemeClr val="tx1">
                  <a:lumMod val="65000"/>
                  <a:lumOff val="35000"/>
                </a:schemeClr>
              </a:solidFill>
              <a:effectLst/>
              <a:latin typeface="Bahnschrift" panose="020B0502040204020203" pitchFamily="34" charset="0"/>
              <a:ea typeface="Calibri" panose="020F0502020204030204" pitchFamily="34" charset="0"/>
              <a:cs typeface="Times New Roman" panose="02020603050405020304" pitchFamily="18" charset="0"/>
            </a:endParaRPr>
          </a:p>
        </p:txBody>
      </p:sp>
      <p:pic>
        <p:nvPicPr>
          <p:cNvPr id="58" name="Picture 57">
            <a:hlinkClick r:id="rId15"/>
            <a:extLst>
              <a:ext uri="{FF2B5EF4-FFF2-40B4-BE49-F238E27FC236}">
                <a16:creationId xmlns:a16="http://schemas.microsoft.com/office/drawing/2014/main" id="{09FFE068-93F9-1401-93D9-2C901F86DB64}"/>
              </a:ext>
            </a:extLst>
          </p:cNvPr>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6261710" y="133971"/>
            <a:ext cx="1078230" cy="224790"/>
          </a:xfrm>
          <a:prstGeom prst="rect">
            <a:avLst/>
          </a:prstGeom>
        </p:spPr>
      </p:pic>
    </p:spTree>
    <p:extLst>
      <p:ext uri="{BB962C8B-B14F-4D97-AF65-F5344CB8AC3E}">
        <p14:creationId xmlns:p14="http://schemas.microsoft.com/office/powerpoint/2010/main" val="19801568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TotalTime>
  <Words>414</Words>
  <Application>Microsoft Office PowerPoint</Application>
  <PresentationFormat>Custom</PresentationFormat>
  <Paragraphs>21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Bahnschrift</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Bratislav Milojevic | ELMED d.o.o.</dc:creator>
  <cp:lastModifiedBy>Bratislav Milojevic | ELMED d.o.o.</cp:lastModifiedBy>
  <cp:revision>1</cp:revision>
  <dcterms:created xsi:type="dcterms:W3CDTF">2022-12-24T08:47:39Z</dcterms:created>
  <dcterms:modified xsi:type="dcterms:W3CDTF">2022-12-24T09:01:10Z</dcterms:modified>
</cp:coreProperties>
</file>