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1565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EB5-2C57-4C83-9F2E-7710CEB8FC2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D9E0-5255-4847-B5EC-589024EA0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90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EB5-2C57-4C83-9F2E-7710CEB8FC2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D9E0-5255-4847-B5EC-589024EA0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9822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EB5-2C57-4C83-9F2E-7710CEB8FC2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D9E0-5255-4847-B5EC-589024EA0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2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EB5-2C57-4C83-9F2E-7710CEB8FC2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D9E0-5255-4847-B5EC-589024EA0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71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EB5-2C57-4C83-9F2E-7710CEB8FC2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D9E0-5255-4847-B5EC-589024EA0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4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EB5-2C57-4C83-9F2E-7710CEB8FC2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D9E0-5255-4847-B5EC-589024EA0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975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EB5-2C57-4C83-9F2E-7710CEB8FC2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D9E0-5255-4847-B5EC-589024EA0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80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EB5-2C57-4C83-9F2E-7710CEB8FC2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D9E0-5255-4847-B5EC-589024EA0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EB5-2C57-4C83-9F2E-7710CEB8FC2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D9E0-5255-4847-B5EC-589024EA0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4271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EB5-2C57-4C83-9F2E-7710CEB8FC2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D9E0-5255-4847-B5EC-589024EA0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4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A6EB5-2C57-4C83-9F2E-7710CEB8FC2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A5D9E0-5255-4847-B5EC-589024EA0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436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A6EB5-2C57-4C83-9F2E-7710CEB8FC26}" type="datetimeFigureOut">
              <a:rPr lang="en-GB" smtClean="0"/>
              <a:t>05/01/2023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A5D9E0-5255-4847-B5EC-589024EA05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658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mplatelab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3E7948E-B4DF-E3F8-C87C-DCE7379811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5012567"/>
              </p:ext>
            </p:extLst>
          </p:nvPr>
        </p:nvGraphicFramePr>
        <p:xfrm>
          <a:off x="0" y="-327"/>
          <a:ext cx="10691999" cy="7560002"/>
        </p:xfrm>
        <a:graphic>
          <a:graphicData uri="http://schemas.openxmlformats.org/drawingml/2006/table">
            <a:tbl>
              <a:tblPr/>
              <a:tblGrid>
                <a:gridCol w="415875">
                  <a:extLst>
                    <a:ext uri="{9D8B030D-6E8A-4147-A177-3AD203B41FA5}">
                      <a16:colId xmlns:a16="http://schemas.microsoft.com/office/drawing/2014/main" val="1673132521"/>
                    </a:ext>
                  </a:extLst>
                </a:gridCol>
                <a:gridCol w="335382">
                  <a:extLst>
                    <a:ext uri="{9D8B030D-6E8A-4147-A177-3AD203B41FA5}">
                      <a16:colId xmlns:a16="http://schemas.microsoft.com/office/drawing/2014/main" val="3912404250"/>
                    </a:ext>
                  </a:extLst>
                </a:gridCol>
                <a:gridCol w="1073225">
                  <a:extLst>
                    <a:ext uri="{9D8B030D-6E8A-4147-A177-3AD203B41FA5}">
                      <a16:colId xmlns:a16="http://schemas.microsoft.com/office/drawing/2014/main" val="896979800"/>
                    </a:ext>
                  </a:extLst>
                </a:gridCol>
                <a:gridCol w="335382">
                  <a:extLst>
                    <a:ext uri="{9D8B030D-6E8A-4147-A177-3AD203B41FA5}">
                      <a16:colId xmlns:a16="http://schemas.microsoft.com/office/drawing/2014/main" val="1995693605"/>
                    </a:ext>
                  </a:extLst>
                </a:gridCol>
                <a:gridCol w="1073225">
                  <a:extLst>
                    <a:ext uri="{9D8B030D-6E8A-4147-A177-3AD203B41FA5}">
                      <a16:colId xmlns:a16="http://schemas.microsoft.com/office/drawing/2014/main" val="2792804634"/>
                    </a:ext>
                  </a:extLst>
                </a:gridCol>
                <a:gridCol w="335382">
                  <a:extLst>
                    <a:ext uri="{9D8B030D-6E8A-4147-A177-3AD203B41FA5}">
                      <a16:colId xmlns:a16="http://schemas.microsoft.com/office/drawing/2014/main" val="2235197440"/>
                    </a:ext>
                  </a:extLst>
                </a:gridCol>
                <a:gridCol w="1073225">
                  <a:extLst>
                    <a:ext uri="{9D8B030D-6E8A-4147-A177-3AD203B41FA5}">
                      <a16:colId xmlns:a16="http://schemas.microsoft.com/office/drawing/2014/main" val="1294113028"/>
                    </a:ext>
                  </a:extLst>
                </a:gridCol>
                <a:gridCol w="335382">
                  <a:extLst>
                    <a:ext uri="{9D8B030D-6E8A-4147-A177-3AD203B41FA5}">
                      <a16:colId xmlns:a16="http://schemas.microsoft.com/office/drawing/2014/main" val="1662700439"/>
                    </a:ext>
                  </a:extLst>
                </a:gridCol>
                <a:gridCol w="1073225">
                  <a:extLst>
                    <a:ext uri="{9D8B030D-6E8A-4147-A177-3AD203B41FA5}">
                      <a16:colId xmlns:a16="http://schemas.microsoft.com/office/drawing/2014/main" val="360911880"/>
                    </a:ext>
                  </a:extLst>
                </a:gridCol>
                <a:gridCol w="335382">
                  <a:extLst>
                    <a:ext uri="{9D8B030D-6E8A-4147-A177-3AD203B41FA5}">
                      <a16:colId xmlns:a16="http://schemas.microsoft.com/office/drawing/2014/main" val="2422789743"/>
                    </a:ext>
                  </a:extLst>
                </a:gridCol>
                <a:gridCol w="1073225">
                  <a:extLst>
                    <a:ext uri="{9D8B030D-6E8A-4147-A177-3AD203B41FA5}">
                      <a16:colId xmlns:a16="http://schemas.microsoft.com/office/drawing/2014/main" val="1156195416"/>
                    </a:ext>
                  </a:extLst>
                </a:gridCol>
                <a:gridCol w="335382">
                  <a:extLst>
                    <a:ext uri="{9D8B030D-6E8A-4147-A177-3AD203B41FA5}">
                      <a16:colId xmlns:a16="http://schemas.microsoft.com/office/drawing/2014/main" val="4084552232"/>
                    </a:ext>
                  </a:extLst>
                </a:gridCol>
                <a:gridCol w="1073225">
                  <a:extLst>
                    <a:ext uri="{9D8B030D-6E8A-4147-A177-3AD203B41FA5}">
                      <a16:colId xmlns:a16="http://schemas.microsoft.com/office/drawing/2014/main" val="1014633025"/>
                    </a:ext>
                  </a:extLst>
                </a:gridCol>
                <a:gridCol w="335382">
                  <a:extLst>
                    <a:ext uri="{9D8B030D-6E8A-4147-A177-3AD203B41FA5}">
                      <a16:colId xmlns:a16="http://schemas.microsoft.com/office/drawing/2014/main" val="1001834004"/>
                    </a:ext>
                  </a:extLst>
                </a:gridCol>
                <a:gridCol w="1073225">
                  <a:extLst>
                    <a:ext uri="{9D8B030D-6E8A-4147-A177-3AD203B41FA5}">
                      <a16:colId xmlns:a16="http://schemas.microsoft.com/office/drawing/2014/main" val="1884953893"/>
                    </a:ext>
                  </a:extLst>
                </a:gridCol>
                <a:gridCol w="415875">
                  <a:extLst>
                    <a:ext uri="{9D8B030D-6E8A-4147-A177-3AD203B41FA5}">
                      <a16:colId xmlns:a16="http://schemas.microsoft.com/office/drawing/2014/main" val="4075284099"/>
                    </a:ext>
                  </a:extLst>
                </a:gridCol>
              </a:tblGrid>
              <a:tr h="26370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5082131"/>
                  </a:ext>
                </a:extLst>
              </a:tr>
              <a:tr h="2505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3" gridSpan="11">
                  <a:txBody>
                    <a:bodyPr/>
                    <a:lstStyle/>
                    <a:p>
                      <a:pPr algn="l" fontAlgn="ctr"/>
                      <a:r>
                        <a:rPr lang="en-GB" sz="4800" b="0" i="0" u="none" strike="noStrike">
                          <a:solidFill>
                            <a:srgbClr val="00467E"/>
                          </a:solidFill>
                          <a:effectLst/>
                          <a:latin typeface="Bahnschrift" panose="020B0502040204020203" pitchFamily="34" charset="0"/>
                        </a:rPr>
                        <a:t>MONTHLY </a:t>
                      </a:r>
                      <a:r>
                        <a:rPr lang="en-GB" sz="4800" b="0" i="0" u="none" strike="noStrike">
                          <a:solidFill>
                            <a:srgbClr val="006ECE"/>
                          </a:solidFill>
                          <a:effectLst/>
                          <a:latin typeface="Bahnschrift" panose="020B0502040204020203" pitchFamily="34" charset="0"/>
                        </a:rPr>
                        <a:t>WORK PLAN</a:t>
                      </a:r>
                      <a:endParaRPr lang="en-GB" sz="4800" b="0" i="0" u="none" strike="noStrike">
                        <a:solidFill>
                          <a:srgbClr val="00467E"/>
                        </a:solidFill>
                        <a:effectLst/>
                        <a:latin typeface="Bahnschrift" panose="020B0502040204020203" pitchFamily="34" charset="0"/>
                      </a:endParaRP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467E"/>
                          </a:solidFill>
                          <a:effectLst/>
                          <a:latin typeface="Bahnschrift" panose="020B0502040204020203" pitchFamily="34" charset="0"/>
                        </a:rPr>
                        <a:t>MONTH:</a:t>
                      </a:r>
                    </a:p>
                  </a:txBody>
                  <a:tcPr marL="4789" marR="4789" marT="4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r-Latn-RS" sz="1400" b="0" i="0" u="none" strike="noStrike">
                          <a:solidFill>
                            <a:srgbClr val="006ECE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GB" sz="1400" b="0" i="0" u="none" strike="noStrike">
                          <a:solidFill>
                            <a:srgbClr val="006ECE"/>
                          </a:solidFill>
                          <a:effectLst/>
                          <a:latin typeface="Bahnschrift" panose="020B0502040204020203" pitchFamily="34" charset="0"/>
                        </a:rPr>
                        <a:t>September</a:t>
                      </a:r>
                    </a:p>
                  </a:txBody>
                  <a:tcPr marL="57464" marR="4789" marT="4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467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26838"/>
                  </a:ext>
                </a:extLst>
              </a:tr>
              <a:tr h="175387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1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467E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6ECE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67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700" b="0" i="0" u="none" strike="noStrike">
                          <a:solidFill>
                            <a:srgbClr val="006ECE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67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252652"/>
                  </a:ext>
                </a:extLst>
              </a:tr>
              <a:tr h="320648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1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0" i="0" u="none" strike="noStrike">
                          <a:solidFill>
                            <a:srgbClr val="00467E"/>
                          </a:solidFill>
                          <a:effectLst/>
                          <a:latin typeface="Bahnschrift" panose="020B0502040204020203" pitchFamily="34" charset="0"/>
                        </a:rPr>
                        <a:t>YEAR:</a:t>
                      </a:r>
                    </a:p>
                  </a:txBody>
                  <a:tcPr marL="4789" marR="4789" marT="4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sr-Latn-RS" sz="1400" b="0" i="0" u="none" strike="noStrike">
                          <a:solidFill>
                            <a:srgbClr val="006ECE"/>
                          </a:solidFill>
                          <a:effectLst/>
                          <a:latin typeface="Bahnschrift" panose="020B0502040204020203" pitchFamily="34" charset="0"/>
                        </a:rPr>
                        <a:t> </a:t>
                      </a:r>
                      <a:r>
                        <a:rPr lang="en-GB" sz="1400" b="0" i="0" u="none" strike="noStrike">
                          <a:solidFill>
                            <a:srgbClr val="006ECE"/>
                          </a:solidFill>
                          <a:effectLst/>
                          <a:latin typeface="Bahnschrift" panose="020B0502040204020203" pitchFamily="34" charset="0"/>
                        </a:rPr>
                        <a:t>2023</a:t>
                      </a:r>
                    </a:p>
                  </a:txBody>
                  <a:tcPr marL="57464" marR="4789" marT="478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467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7160850"/>
                  </a:ext>
                </a:extLst>
              </a:tr>
              <a:tr h="17329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67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467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642832"/>
                  </a:ext>
                </a:extLst>
              </a:tr>
              <a:tr h="2505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Monday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Tuesday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Wednesday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Thursday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Friday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Saturday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3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Sunday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7919630"/>
                  </a:ext>
                </a:extLst>
              </a:tr>
              <a:tr h="75345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Leave Mike at church. Take Jennie to lunch to some nice place.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C00000"/>
                          </a:solidFill>
                          <a:effectLst/>
                          <a:latin typeface="Bahnschrift" panose="020B0502040204020203" pitchFamily="34" charset="0"/>
                        </a:rPr>
                        <a:t>Make lunch for mom and dad.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C00000"/>
                          </a:solidFill>
                          <a:effectLst/>
                          <a:latin typeface="Bahnschrift" panose="020B0502040204020203" pitchFamily="34" charset="0"/>
                        </a:rPr>
                        <a:t>Help in humanitarian fund raising.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6595612"/>
                  </a:ext>
                </a:extLst>
              </a:tr>
              <a:tr h="2505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4</a:t>
                      </a:r>
                    </a:p>
                  </a:txBody>
                  <a:tcPr marL="4789" marR="4789" marT="4789" marB="0" anchor="ctr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Monday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5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Tuesday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6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Wednesday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7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Thursday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8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Friday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9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Saturday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10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Sunday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015751"/>
                  </a:ext>
                </a:extLst>
              </a:tr>
              <a:tr h="7519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Talk with managers to get more resources for new projects.</a:t>
                      </a:r>
                      <a:b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Monthly report writing.</a:t>
                      </a:r>
                    </a:p>
                  </a:txBody>
                  <a:tcPr marL="4789" marR="4789" marT="4789" marB="0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Go live - project X.</a:t>
                      </a:r>
                      <a:b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Maintain focus on writing additional requirements with clients.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Online presentation of accomplishments in the previous period.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Lorem ipsum dolor sit amet, consectetuer adipiscing elit. 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Maecenas porttitor congue massa. Fusce posuere, magna sed pulvinar ultricies, purus lectus malesuada libero.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C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C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9140578"/>
                  </a:ext>
                </a:extLst>
              </a:tr>
              <a:tr h="2505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11</a:t>
                      </a:r>
                    </a:p>
                  </a:txBody>
                  <a:tcPr marL="4789" marR="4789" marT="4789" marB="0" anchor="ctr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Monday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12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Tuesday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13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Wednesday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14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Thursday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15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Friday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16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Saturday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17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Sunday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6548795"/>
                  </a:ext>
                </a:extLst>
              </a:tr>
              <a:tr h="75345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C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C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385320"/>
                  </a:ext>
                </a:extLst>
              </a:tr>
              <a:tr h="2505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18</a:t>
                      </a:r>
                    </a:p>
                  </a:txBody>
                  <a:tcPr marL="4789" marR="4789" marT="4789" marB="0" anchor="ctr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Monday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19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Tuesday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20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Wednesday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21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Thursday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22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Friday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23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Saturday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24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Sunday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3308027"/>
                  </a:ext>
                </a:extLst>
              </a:tr>
              <a:tr h="75345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C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C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1679687"/>
                  </a:ext>
                </a:extLst>
              </a:tr>
              <a:tr h="2505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25</a:t>
                      </a:r>
                    </a:p>
                  </a:txBody>
                  <a:tcPr marL="4789" marR="4789" marT="4789" marB="0" anchor="ctr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Monday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26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Tuesday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27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Wednesday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28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Thursday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29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Friday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30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Saturday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31</a:t>
                      </a:r>
                    </a:p>
                  </a:txBody>
                  <a:tcPr marL="4789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467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0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Sunday</a:t>
                      </a:r>
                    </a:p>
                  </a:txBody>
                  <a:tcPr marL="57464" marR="4789" marT="4789" marB="0" anchor="ctr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006E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83138"/>
                  </a:ext>
                </a:extLst>
              </a:tr>
              <a:tr h="753451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C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GB" sz="900" b="0" i="0" u="none" strike="noStrike">
                          <a:solidFill>
                            <a:srgbClr val="C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>
                    <a:lnL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6ECE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782525"/>
                  </a:ext>
                </a:extLst>
              </a:tr>
              <a:tr h="27124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7227286"/>
                  </a:ext>
                </a:extLst>
              </a:tr>
              <a:tr h="250523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gridSpan="14">
                  <a:txBody>
                    <a:bodyPr/>
                    <a:lstStyle/>
                    <a:p>
                      <a:pPr algn="ctr" fontAlgn="ctr"/>
                      <a:r>
                        <a:rPr lang="en-GB" sz="12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MAIN PLANS</a:t>
                      </a:r>
                    </a:p>
                  </a:txBody>
                  <a:tcPr marL="4789" marR="4789" marT="4789" marB="0" anchor="ctr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467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802503"/>
                  </a:ext>
                </a:extLst>
              </a:tr>
              <a:tr h="565089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● Plan number 1 described here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● Plan number 2 - write it here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● Plan number 3 to be delivered by xx-yy-zzz</a:t>
                      </a:r>
                    </a:p>
                  </a:txBody>
                  <a:tcPr marL="4789" marR="4789" marT="4789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t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● Plan number 4: Write program to automate tasks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● Plan number 5: Write procedures for John</a:t>
                      </a:r>
                      <a:b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</a:br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● Plan number 6: Hire developers</a:t>
                      </a:r>
                    </a:p>
                  </a:txBody>
                  <a:tcPr marL="4789" marR="4789" marT="4789" marB="0">
                    <a:lnL>
                      <a:noFill/>
                    </a:lnL>
                    <a:lnR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AE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147284"/>
                  </a:ext>
                </a:extLst>
              </a:tr>
              <a:tr h="271244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467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600" b="0" i="0" u="none" strike="noStrike">
                          <a:solidFill>
                            <a:srgbClr val="FFFFFF"/>
                          </a:solidFill>
                          <a:effectLst/>
                          <a:latin typeface="Bahnschrift" panose="020B0502040204020203" pitchFamily="34" charset="0"/>
                        </a:rPr>
                        <a:t> </a:t>
                      </a:r>
                    </a:p>
                  </a:txBody>
                  <a:tcPr marL="4789" marR="4789" marT="47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825375"/>
                  </a:ext>
                </a:extLst>
              </a:tr>
            </a:tbl>
          </a:graphicData>
        </a:graphic>
      </p:graphicFrame>
      <p:sp>
        <p:nvSpPr>
          <p:cNvPr id="6" name="TextBox 84">
            <a:extLst>
              <a:ext uri="{FF2B5EF4-FFF2-40B4-BE49-F238E27FC236}">
                <a16:creationId xmlns:a16="http://schemas.microsoft.com/office/drawing/2014/main" id="{10B019AE-B554-3402-E4B3-F3C0D1B79C1B}"/>
              </a:ext>
            </a:extLst>
          </p:cNvPr>
          <p:cNvSpPr txBox="1"/>
          <p:nvPr/>
        </p:nvSpPr>
        <p:spPr>
          <a:xfrm>
            <a:off x="9345168" y="7332369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7" name="Picture 6">
            <a:hlinkClick r:id="rId2"/>
            <a:extLst>
              <a:ext uri="{FF2B5EF4-FFF2-40B4-BE49-F238E27FC236}">
                <a16:creationId xmlns:a16="http://schemas.microsoft.com/office/drawing/2014/main" id="{00C181DC-115D-0F27-EE2D-A8AD026F7DB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2170" y="59499"/>
            <a:ext cx="807215" cy="176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833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362</Words>
  <Application>Microsoft Office PowerPoint</Application>
  <PresentationFormat>Custom</PresentationFormat>
  <Paragraphs>213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Bratislav Milojevic | ELMED d.o.o.</dc:creator>
  <cp:lastModifiedBy>Bratislav Milojevic | ELMED d.o.o.</cp:lastModifiedBy>
  <cp:revision>1</cp:revision>
  <dcterms:created xsi:type="dcterms:W3CDTF">2023-01-05T12:04:33Z</dcterms:created>
  <dcterms:modified xsi:type="dcterms:W3CDTF">2023-01-05T12:10:12Z</dcterms:modified>
</cp:coreProperties>
</file>