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54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11AA-6196-4496-8FFF-69422CA0423C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A97BC-FF91-4257-8CE0-82D085C45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664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11AA-6196-4496-8FFF-69422CA0423C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A97BC-FF91-4257-8CE0-82D085C45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006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11AA-6196-4496-8FFF-69422CA0423C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A97BC-FF91-4257-8CE0-82D085C45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18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11AA-6196-4496-8FFF-69422CA0423C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A97BC-FF91-4257-8CE0-82D085C45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041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11AA-6196-4496-8FFF-69422CA0423C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A97BC-FF91-4257-8CE0-82D085C45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11AA-6196-4496-8FFF-69422CA0423C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A97BC-FF91-4257-8CE0-82D085C45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83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11AA-6196-4496-8FFF-69422CA0423C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A97BC-FF91-4257-8CE0-82D085C45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55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11AA-6196-4496-8FFF-69422CA0423C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A97BC-FF91-4257-8CE0-82D085C45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55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11AA-6196-4496-8FFF-69422CA0423C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A97BC-FF91-4257-8CE0-82D085C45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56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11AA-6196-4496-8FFF-69422CA0423C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A97BC-FF91-4257-8CE0-82D085C45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579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11AA-6196-4496-8FFF-69422CA0423C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A97BC-FF91-4257-8CE0-82D085C45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820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611AA-6196-4496-8FFF-69422CA0423C}" type="datetimeFigureOut">
              <a:rPr lang="en-GB" smtClean="0"/>
              <a:t>12/01/2023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A97BC-FF91-4257-8CE0-82D085C45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21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emplatelab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8461719-E8A6-5C4A-7D69-5098E2FCA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240583"/>
              </p:ext>
            </p:extLst>
          </p:nvPr>
        </p:nvGraphicFramePr>
        <p:xfrm>
          <a:off x="0" y="0"/>
          <a:ext cx="10691999" cy="7560003"/>
        </p:xfrm>
        <a:graphic>
          <a:graphicData uri="http://schemas.openxmlformats.org/drawingml/2006/table">
            <a:tbl>
              <a:tblPr/>
              <a:tblGrid>
                <a:gridCol w="346623">
                  <a:extLst>
                    <a:ext uri="{9D8B030D-6E8A-4147-A177-3AD203B41FA5}">
                      <a16:colId xmlns:a16="http://schemas.microsoft.com/office/drawing/2014/main" val="1656921755"/>
                    </a:ext>
                  </a:extLst>
                </a:gridCol>
                <a:gridCol w="2906304">
                  <a:extLst>
                    <a:ext uri="{9D8B030D-6E8A-4147-A177-3AD203B41FA5}">
                      <a16:colId xmlns:a16="http://schemas.microsoft.com/office/drawing/2014/main" val="1891708670"/>
                    </a:ext>
                  </a:extLst>
                </a:gridCol>
                <a:gridCol w="2786319">
                  <a:extLst>
                    <a:ext uri="{9D8B030D-6E8A-4147-A177-3AD203B41FA5}">
                      <a16:colId xmlns:a16="http://schemas.microsoft.com/office/drawing/2014/main" val="3342224384"/>
                    </a:ext>
                  </a:extLst>
                </a:gridCol>
                <a:gridCol w="1293172">
                  <a:extLst>
                    <a:ext uri="{9D8B030D-6E8A-4147-A177-3AD203B41FA5}">
                      <a16:colId xmlns:a16="http://schemas.microsoft.com/office/drawing/2014/main" val="978706216"/>
                    </a:ext>
                  </a:extLst>
                </a:gridCol>
                <a:gridCol w="1039870">
                  <a:extLst>
                    <a:ext uri="{9D8B030D-6E8A-4147-A177-3AD203B41FA5}">
                      <a16:colId xmlns:a16="http://schemas.microsoft.com/office/drawing/2014/main" val="404964050"/>
                    </a:ext>
                  </a:extLst>
                </a:gridCol>
                <a:gridCol w="1973088">
                  <a:extLst>
                    <a:ext uri="{9D8B030D-6E8A-4147-A177-3AD203B41FA5}">
                      <a16:colId xmlns:a16="http://schemas.microsoft.com/office/drawing/2014/main" val="2130203228"/>
                    </a:ext>
                  </a:extLst>
                </a:gridCol>
                <a:gridCol w="346623">
                  <a:extLst>
                    <a:ext uri="{9D8B030D-6E8A-4147-A177-3AD203B41FA5}">
                      <a16:colId xmlns:a16="http://schemas.microsoft.com/office/drawing/2014/main" val="3406512009"/>
                    </a:ext>
                  </a:extLst>
                </a:gridCol>
              </a:tblGrid>
              <a:tr h="40896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D3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E15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D3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E15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D3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DD5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D3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DD5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D3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DD5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D3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D3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148138"/>
                  </a:ext>
                </a:extLst>
              </a:tr>
              <a:tr h="8256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>
                      <a:noFill/>
                    </a:lnL>
                    <a:lnR w="19050" cap="flat" cmpd="sng" algn="ctr">
                      <a:solidFill>
                        <a:srgbClr val="E15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D3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5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COMPLIANCE</a:t>
                      </a:r>
                    </a:p>
                  </a:txBody>
                  <a:tcPr marL="4895" marR="4895" marT="4895" marB="0" anchor="ctr">
                    <a:lnL w="19050" cap="flat" cmpd="sng" algn="ctr">
                      <a:solidFill>
                        <a:srgbClr val="E15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15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5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5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55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5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WORK PLAN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E15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DD5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D5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5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D3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 w="19050" cap="flat" cmpd="sng" algn="ctr">
                      <a:solidFill>
                        <a:srgbClr val="DD54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D3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624730"/>
                  </a:ext>
                </a:extLst>
              </a:tr>
              <a:tr h="3163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D3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15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D3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15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D3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15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D3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15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D3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E15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D3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D3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288513"/>
                  </a:ext>
                </a:extLst>
              </a:tr>
              <a:tr h="32408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>
                      <a:noFill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D3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TASK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15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2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KEY ACTION STEPS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E15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15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2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RESPONSIBLE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E15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15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2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TIME FRAME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E15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15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2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NOTES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E155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2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D3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51235"/>
                  </a:ext>
                </a:extLst>
              </a:tr>
              <a:tr h="2565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>
                      <a:noFill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D3DA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92075" indent="0" algn="l" fontAlgn="ctr"/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COMPLIANCE FOCUS: Machinery directive 2006/42/EC</a:t>
                      </a:r>
                    </a:p>
                  </a:txBody>
                  <a:tcPr marL="58740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55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D3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596438"/>
                  </a:ext>
                </a:extLst>
              </a:tr>
              <a:tr h="7716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>
                      <a:noFill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D3DA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Risks Identification. Any risks identified must be reduced to as low a level as is reasonably practicable.</a:t>
                      </a:r>
                    </a:p>
                  </a:txBody>
                  <a:tcPr marL="58740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Wingdings 2" panose="05020102010507070707" pitchFamily="18" charset="2"/>
                        </a:rPr>
                        <a:t>¿</a:t>
                      </a:r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 Follow guidelines for risks identification.</a:t>
                      </a:r>
                      <a:b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Wingdings 2" panose="05020102010507070707" pitchFamily="18" charset="2"/>
                        </a:rPr>
                        <a:t>¿</a:t>
                      </a:r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 Write risk assessment according to writing rules.</a:t>
                      </a:r>
                    </a:p>
                  </a:txBody>
                  <a:tcPr marL="58740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Jacob Conway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30 days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ctr">
                        <a:tabLst>
                          <a:tab pos="92075" algn="l"/>
                        </a:tabLst>
                      </a:pPr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D3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77091"/>
                  </a:ext>
                </a:extLst>
              </a:tr>
              <a:tr h="7716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>
                      <a:noFill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D3DA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GB" sz="1100" b="0" i="0" u="none" strike="noStrike" kern="1200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Annex IV contains a list of about 25 types of machines which are subject to special procedures. </a:t>
                      </a:r>
                    </a:p>
                  </a:txBody>
                  <a:tcPr marL="58740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Wingdings 2" panose="05020102010507070707" pitchFamily="18" charset="2"/>
                        </a:rPr>
                        <a:t>¿</a:t>
                      </a:r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 Identify machines connected to our company portfolio.</a:t>
                      </a:r>
                      <a:b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Wingdings 2" panose="05020102010507070707" pitchFamily="18" charset="2"/>
                        </a:rPr>
                        <a:t>¿</a:t>
                      </a:r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 Activate special investigations to fulfil requirements.</a:t>
                      </a:r>
                    </a:p>
                  </a:txBody>
                  <a:tcPr marL="58740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Chase Glover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90 days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These must be subjected to type examination by a Notified Body.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D3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352850"/>
                  </a:ext>
                </a:extLst>
              </a:tr>
              <a:tr h="2565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>
                      <a:noFill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D3DA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92075" indent="0" algn="l" fontAlgn="ctr"/>
                      <a:r>
                        <a:rPr lang="fr-FR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COMPLIANCE FOCUS: Low Voltage Directive (2014/35/EU) </a:t>
                      </a:r>
                    </a:p>
                  </a:txBody>
                  <a:tcPr marL="58740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55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D3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247121"/>
                  </a:ext>
                </a:extLst>
              </a:tr>
              <a:tr h="7716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>
                      <a:noFill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D3DA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Administrative requirements. This includes CE marking the product, completing a Declaration of Conformity and compiling a Technical File.</a:t>
                      </a:r>
                    </a:p>
                  </a:txBody>
                  <a:tcPr marL="58740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Wingdings 2" panose="05020102010507070707" pitchFamily="18" charset="2"/>
                        </a:rPr>
                        <a:t>¿</a:t>
                      </a:r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 Create DoC template.</a:t>
                      </a:r>
                      <a:b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Wingdings 2" panose="05020102010507070707" pitchFamily="18" charset="2"/>
                        </a:rPr>
                        <a:t>¿</a:t>
                      </a:r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 Technical files to be determined.</a:t>
                      </a:r>
                    </a:p>
                  </a:txBody>
                  <a:tcPr marL="58740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Samuel Baldwin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50 days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D3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569832"/>
                  </a:ext>
                </a:extLst>
              </a:tr>
              <a:tr h="7716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>
                      <a:noFill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D3DA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8740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8740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D3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117656"/>
                  </a:ext>
                </a:extLst>
              </a:tr>
              <a:tr h="2565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>
                      <a:noFill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D3DA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92075" indent="0" algn="l" fontAlgn="ctr"/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COMPLIANCE FOCUS: Restriction of Hazardous Substances (RoHS) Directive</a:t>
                      </a:r>
                    </a:p>
                  </a:txBody>
                  <a:tcPr marL="58740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55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D3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491864"/>
                  </a:ext>
                </a:extLst>
              </a:tr>
              <a:tr h="7716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>
                      <a:noFill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D3DA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ctr">
                        <a:tabLst/>
                      </a:pPr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Products that fall within the scope of the Directive</a:t>
                      </a:r>
                    </a:p>
                  </a:txBody>
                  <a:tcPr marL="58740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Wingdings 2" panose="05020102010507070707" pitchFamily="18" charset="2"/>
                        </a:rPr>
                        <a:t>¿</a:t>
                      </a:r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 Identify company products that are excluded form RoHS directive.</a:t>
                      </a:r>
                    </a:p>
                  </a:txBody>
                  <a:tcPr marL="58740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Contractor (TBD)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10 days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D3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449216"/>
                  </a:ext>
                </a:extLst>
              </a:tr>
              <a:tr h="7716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>
                      <a:noFill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D3DA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8740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8740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GB" sz="1100" b="0" i="0" u="none" strike="noStrike">
                          <a:solidFill>
                            <a:srgbClr val="244244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D3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325446"/>
                  </a:ext>
                </a:extLst>
              </a:tr>
              <a:tr h="28550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D3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D3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D3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D3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D3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2442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D3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5" marR="4895" marT="48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D3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381243"/>
                  </a:ext>
                </a:extLst>
              </a:tr>
            </a:tbl>
          </a:graphicData>
        </a:graphic>
      </p:graphicFrame>
      <p:sp>
        <p:nvSpPr>
          <p:cNvPr id="9" name="TextBox 84">
            <a:extLst>
              <a:ext uri="{FF2B5EF4-FFF2-40B4-BE49-F238E27FC236}">
                <a16:creationId xmlns:a16="http://schemas.microsoft.com/office/drawing/2014/main" id="{7911D087-B679-E472-0389-F7849F9F6744}"/>
              </a:ext>
            </a:extLst>
          </p:cNvPr>
          <p:cNvSpPr txBox="1"/>
          <p:nvPr/>
        </p:nvSpPr>
        <p:spPr>
          <a:xfrm>
            <a:off x="9151620" y="7307908"/>
            <a:ext cx="1417577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050" b="1">
                <a:solidFill>
                  <a:schemeClr val="bg1">
                    <a:lumMod val="50000"/>
                  </a:schemeClr>
                </a:solidFill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1050" b="1">
              <a:solidFill>
                <a:schemeClr val="bg1">
                  <a:lumMod val="50000"/>
                </a:schemeClr>
              </a:solidFill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Picture 9">
            <a:hlinkClick r:id="rId2"/>
            <a:extLst>
              <a:ext uri="{FF2B5EF4-FFF2-40B4-BE49-F238E27FC236}">
                <a16:creationId xmlns:a16="http://schemas.microsoft.com/office/drawing/2014/main" id="{AFBCF4E5-A052-F1C1-0158-026EB7629DC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1796" y="95527"/>
            <a:ext cx="1078614" cy="22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891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257</Words>
  <Application>Microsoft Office PowerPoint</Application>
  <PresentationFormat>Custom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</vt:lpstr>
      <vt:lpstr>Calibri</vt:lpstr>
      <vt:lpstr>Calibri Light</vt:lpstr>
      <vt:lpstr>Wingdings 2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 | ELMED d.o.o.</dc:creator>
  <cp:lastModifiedBy>Bratislav Milojevic | ELMED d.o.o.</cp:lastModifiedBy>
  <cp:revision>3</cp:revision>
  <dcterms:created xsi:type="dcterms:W3CDTF">2023-01-12T19:00:56Z</dcterms:created>
  <dcterms:modified xsi:type="dcterms:W3CDTF">2023-01-12T20:47:05Z</dcterms:modified>
</cp:coreProperties>
</file>