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73B"/>
    <a:srgbClr val="D0605E"/>
    <a:srgbClr val="FFC000"/>
    <a:srgbClr val="D63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74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6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80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2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33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1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22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9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47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FFD75-21C9-47A1-9F52-2C6F4598451F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8D0D6-7E68-4F1F-B3D7-14D127B0D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0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CF69BE3-DD0F-D853-7C55-B984AF94F0B5}"/>
              </a:ext>
            </a:extLst>
          </p:cNvPr>
          <p:cNvSpPr txBox="1"/>
          <p:nvPr/>
        </p:nvSpPr>
        <p:spPr>
          <a:xfrm>
            <a:off x="1376236" y="4369900"/>
            <a:ext cx="520778" cy="221344"/>
          </a:xfrm>
          <a:prstGeom prst="rect">
            <a:avLst/>
          </a:prstGeom>
          <a:noFill/>
        </p:spPr>
        <p:txBody>
          <a:bodyPr wrap="none" lIns="39683" tIns="39683" rIns="39683" bIns="39683" rtlCol="0" anchor="ctr" anchorCtr="0">
            <a:noAutofit/>
          </a:bodyPr>
          <a:lstStyle/>
          <a:p>
            <a:pPr algn="ctr"/>
            <a:r>
              <a:rPr lang="sr-Latn-RS" sz="1323">
                <a:solidFill>
                  <a:schemeClr val="bg1"/>
                </a:solidFill>
                <a:latin typeface="Bahnschrift" panose="020B0502040204020203" pitchFamily="34" charset="0"/>
              </a:rPr>
              <a:t>DAYS</a:t>
            </a:r>
            <a:endParaRPr lang="en-GB" sz="1323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8C0C4E-0F02-7BFC-EE72-5ECE04DC8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52629"/>
              </p:ext>
            </p:extLst>
          </p:nvPr>
        </p:nvGraphicFramePr>
        <p:xfrm>
          <a:off x="-191" y="0"/>
          <a:ext cx="10692004" cy="7560004"/>
        </p:xfrm>
        <a:graphic>
          <a:graphicData uri="http://schemas.openxmlformats.org/drawingml/2006/table">
            <a:tbl>
              <a:tblPr/>
              <a:tblGrid>
                <a:gridCol w="503465">
                  <a:extLst>
                    <a:ext uri="{9D8B030D-6E8A-4147-A177-3AD203B41FA5}">
                      <a16:colId xmlns:a16="http://schemas.microsoft.com/office/drawing/2014/main" val="1221054182"/>
                    </a:ext>
                  </a:extLst>
                </a:gridCol>
                <a:gridCol w="172238">
                  <a:extLst>
                    <a:ext uri="{9D8B030D-6E8A-4147-A177-3AD203B41FA5}">
                      <a16:colId xmlns:a16="http://schemas.microsoft.com/office/drawing/2014/main" val="2160922600"/>
                    </a:ext>
                  </a:extLst>
                </a:gridCol>
                <a:gridCol w="1311659">
                  <a:extLst>
                    <a:ext uri="{9D8B030D-6E8A-4147-A177-3AD203B41FA5}">
                      <a16:colId xmlns:a16="http://schemas.microsoft.com/office/drawing/2014/main" val="1247482320"/>
                    </a:ext>
                  </a:extLst>
                </a:gridCol>
                <a:gridCol w="172238">
                  <a:extLst>
                    <a:ext uri="{9D8B030D-6E8A-4147-A177-3AD203B41FA5}">
                      <a16:colId xmlns:a16="http://schemas.microsoft.com/office/drawing/2014/main" val="2751638393"/>
                    </a:ext>
                  </a:extLst>
                </a:gridCol>
                <a:gridCol w="490215">
                  <a:extLst>
                    <a:ext uri="{9D8B030D-6E8A-4147-A177-3AD203B41FA5}">
                      <a16:colId xmlns:a16="http://schemas.microsoft.com/office/drawing/2014/main" val="797234769"/>
                    </a:ext>
                  </a:extLst>
                </a:gridCol>
                <a:gridCol w="172238">
                  <a:extLst>
                    <a:ext uri="{9D8B030D-6E8A-4147-A177-3AD203B41FA5}">
                      <a16:colId xmlns:a16="http://schemas.microsoft.com/office/drawing/2014/main" val="4034441088"/>
                    </a:ext>
                  </a:extLst>
                </a:gridCol>
                <a:gridCol w="1841622">
                  <a:extLst>
                    <a:ext uri="{9D8B030D-6E8A-4147-A177-3AD203B41FA5}">
                      <a16:colId xmlns:a16="http://schemas.microsoft.com/office/drawing/2014/main" val="1491914164"/>
                    </a:ext>
                  </a:extLst>
                </a:gridCol>
                <a:gridCol w="172238">
                  <a:extLst>
                    <a:ext uri="{9D8B030D-6E8A-4147-A177-3AD203B41FA5}">
                      <a16:colId xmlns:a16="http://schemas.microsoft.com/office/drawing/2014/main" val="2013896929"/>
                    </a:ext>
                  </a:extLst>
                </a:gridCol>
                <a:gridCol w="490215">
                  <a:extLst>
                    <a:ext uri="{9D8B030D-6E8A-4147-A177-3AD203B41FA5}">
                      <a16:colId xmlns:a16="http://schemas.microsoft.com/office/drawing/2014/main" val="1407487111"/>
                    </a:ext>
                  </a:extLst>
                </a:gridCol>
                <a:gridCol w="172238">
                  <a:extLst>
                    <a:ext uri="{9D8B030D-6E8A-4147-A177-3AD203B41FA5}">
                      <a16:colId xmlns:a16="http://schemas.microsoft.com/office/drawing/2014/main" val="2491369752"/>
                    </a:ext>
                  </a:extLst>
                </a:gridCol>
                <a:gridCol w="1841622">
                  <a:extLst>
                    <a:ext uri="{9D8B030D-6E8A-4147-A177-3AD203B41FA5}">
                      <a16:colId xmlns:a16="http://schemas.microsoft.com/office/drawing/2014/main" val="444341125"/>
                    </a:ext>
                  </a:extLst>
                </a:gridCol>
                <a:gridCol w="172238">
                  <a:extLst>
                    <a:ext uri="{9D8B030D-6E8A-4147-A177-3AD203B41FA5}">
                      <a16:colId xmlns:a16="http://schemas.microsoft.com/office/drawing/2014/main" val="695472228"/>
                    </a:ext>
                  </a:extLst>
                </a:gridCol>
                <a:gridCol w="490215">
                  <a:extLst>
                    <a:ext uri="{9D8B030D-6E8A-4147-A177-3AD203B41FA5}">
                      <a16:colId xmlns:a16="http://schemas.microsoft.com/office/drawing/2014/main" val="3922372961"/>
                    </a:ext>
                  </a:extLst>
                </a:gridCol>
                <a:gridCol w="172238">
                  <a:extLst>
                    <a:ext uri="{9D8B030D-6E8A-4147-A177-3AD203B41FA5}">
                      <a16:colId xmlns:a16="http://schemas.microsoft.com/office/drawing/2014/main" val="2670985135"/>
                    </a:ext>
                  </a:extLst>
                </a:gridCol>
                <a:gridCol w="1841622">
                  <a:extLst>
                    <a:ext uri="{9D8B030D-6E8A-4147-A177-3AD203B41FA5}">
                      <a16:colId xmlns:a16="http://schemas.microsoft.com/office/drawing/2014/main" val="3575122512"/>
                    </a:ext>
                  </a:extLst>
                </a:gridCol>
                <a:gridCol w="172238">
                  <a:extLst>
                    <a:ext uri="{9D8B030D-6E8A-4147-A177-3AD203B41FA5}">
                      <a16:colId xmlns:a16="http://schemas.microsoft.com/office/drawing/2014/main" val="3901160352"/>
                    </a:ext>
                  </a:extLst>
                </a:gridCol>
                <a:gridCol w="503465">
                  <a:extLst>
                    <a:ext uri="{9D8B030D-6E8A-4147-A177-3AD203B41FA5}">
                      <a16:colId xmlns:a16="http://schemas.microsoft.com/office/drawing/2014/main" val="1874787237"/>
                    </a:ext>
                  </a:extLst>
                </a:gridCol>
              </a:tblGrid>
              <a:tr h="173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964361"/>
                  </a:ext>
                </a:extLst>
              </a:tr>
              <a:tr h="5601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3600" b="1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90 DAY</a:t>
                      </a:r>
                      <a:r>
                        <a:rPr lang="en-GB" sz="3600" b="0" i="0" u="none" strike="noStrike">
                          <a:solidFill>
                            <a:srgbClr val="52ADC8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GB" sz="3600" b="0" i="0" u="none" strike="noStrike">
                          <a:solidFill>
                            <a:srgbClr val="D63D41"/>
                          </a:solidFill>
                          <a:effectLst/>
                          <a:latin typeface="Bahnschrift" panose="020B0502040204020203" pitchFamily="34" charset="0"/>
                        </a:rPr>
                        <a:t>WORK PLAN</a:t>
                      </a:r>
                      <a:endParaRPr lang="en-GB" sz="3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324211"/>
                  </a:ext>
                </a:extLst>
              </a:tr>
              <a:tr h="5195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122082"/>
                  </a:ext>
                </a:extLst>
              </a:tr>
              <a:tr h="173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501117"/>
                  </a:ext>
                </a:extLst>
              </a:tr>
              <a:tr h="36457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3D4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50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44414"/>
                  </a:ext>
                </a:extLst>
              </a:tr>
              <a:tr h="173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MISSION: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3D4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MISSION: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MISSION: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50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88232"/>
                  </a:ext>
                </a:extLst>
              </a:tr>
              <a:tr h="249098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UNDERSTAND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3D4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CONTRIBUTE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EXCEL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50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645092"/>
                  </a:ext>
                </a:extLst>
              </a:tr>
              <a:tr h="173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198374"/>
                  </a:ext>
                </a:extLst>
              </a:tr>
              <a:tr h="1743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GOALS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GOALS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GOALS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95772"/>
                  </a:ext>
                </a:extLst>
              </a:tr>
              <a:tr h="173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912800"/>
                  </a:ext>
                </a:extLst>
              </a:tr>
              <a:tr h="10177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Get to know the products and the entire portfolio well. Examine all features and options in detail. Establish a relationship with colleagues with whom communication in the sales process will be intensive.</a:t>
                      </a:r>
                    </a:p>
                  </a:txBody>
                  <a:tcPr marL="4550" marR="4550" marT="4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Open 5 new customer accounts and assist other agents in gathering technical specifications in conversations with clients.</a:t>
                      </a:r>
                    </a:p>
                  </a:txBody>
                  <a:tcPr marL="4550" marR="4550" marT="4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Try winning mid-level accounts. Take over one such account from a senior colleague and acquire at least 2 more similar ones on your own.</a:t>
                      </a:r>
                    </a:p>
                  </a:txBody>
                  <a:tcPr marL="4550" marR="4550" marT="4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475237"/>
                  </a:ext>
                </a:extLst>
              </a:tr>
              <a:tr h="173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85740"/>
                  </a:ext>
                </a:extLst>
              </a:tr>
              <a:tr h="1743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52ADC8"/>
                          </a:solidFill>
                          <a:effectLst/>
                          <a:latin typeface="Bahnschrift" panose="020B0502040204020203" pitchFamily="34" charset="0"/>
                        </a:rPr>
                        <a:t>SUCCESS RATE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PRIORITIES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PRIORITIES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PRIORITIES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68540"/>
                  </a:ext>
                </a:extLst>
              </a:tr>
              <a:tr h="173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497541"/>
                  </a:ext>
                </a:extLst>
              </a:tr>
              <a:tr h="733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7" gridSpan="3"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With a good pass through the training and mastering of knowledge, the company's expectations are that the trainee will bring about 20 new clients after 90 days and achieve a turnover of $120,000.</a:t>
                      </a:r>
                      <a:b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b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At the moment, a turnover of $78,000 has been achieved, which is considered a relatively good result, bearing in mind that new orders are expected to be closed in the coming days.</a:t>
                      </a:r>
                    </a:p>
                  </a:txBody>
                  <a:tcPr marL="4550" marR="4550" marT="4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Complete online product training and entrance tests. Read success stories and learn basic tips and tricks from colleagues.</a:t>
                      </a:r>
                    </a:p>
                  </a:txBody>
                  <a:tcPr marL="4550" marR="4550" marT="4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Practice a 1:1 scenario with senior colleagues, and then apply what you've learned to client visits. Use questionnaires to collect technical data.</a:t>
                      </a:r>
                    </a:p>
                  </a:txBody>
                  <a:tcPr marL="4550" marR="4550" marT="4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Getting to know the needs of larger clients - technological process, as a way to integrate devices in as many sectors as possible. Generating offers.</a:t>
                      </a:r>
                    </a:p>
                  </a:txBody>
                  <a:tcPr marL="4550" marR="4550" marT="4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54929"/>
                  </a:ext>
                </a:extLst>
              </a:tr>
              <a:tr h="173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484237"/>
                  </a:ext>
                </a:extLst>
              </a:tr>
              <a:tr h="1743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SUCCESS METRICS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2373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SUCCESS METRICS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B40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SUCCESS METRICS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60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373515"/>
                  </a:ext>
                </a:extLst>
              </a:tr>
              <a:tr h="173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257421"/>
                  </a:ext>
                </a:extLst>
              </a:tr>
              <a:tr h="6120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Score &gt;80% on online product knowledge tests and SOPs guidelines.</a:t>
                      </a:r>
                    </a:p>
                  </a:txBody>
                  <a:tcPr marL="4550" marR="4550" marT="4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Register 5 new clients in the system. Participate in 10 additional projects to collect technical specifications.</a:t>
                      </a:r>
                    </a:p>
                  </a:txBody>
                  <a:tcPr marL="4550" marR="4550" marT="4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595959"/>
                          </a:solidFill>
                          <a:effectLst/>
                          <a:latin typeface="Bahnschrift" panose="020B0502040204020203" pitchFamily="34" charset="0"/>
                        </a:rPr>
                        <a:t>Generation of over 30 offers, confirmed purchases from at least 3 mid-level clients.</a:t>
                      </a:r>
                    </a:p>
                  </a:txBody>
                  <a:tcPr marL="4550" marR="4550" marT="45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879276"/>
                  </a:ext>
                </a:extLst>
              </a:tr>
              <a:tr h="1174319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069209"/>
                  </a:ext>
                </a:extLst>
              </a:tr>
              <a:tr h="173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791"/>
                  </a:ext>
                </a:extLst>
              </a:tr>
              <a:tr h="1739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52921"/>
                  </a:ext>
                </a:extLst>
              </a:tr>
              <a:tr h="22063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550" marR="4550" marT="4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847621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A15C964F-429B-632B-D089-36D3F12FA239}"/>
              </a:ext>
            </a:extLst>
          </p:cNvPr>
          <p:cNvGrpSpPr/>
          <p:nvPr/>
        </p:nvGrpSpPr>
        <p:grpSpPr>
          <a:xfrm>
            <a:off x="3180728" y="5850191"/>
            <a:ext cx="1085088" cy="1078992"/>
            <a:chOff x="2346960" y="5448300"/>
            <a:chExt cx="1085088" cy="1078992"/>
          </a:xfrm>
        </p:grpSpPr>
        <p:sp>
          <p:nvSpPr>
            <p:cNvPr id="45" name="Star: 5 Points 44">
              <a:extLst>
                <a:ext uri="{FF2B5EF4-FFF2-40B4-BE49-F238E27FC236}">
                  <a16:creationId xmlns:a16="http://schemas.microsoft.com/office/drawing/2014/main" id="{A25C32F0-6E6D-F68E-8595-326AEAED87F5}"/>
                </a:ext>
              </a:extLst>
            </p:cNvPr>
            <p:cNvSpPr/>
            <p:nvPr/>
          </p:nvSpPr>
          <p:spPr>
            <a:xfrm>
              <a:off x="2346960" y="5448300"/>
              <a:ext cx="1085088" cy="1078992"/>
            </a:xfrm>
            <a:prstGeom prst="star5">
              <a:avLst>
                <a:gd name="adj" fmla="val 28807"/>
                <a:gd name="hf" fmla="val 105146"/>
                <a:gd name="vf" fmla="val 110557"/>
              </a:avLst>
            </a:prstGeom>
            <a:solidFill>
              <a:srgbClr val="D63D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E45BD04-794B-7981-D43D-15114FAC88B8}"/>
                </a:ext>
              </a:extLst>
            </p:cNvPr>
            <p:cNvSpPr/>
            <p:nvPr/>
          </p:nvSpPr>
          <p:spPr>
            <a:xfrm>
              <a:off x="2517749" y="6076191"/>
              <a:ext cx="743510" cy="451101"/>
            </a:xfrm>
            <a:custGeom>
              <a:avLst/>
              <a:gdLst>
                <a:gd name="connsiteX0" fmla="*/ 0 w 743510"/>
                <a:gd name="connsiteY0" fmla="*/ 0 h 451101"/>
                <a:gd name="connsiteX1" fmla="*/ 743510 w 743510"/>
                <a:gd name="connsiteY1" fmla="*/ 0 h 451101"/>
                <a:gd name="connsiteX2" fmla="*/ 684336 w 743510"/>
                <a:gd name="connsiteY2" fmla="*/ 74753 h 451101"/>
                <a:gd name="connsiteX3" fmla="*/ 707065 w 743510"/>
                <a:gd name="connsiteY3" fmla="*/ 451101 h 451101"/>
                <a:gd name="connsiteX4" fmla="*/ 371755 w 743510"/>
                <a:gd name="connsiteY4" fmla="*/ 312202 h 451101"/>
                <a:gd name="connsiteX5" fmla="*/ 36445 w 743510"/>
                <a:gd name="connsiteY5" fmla="*/ 451101 h 451101"/>
                <a:gd name="connsiteX6" fmla="*/ 59174 w 743510"/>
                <a:gd name="connsiteY6" fmla="*/ 74753 h 451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3510" h="451101">
                  <a:moveTo>
                    <a:pt x="0" y="0"/>
                  </a:moveTo>
                  <a:lnTo>
                    <a:pt x="743510" y="0"/>
                  </a:lnTo>
                  <a:lnTo>
                    <a:pt x="684336" y="74753"/>
                  </a:lnTo>
                  <a:lnTo>
                    <a:pt x="707065" y="451101"/>
                  </a:lnTo>
                  <a:lnTo>
                    <a:pt x="371755" y="312202"/>
                  </a:lnTo>
                  <a:lnTo>
                    <a:pt x="36445" y="451101"/>
                  </a:lnTo>
                  <a:lnTo>
                    <a:pt x="59174" y="74753"/>
                  </a:lnTo>
                  <a:close/>
                </a:path>
              </a:pathLst>
            </a:custGeom>
            <a:solidFill>
              <a:srgbClr val="5237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47" name="TextBox 9">
              <a:extLst>
                <a:ext uri="{FF2B5EF4-FFF2-40B4-BE49-F238E27FC236}">
                  <a16:creationId xmlns:a16="http://schemas.microsoft.com/office/drawing/2014/main" id="{5CF69BE3-DD0F-D853-7C55-B984AF94F0B5}"/>
                </a:ext>
              </a:extLst>
            </p:cNvPr>
            <p:cNvSpPr txBox="1"/>
            <p:nvPr/>
          </p:nvSpPr>
          <p:spPr>
            <a:xfrm>
              <a:off x="2653284" y="6139042"/>
              <a:ext cx="472440" cy="200799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1200">
                  <a:solidFill>
                    <a:schemeClr val="bg1"/>
                  </a:solidFill>
                  <a:latin typeface="Bahnschrift" panose="020B0502040204020203" pitchFamily="34" charset="0"/>
                </a:rPr>
                <a:t>DAYS</a:t>
              </a:r>
              <a:endParaRPr lang="en-GB" sz="120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8" name="TextBox 10">
              <a:extLst>
                <a:ext uri="{FF2B5EF4-FFF2-40B4-BE49-F238E27FC236}">
                  <a16:creationId xmlns:a16="http://schemas.microsoft.com/office/drawing/2014/main" id="{7CFC5A02-989E-74BA-297A-19FDE8008069}"/>
                </a:ext>
              </a:extLst>
            </p:cNvPr>
            <p:cNvSpPr txBox="1"/>
            <p:nvPr/>
          </p:nvSpPr>
          <p:spPr>
            <a:xfrm>
              <a:off x="2653284" y="5787368"/>
              <a:ext cx="472440" cy="269773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>
                  <a:solidFill>
                    <a:schemeClr val="bg1"/>
                  </a:solidFill>
                  <a:latin typeface="Bahnschrift" panose="020B0502040204020203" pitchFamily="34" charset="0"/>
                </a:rPr>
                <a:t>30</a:t>
              </a:r>
              <a:endParaRPr lang="en-GB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D1851B-C0A7-42E5-BC5F-C20D2E98179D}"/>
              </a:ext>
            </a:extLst>
          </p:cNvPr>
          <p:cNvGrpSpPr/>
          <p:nvPr/>
        </p:nvGrpSpPr>
        <p:grpSpPr>
          <a:xfrm>
            <a:off x="5870128" y="5850191"/>
            <a:ext cx="1085088" cy="1078992"/>
            <a:chOff x="4899660" y="5448300"/>
            <a:chExt cx="1085088" cy="1078992"/>
          </a:xfrm>
        </p:grpSpPr>
        <p:sp>
          <p:nvSpPr>
            <p:cNvPr id="41" name="Star: 5 Points 40">
              <a:extLst>
                <a:ext uri="{FF2B5EF4-FFF2-40B4-BE49-F238E27FC236}">
                  <a16:creationId xmlns:a16="http://schemas.microsoft.com/office/drawing/2014/main" id="{571E8002-1EFC-9C14-9163-0B9D975617E4}"/>
                </a:ext>
              </a:extLst>
            </p:cNvPr>
            <p:cNvSpPr/>
            <p:nvPr/>
          </p:nvSpPr>
          <p:spPr>
            <a:xfrm>
              <a:off x="4899660" y="5448300"/>
              <a:ext cx="1085088" cy="1078992"/>
            </a:xfrm>
            <a:prstGeom prst="star5">
              <a:avLst>
                <a:gd name="adj" fmla="val 28807"/>
                <a:gd name="hf" fmla="val 105146"/>
                <a:gd name="vf" fmla="val 11055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3CC1875-7924-4066-E221-6FF0598016D4}"/>
                </a:ext>
              </a:extLst>
            </p:cNvPr>
            <p:cNvSpPr/>
            <p:nvPr/>
          </p:nvSpPr>
          <p:spPr>
            <a:xfrm>
              <a:off x="5070449" y="6076191"/>
              <a:ext cx="743510" cy="451101"/>
            </a:xfrm>
            <a:custGeom>
              <a:avLst/>
              <a:gdLst>
                <a:gd name="connsiteX0" fmla="*/ 0 w 743510"/>
                <a:gd name="connsiteY0" fmla="*/ 0 h 451101"/>
                <a:gd name="connsiteX1" fmla="*/ 743510 w 743510"/>
                <a:gd name="connsiteY1" fmla="*/ 0 h 451101"/>
                <a:gd name="connsiteX2" fmla="*/ 684336 w 743510"/>
                <a:gd name="connsiteY2" fmla="*/ 74753 h 451101"/>
                <a:gd name="connsiteX3" fmla="*/ 707065 w 743510"/>
                <a:gd name="connsiteY3" fmla="*/ 451101 h 451101"/>
                <a:gd name="connsiteX4" fmla="*/ 371755 w 743510"/>
                <a:gd name="connsiteY4" fmla="*/ 312202 h 451101"/>
                <a:gd name="connsiteX5" fmla="*/ 36445 w 743510"/>
                <a:gd name="connsiteY5" fmla="*/ 451101 h 451101"/>
                <a:gd name="connsiteX6" fmla="*/ 59174 w 743510"/>
                <a:gd name="connsiteY6" fmla="*/ 74753 h 451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3510" h="451101">
                  <a:moveTo>
                    <a:pt x="0" y="0"/>
                  </a:moveTo>
                  <a:lnTo>
                    <a:pt x="743510" y="0"/>
                  </a:lnTo>
                  <a:lnTo>
                    <a:pt x="684336" y="74753"/>
                  </a:lnTo>
                  <a:lnTo>
                    <a:pt x="707065" y="451101"/>
                  </a:lnTo>
                  <a:lnTo>
                    <a:pt x="371755" y="312202"/>
                  </a:lnTo>
                  <a:lnTo>
                    <a:pt x="36445" y="451101"/>
                  </a:lnTo>
                  <a:lnTo>
                    <a:pt x="59174" y="74753"/>
                  </a:lnTo>
                  <a:close/>
                </a:path>
              </a:pathLst>
            </a:custGeom>
            <a:solidFill>
              <a:srgbClr val="A9B4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43" name="TextBox 9">
              <a:extLst>
                <a:ext uri="{FF2B5EF4-FFF2-40B4-BE49-F238E27FC236}">
                  <a16:creationId xmlns:a16="http://schemas.microsoft.com/office/drawing/2014/main" id="{EEA5F4F9-90BD-D8AE-C74F-892AC688EC4F}"/>
                </a:ext>
              </a:extLst>
            </p:cNvPr>
            <p:cNvSpPr txBox="1"/>
            <p:nvPr/>
          </p:nvSpPr>
          <p:spPr>
            <a:xfrm>
              <a:off x="5205984" y="6139042"/>
              <a:ext cx="472440" cy="200799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1200">
                  <a:solidFill>
                    <a:schemeClr val="bg1"/>
                  </a:solidFill>
                  <a:latin typeface="Bahnschrift" panose="020B0502040204020203" pitchFamily="34" charset="0"/>
                </a:rPr>
                <a:t>DAYS</a:t>
              </a:r>
              <a:endParaRPr lang="en-GB" sz="120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4" name="TextBox 10">
              <a:extLst>
                <a:ext uri="{FF2B5EF4-FFF2-40B4-BE49-F238E27FC236}">
                  <a16:creationId xmlns:a16="http://schemas.microsoft.com/office/drawing/2014/main" id="{FD3E3E7F-194A-FACA-7754-3729B6B7E66C}"/>
                </a:ext>
              </a:extLst>
            </p:cNvPr>
            <p:cNvSpPr txBox="1"/>
            <p:nvPr/>
          </p:nvSpPr>
          <p:spPr>
            <a:xfrm>
              <a:off x="5205984" y="5787368"/>
              <a:ext cx="472440" cy="269773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>
                  <a:solidFill>
                    <a:schemeClr val="bg1"/>
                  </a:solidFill>
                  <a:latin typeface="Bahnschrift" panose="020B0502040204020203" pitchFamily="34" charset="0"/>
                </a:rPr>
                <a:t>60</a:t>
              </a:r>
              <a:endParaRPr lang="en-GB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4DD3CD3-0608-4BD9-B8A6-AC26321928F8}"/>
              </a:ext>
            </a:extLst>
          </p:cNvPr>
          <p:cNvGrpSpPr/>
          <p:nvPr/>
        </p:nvGrpSpPr>
        <p:grpSpPr>
          <a:xfrm>
            <a:off x="8548098" y="5850191"/>
            <a:ext cx="1085088" cy="1078992"/>
            <a:chOff x="7452360" y="5448300"/>
            <a:chExt cx="1085088" cy="1078992"/>
          </a:xfrm>
        </p:grpSpPr>
        <p:sp>
          <p:nvSpPr>
            <p:cNvPr id="37" name="Star: 5 Points 36">
              <a:extLst>
                <a:ext uri="{FF2B5EF4-FFF2-40B4-BE49-F238E27FC236}">
                  <a16:creationId xmlns:a16="http://schemas.microsoft.com/office/drawing/2014/main" id="{B3579C19-CE6E-324B-1398-C6DB9AE215F7}"/>
                </a:ext>
              </a:extLst>
            </p:cNvPr>
            <p:cNvSpPr/>
            <p:nvPr/>
          </p:nvSpPr>
          <p:spPr>
            <a:xfrm>
              <a:off x="7452360" y="5448300"/>
              <a:ext cx="1085088" cy="1078992"/>
            </a:xfrm>
            <a:prstGeom prst="star5">
              <a:avLst>
                <a:gd name="adj" fmla="val 28807"/>
                <a:gd name="hf" fmla="val 105146"/>
                <a:gd name="vf" fmla="val 110557"/>
              </a:avLst>
            </a:prstGeom>
            <a:solidFill>
              <a:srgbClr val="9850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318E920-5489-250C-AE2E-F20082D7C2F8}"/>
                </a:ext>
              </a:extLst>
            </p:cNvPr>
            <p:cNvSpPr/>
            <p:nvPr/>
          </p:nvSpPr>
          <p:spPr>
            <a:xfrm>
              <a:off x="7623149" y="6076191"/>
              <a:ext cx="743510" cy="451101"/>
            </a:xfrm>
            <a:custGeom>
              <a:avLst/>
              <a:gdLst>
                <a:gd name="connsiteX0" fmla="*/ 0 w 743510"/>
                <a:gd name="connsiteY0" fmla="*/ 0 h 451101"/>
                <a:gd name="connsiteX1" fmla="*/ 743510 w 743510"/>
                <a:gd name="connsiteY1" fmla="*/ 0 h 451101"/>
                <a:gd name="connsiteX2" fmla="*/ 684336 w 743510"/>
                <a:gd name="connsiteY2" fmla="*/ 74753 h 451101"/>
                <a:gd name="connsiteX3" fmla="*/ 707065 w 743510"/>
                <a:gd name="connsiteY3" fmla="*/ 451101 h 451101"/>
                <a:gd name="connsiteX4" fmla="*/ 371755 w 743510"/>
                <a:gd name="connsiteY4" fmla="*/ 312202 h 451101"/>
                <a:gd name="connsiteX5" fmla="*/ 36445 w 743510"/>
                <a:gd name="connsiteY5" fmla="*/ 451101 h 451101"/>
                <a:gd name="connsiteX6" fmla="*/ 59174 w 743510"/>
                <a:gd name="connsiteY6" fmla="*/ 74753 h 451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3510" h="451101">
                  <a:moveTo>
                    <a:pt x="0" y="0"/>
                  </a:moveTo>
                  <a:lnTo>
                    <a:pt x="743510" y="0"/>
                  </a:lnTo>
                  <a:lnTo>
                    <a:pt x="684336" y="74753"/>
                  </a:lnTo>
                  <a:lnTo>
                    <a:pt x="707065" y="451101"/>
                  </a:lnTo>
                  <a:lnTo>
                    <a:pt x="371755" y="312202"/>
                  </a:lnTo>
                  <a:lnTo>
                    <a:pt x="36445" y="451101"/>
                  </a:lnTo>
                  <a:lnTo>
                    <a:pt x="59174" y="74753"/>
                  </a:lnTo>
                  <a:close/>
                </a:path>
              </a:pathLst>
            </a:custGeom>
            <a:solidFill>
              <a:srgbClr val="D060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39" name="TextBox 9">
              <a:extLst>
                <a:ext uri="{FF2B5EF4-FFF2-40B4-BE49-F238E27FC236}">
                  <a16:creationId xmlns:a16="http://schemas.microsoft.com/office/drawing/2014/main" id="{44748677-C91C-9557-9777-5E16FDB0F3F1}"/>
                </a:ext>
              </a:extLst>
            </p:cNvPr>
            <p:cNvSpPr txBox="1"/>
            <p:nvPr/>
          </p:nvSpPr>
          <p:spPr>
            <a:xfrm>
              <a:off x="7758684" y="6139042"/>
              <a:ext cx="472440" cy="200799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1200">
                  <a:solidFill>
                    <a:schemeClr val="bg1"/>
                  </a:solidFill>
                  <a:latin typeface="Bahnschrift" panose="020B0502040204020203" pitchFamily="34" charset="0"/>
                </a:rPr>
                <a:t>DAYS</a:t>
              </a:r>
              <a:endParaRPr lang="en-GB" sz="120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0" name="TextBox 10">
              <a:extLst>
                <a:ext uri="{FF2B5EF4-FFF2-40B4-BE49-F238E27FC236}">
                  <a16:creationId xmlns:a16="http://schemas.microsoft.com/office/drawing/2014/main" id="{7255F965-8B8F-50AD-46B6-9AA65DD27F38}"/>
                </a:ext>
              </a:extLst>
            </p:cNvPr>
            <p:cNvSpPr txBox="1"/>
            <p:nvPr/>
          </p:nvSpPr>
          <p:spPr>
            <a:xfrm>
              <a:off x="7758684" y="5787368"/>
              <a:ext cx="472440" cy="269773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>
                  <a:solidFill>
                    <a:schemeClr val="bg1"/>
                  </a:solidFill>
                  <a:latin typeface="Bahnschrift" panose="020B0502040204020203" pitchFamily="34" charset="0"/>
                </a:rPr>
                <a:t>90</a:t>
              </a:r>
              <a:endParaRPr lang="en-GB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5B4AECE-CA1E-98D8-6747-701C12C54580}"/>
              </a:ext>
            </a:extLst>
          </p:cNvPr>
          <p:cNvGrpSpPr/>
          <p:nvPr/>
        </p:nvGrpSpPr>
        <p:grpSpPr>
          <a:xfrm>
            <a:off x="747236" y="1689671"/>
            <a:ext cx="1296000" cy="1296000"/>
            <a:chOff x="0" y="1424940"/>
            <a:chExt cx="1044000" cy="1044000"/>
          </a:xfrm>
        </p:grpSpPr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EADF9350-F794-37DC-F1F9-B770EEA7A79F}"/>
                </a:ext>
              </a:extLst>
            </p:cNvPr>
            <p:cNvSpPr/>
            <p:nvPr/>
          </p:nvSpPr>
          <p:spPr>
            <a:xfrm>
              <a:off x="0" y="1424940"/>
              <a:ext cx="1044000" cy="1044000"/>
            </a:xfrm>
            <a:prstGeom prst="pie">
              <a:avLst>
                <a:gd name="adj1" fmla="val 2018844"/>
                <a:gd name="adj2" fmla="val 16200000"/>
              </a:avLst>
            </a:prstGeom>
            <a:solidFill>
              <a:srgbClr val="387C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3969C65-512E-8EF8-C28C-B6E7D01CC6DB}"/>
                </a:ext>
              </a:extLst>
            </p:cNvPr>
            <p:cNvSpPr/>
            <p:nvPr/>
          </p:nvSpPr>
          <p:spPr>
            <a:xfrm>
              <a:off x="126000" y="1550940"/>
              <a:ext cx="792000" cy="792000"/>
            </a:xfrm>
            <a:prstGeom prst="ellipse">
              <a:avLst/>
            </a:prstGeom>
            <a:solidFill>
              <a:srgbClr val="52AD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1B47EF3E-06A8-4F56-A358-D092EE66A4E5}"/>
                </a:ext>
              </a:extLst>
            </p:cNvPr>
            <p:cNvSpPr txBox="1"/>
            <p:nvPr/>
          </p:nvSpPr>
          <p:spPr>
            <a:xfrm>
              <a:off x="104214" y="1733580"/>
              <a:ext cx="835572" cy="4267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36000" tIns="36000" rIns="36000" bIns="3600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400">
                  <a:solidFill>
                    <a:schemeClr val="bg1"/>
                  </a:solidFill>
                  <a:latin typeface="Bahnschrift" panose="020B0502040204020203" pitchFamily="34" charset="0"/>
                </a:rPr>
                <a:t>65%</a:t>
              </a:r>
              <a:endParaRPr lang="en-GB" sz="240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37CCC09-8010-4592-AD60-680A1B27A5D6}"/>
              </a:ext>
            </a:extLst>
          </p:cNvPr>
          <p:cNvSpPr/>
          <p:nvPr/>
        </p:nvSpPr>
        <p:spPr>
          <a:xfrm>
            <a:off x="781070" y="6582794"/>
            <a:ext cx="1105752" cy="121920"/>
          </a:xfrm>
          <a:prstGeom prst="roundRect">
            <a:avLst>
              <a:gd name="adj" fmla="val 50000"/>
            </a:avLst>
          </a:prstGeom>
          <a:solidFill>
            <a:srgbClr val="52ADC8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6287A3C-D365-4F3F-AE30-E2D3C49D0D7B}"/>
              </a:ext>
            </a:extLst>
          </p:cNvPr>
          <p:cNvGrpSpPr/>
          <p:nvPr/>
        </p:nvGrpSpPr>
        <p:grpSpPr>
          <a:xfrm>
            <a:off x="3170396" y="912431"/>
            <a:ext cx="1105752" cy="435063"/>
            <a:chOff x="2346960" y="647700"/>
            <a:chExt cx="776462" cy="276225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BD38A1AA-07C2-6746-9E01-D1CAD20EE70D}"/>
                </a:ext>
              </a:extLst>
            </p:cNvPr>
            <p:cNvSpPr/>
            <p:nvPr/>
          </p:nvSpPr>
          <p:spPr>
            <a:xfrm>
              <a:off x="2346960" y="647700"/>
              <a:ext cx="776462" cy="276225"/>
            </a:xfrm>
            <a:prstGeom prst="roundRect">
              <a:avLst>
                <a:gd name="adj" fmla="val 50000"/>
              </a:avLst>
            </a:prstGeom>
            <a:solidFill>
              <a:srgbClr val="D63D4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3" name="TextBox 10">
              <a:extLst>
                <a:ext uri="{FF2B5EF4-FFF2-40B4-BE49-F238E27FC236}">
                  <a16:creationId xmlns:a16="http://schemas.microsoft.com/office/drawing/2014/main" id="{156204F8-E984-D7D8-24A4-81FCED97EE48}"/>
                </a:ext>
              </a:extLst>
            </p:cNvPr>
            <p:cNvSpPr txBox="1"/>
            <p:nvPr/>
          </p:nvSpPr>
          <p:spPr>
            <a:xfrm>
              <a:off x="2441821" y="697794"/>
              <a:ext cx="586741" cy="17603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36000" tIns="36000" rIns="36000" bIns="3600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1200">
                  <a:solidFill>
                    <a:schemeClr val="bg1"/>
                  </a:solidFill>
                  <a:latin typeface="Bahnschrift" panose="020B0502040204020203" pitchFamily="34" charset="0"/>
                </a:rPr>
                <a:t>01-30</a:t>
              </a:r>
              <a:endParaRPr lang="en-GB" sz="120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7E74460-2F39-4473-8B9A-5FF436436A78}"/>
              </a:ext>
            </a:extLst>
          </p:cNvPr>
          <p:cNvGrpSpPr/>
          <p:nvPr/>
        </p:nvGrpSpPr>
        <p:grpSpPr>
          <a:xfrm>
            <a:off x="5859796" y="912431"/>
            <a:ext cx="1105752" cy="435063"/>
            <a:chOff x="4898740" y="647700"/>
            <a:chExt cx="776462" cy="276225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DF3586A4-6327-0C0F-3DF9-DFE6CB12D274}"/>
                </a:ext>
              </a:extLst>
            </p:cNvPr>
            <p:cNvSpPr/>
            <p:nvPr/>
          </p:nvSpPr>
          <p:spPr>
            <a:xfrm>
              <a:off x="4898740" y="647700"/>
              <a:ext cx="776462" cy="276225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" name="TextBox 10">
              <a:extLst>
                <a:ext uri="{FF2B5EF4-FFF2-40B4-BE49-F238E27FC236}">
                  <a16:creationId xmlns:a16="http://schemas.microsoft.com/office/drawing/2014/main" id="{C4952F97-8E3F-393F-92FA-391977747501}"/>
                </a:ext>
              </a:extLst>
            </p:cNvPr>
            <p:cNvSpPr txBox="1"/>
            <p:nvPr/>
          </p:nvSpPr>
          <p:spPr>
            <a:xfrm>
              <a:off x="4993601" y="697794"/>
              <a:ext cx="586741" cy="17603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36000" tIns="36000" rIns="36000" bIns="3600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1200">
                  <a:solidFill>
                    <a:schemeClr val="bg1"/>
                  </a:solidFill>
                  <a:latin typeface="Bahnschrift" panose="020B0502040204020203" pitchFamily="34" charset="0"/>
                </a:rPr>
                <a:t>31-60</a:t>
              </a:r>
              <a:endParaRPr lang="en-GB" sz="120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27CC759-035C-23DE-FAC1-875EEFB24F2F}"/>
              </a:ext>
            </a:extLst>
          </p:cNvPr>
          <p:cNvSpPr/>
          <p:nvPr/>
        </p:nvSpPr>
        <p:spPr>
          <a:xfrm>
            <a:off x="4816316" y="264731"/>
            <a:ext cx="5353844" cy="388620"/>
          </a:xfrm>
          <a:prstGeom prst="rect">
            <a:avLst/>
          </a:prstGeom>
          <a:gradFill flip="none" rotWithShape="1">
            <a:gsLst>
              <a:gs pos="32000">
                <a:srgbClr val="FFC000"/>
              </a:gs>
              <a:gs pos="0">
                <a:schemeClr val="bg1">
                  <a:alpha val="19000"/>
                </a:schemeClr>
              </a:gs>
              <a:gs pos="76000">
                <a:srgbClr val="98506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420B206-2DF5-47B3-BFAF-EC4EACF6C4BC}"/>
              </a:ext>
            </a:extLst>
          </p:cNvPr>
          <p:cNvGrpSpPr/>
          <p:nvPr/>
        </p:nvGrpSpPr>
        <p:grpSpPr>
          <a:xfrm>
            <a:off x="8537766" y="912431"/>
            <a:ext cx="1105752" cy="435063"/>
            <a:chOff x="7450520" y="647700"/>
            <a:chExt cx="776462" cy="276225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D433458C-8048-135D-E4BC-731771760172}"/>
                </a:ext>
              </a:extLst>
            </p:cNvPr>
            <p:cNvSpPr/>
            <p:nvPr/>
          </p:nvSpPr>
          <p:spPr>
            <a:xfrm>
              <a:off x="7450520" y="647700"/>
              <a:ext cx="776462" cy="276225"/>
            </a:xfrm>
            <a:prstGeom prst="roundRect">
              <a:avLst>
                <a:gd name="adj" fmla="val 50000"/>
              </a:avLst>
            </a:prstGeom>
            <a:solidFill>
              <a:srgbClr val="98506D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9" name="TextBox 10">
              <a:extLst>
                <a:ext uri="{FF2B5EF4-FFF2-40B4-BE49-F238E27FC236}">
                  <a16:creationId xmlns:a16="http://schemas.microsoft.com/office/drawing/2014/main" id="{44C412DC-E631-44C8-D898-0828B9F1843D}"/>
                </a:ext>
              </a:extLst>
            </p:cNvPr>
            <p:cNvSpPr txBox="1"/>
            <p:nvPr/>
          </p:nvSpPr>
          <p:spPr>
            <a:xfrm>
              <a:off x="7545381" y="697794"/>
              <a:ext cx="586741" cy="17603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36000" tIns="36000" rIns="36000" bIns="3600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1200">
                  <a:solidFill>
                    <a:schemeClr val="bg1"/>
                  </a:solidFill>
                  <a:latin typeface="Bahnschrift" panose="020B0502040204020203" pitchFamily="34" charset="0"/>
                </a:rPr>
                <a:t>61-90</a:t>
              </a:r>
              <a:endParaRPr lang="en-GB" sz="120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2" name="TextBox 84">
            <a:extLst>
              <a:ext uri="{FF2B5EF4-FFF2-40B4-BE49-F238E27FC236}">
                <a16:creationId xmlns:a16="http://schemas.microsoft.com/office/drawing/2014/main" id="{AD479B7F-019A-8B33-CF1B-E769FA936668}"/>
              </a:ext>
            </a:extLst>
          </p:cNvPr>
          <p:cNvSpPr txBox="1"/>
          <p:nvPr/>
        </p:nvSpPr>
        <p:spPr>
          <a:xfrm>
            <a:off x="9151620" y="7307908"/>
            <a:ext cx="1417577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50" b="1">
                <a:solidFill>
                  <a:schemeClr val="bg1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1050" b="1">
              <a:solidFill>
                <a:schemeClr val="bg1">
                  <a:lumMod val="50000"/>
                </a:schemeClr>
              </a:solidFill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F45AD91E-5C1F-C250-C8FA-1F8F0190487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796" y="24407"/>
            <a:ext cx="1078614" cy="22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0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639</Words>
  <Application>Microsoft Office PowerPoint</Application>
  <PresentationFormat>Custom</PresentationFormat>
  <Paragraphs>362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2</cp:revision>
  <dcterms:created xsi:type="dcterms:W3CDTF">2023-01-18T12:31:10Z</dcterms:created>
  <dcterms:modified xsi:type="dcterms:W3CDTF">2023-01-18T14:30:35Z</dcterms:modified>
</cp:coreProperties>
</file>