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4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D4D3-D76B-427F-B49B-5FA91BF632F2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73EF-CE47-43C0-A698-2C0C3A76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98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D4D3-D76B-427F-B49B-5FA91BF632F2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73EF-CE47-43C0-A698-2C0C3A76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82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D4D3-D76B-427F-B49B-5FA91BF632F2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73EF-CE47-43C0-A698-2C0C3A76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13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D4D3-D76B-427F-B49B-5FA91BF632F2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73EF-CE47-43C0-A698-2C0C3A76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5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D4D3-D76B-427F-B49B-5FA91BF632F2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73EF-CE47-43C0-A698-2C0C3A76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D4D3-D76B-427F-B49B-5FA91BF632F2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73EF-CE47-43C0-A698-2C0C3A76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14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D4D3-D76B-427F-B49B-5FA91BF632F2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73EF-CE47-43C0-A698-2C0C3A76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36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D4D3-D76B-427F-B49B-5FA91BF632F2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73EF-CE47-43C0-A698-2C0C3A76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13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D4D3-D76B-427F-B49B-5FA91BF632F2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73EF-CE47-43C0-A698-2C0C3A76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6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D4D3-D76B-427F-B49B-5FA91BF632F2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73EF-CE47-43C0-A698-2C0C3A76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80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D4D3-D76B-427F-B49B-5FA91BF632F2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73EF-CE47-43C0-A698-2C0C3A76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31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FD4D3-D76B-427F-B49B-5FA91BF632F2}" type="datetimeFigureOut">
              <a:rPr lang="en-GB" smtClean="0"/>
              <a:t>10/12/2022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373EF-CE47-43C0-A698-2C0C3A76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7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latelab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C0B52A3-621B-19E8-4AED-F22156595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455372"/>
              </p:ext>
            </p:extLst>
          </p:nvPr>
        </p:nvGraphicFramePr>
        <p:xfrm>
          <a:off x="0" y="0"/>
          <a:ext cx="10691999" cy="7560003"/>
        </p:xfrm>
        <a:graphic>
          <a:graphicData uri="http://schemas.openxmlformats.org/drawingml/2006/table">
            <a:tbl>
              <a:tblPr/>
              <a:tblGrid>
                <a:gridCol w="319960">
                  <a:extLst>
                    <a:ext uri="{9D8B030D-6E8A-4147-A177-3AD203B41FA5}">
                      <a16:colId xmlns:a16="http://schemas.microsoft.com/office/drawing/2014/main" val="3669616111"/>
                    </a:ext>
                  </a:extLst>
                </a:gridCol>
                <a:gridCol w="573261">
                  <a:extLst>
                    <a:ext uri="{9D8B030D-6E8A-4147-A177-3AD203B41FA5}">
                      <a16:colId xmlns:a16="http://schemas.microsoft.com/office/drawing/2014/main" val="2651547399"/>
                    </a:ext>
                  </a:extLst>
                </a:gridCol>
                <a:gridCol w="204059">
                  <a:extLst>
                    <a:ext uri="{9D8B030D-6E8A-4147-A177-3AD203B41FA5}">
                      <a16:colId xmlns:a16="http://schemas.microsoft.com/office/drawing/2014/main" val="1465529683"/>
                    </a:ext>
                  </a:extLst>
                </a:gridCol>
                <a:gridCol w="1169102">
                  <a:extLst>
                    <a:ext uri="{9D8B030D-6E8A-4147-A177-3AD203B41FA5}">
                      <a16:colId xmlns:a16="http://schemas.microsoft.com/office/drawing/2014/main" val="1024299387"/>
                    </a:ext>
                  </a:extLst>
                </a:gridCol>
                <a:gridCol w="173312">
                  <a:extLst>
                    <a:ext uri="{9D8B030D-6E8A-4147-A177-3AD203B41FA5}">
                      <a16:colId xmlns:a16="http://schemas.microsoft.com/office/drawing/2014/main" val="4114344814"/>
                    </a:ext>
                  </a:extLst>
                </a:gridCol>
                <a:gridCol w="213307">
                  <a:extLst>
                    <a:ext uri="{9D8B030D-6E8A-4147-A177-3AD203B41FA5}">
                      <a16:colId xmlns:a16="http://schemas.microsoft.com/office/drawing/2014/main" val="3761114960"/>
                    </a:ext>
                  </a:extLst>
                </a:gridCol>
                <a:gridCol w="293297">
                  <a:extLst>
                    <a:ext uri="{9D8B030D-6E8A-4147-A177-3AD203B41FA5}">
                      <a16:colId xmlns:a16="http://schemas.microsoft.com/office/drawing/2014/main" val="3588994377"/>
                    </a:ext>
                  </a:extLst>
                </a:gridCol>
                <a:gridCol w="186644">
                  <a:extLst>
                    <a:ext uri="{9D8B030D-6E8A-4147-A177-3AD203B41FA5}">
                      <a16:colId xmlns:a16="http://schemas.microsoft.com/office/drawing/2014/main" val="954413518"/>
                    </a:ext>
                  </a:extLst>
                </a:gridCol>
                <a:gridCol w="506602">
                  <a:extLst>
                    <a:ext uri="{9D8B030D-6E8A-4147-A177-3AD203B41FA5}">
                      <a16:colId xmlns:a16="http://schemas.microsoft.com/office/drawing/2014/main" val="3823401817"/>
                    </a:ext>
                  </a:extLst>
                </a:gridCol>
                <a:gridCol w="213307">
                  <a:extLst>
                    <a:ext uri="{9D8B030D-6E8A-4147-A177-3AD203B41FA5}">
                      <a16:colId xmlns:a16="http://schemas.microsoft.com/office/drawing/2014/main" val="206473880"/>
                    </a:ext>
                  </a:extLst>
                </a:gridCol>
                <a:gridCol w="173312">
                  <a:extLst>
                    <a:ext uri="{9D8B030D-6E8A-4147-A177-3AD203B41FA5}">
                      <a16:colId xmlns:a16="http://schemas.microsoft.com/office/drawing/2014/main" val="2628716959"/>
                    </a:ext>
                  </a:extLst>
                </a:gridCol>
                <a:gridCol w="213307">
                  <a:extLst>
                    <a:ext uri="{9D8B030D-6E8A-4147-A177-3AD203B41FA5}">
                      <a16:colId xmlns:a16="http://schemas.microsoft.com/office/drawing/2014/main" val="1384495364"/>
                    </a:ext>
                  </a:extLst>
                </a:gridCol>
                <a:gridCol w="293297">
                  <a:extLst>
                    <a:ext uri="{9D8B030D-6E8A-4147-A177-3AD203B41FA5}">
                      <a16:colId xmlns:a16="http://schemas.microsoft.com/office/drawing/2014/main" val="1202759779"/>
                    </a:ext>
                  </a:extLst>
                </a:gridCol>
                <a:gridCol w="186644">
                  <a:extLst>
                    <a:ext uri="{9D8B030D-6E8A-4147-A177-3AD203B41FA5}">
                      <a16:colId xmlns:a16="http://schemas.microsoft.com/office/drawing/2014/main" val="886201660"/>
                    </a:ext>
                  </a:extLst>
                </a:gridCol>
                <a:gridCol w="506602">
                  <a:extLst>
                    <a:ext uri="{9D8B030D-6E8A-4147-A177-3AD203B41FA5}">
                      <a16:colId xmlns:a16="http://schemas.microsoft.com/office/drawing/2014/main" val="1679953764"/>
                    </a:ext>
                  </a:extLst>
                </a:gridCol>
                <a:gridCol w="213307">
                  <a:extLst>
                    <a:ext uri="{9D8B030D-6E8A-4147-A177-3AD203B41FA5}">
                      <a16:colId xmlns:a16="http://schemas.microsoft.com/office/drawing/2014/main" val="2689660108"/>
                    </a:ext>
                  </a:extLst>
                </a:gridCol>
                <a:gridCol w="173312">
                  <a:extLst>
                    <a:ext uri="{9D8B030D-6E8A-4147-A177-3AD203B41FA5}">
                      <a16:colId xmlns:a16="http://schemas.microsoft.com/office/drawing/2014/main" val="1905625694"/>
                    </a:ext>
                  </a:extLst>
                </a:gridCol>
                <a:gridCol w="213307">
                  <a:extLst>
                    <a:ext uri="{9D8B030D-6E8A-4147-A177-3AD203B41FA5}">
                      <a16:colId xmlns:a16="http://schemas.microsoft.com/office/drawing/2014/main" val="3611929823"/>
                    </a:ext>
                  </a:extLst>
                </a:gridCol>
                <a:gridCol w="293297">
                  <a:extLst>
                    <a:ext uri="{9D8B030D-6E8A-4147-A177-3AD203B41FA5}">
                      <a16:colId xmlns:a16="http://schemas.microsoft.com/office/drawing/2014/main" val="4264220728"/>
                    </a:ext>
                  </a:extLst>
                </a:gridCol>
                <a:gridCol w="186644">
                  <a:extLst>
                    <a:ext uri="{9D8B030D-6E8A-4147-A177-3AD203B41FA5}">
                      <a16:colId xmlns:a16="http://schemas.microsoft.com/office/drawing/2014/main" val="2531127617"/>
                    </a:ext>
                  </a:extLst>
                </a:gridCol>
                <a:gridCol w="506602">
                  <a:extLst>
                    <a:ext uri="{9D8B030D-6E8A-4147-A177-3AD203B41FA5}">
                      <a16:colId xmlns:a16="http://schemas.microsoft.com/office/drawing/2014/main" val="2008021551"/>
                    </a:ext>
                  </a:extLst>
                </a:gridCol>
                <a:gridCol w="213307">
                  <a:extLst>
                    <a:ext uri="{9D8B030D-6E8A-4147-A177-3AD203B41FA5}">
                      <a16:colId xmlns:a16="http://schemas.microsoft.com/office/drawing/2014/main" val="123170321"/>
                    </a:ext>
                  </a:extLst>
                </a:gridCol>
                <a:gridCol w="173312">
                  <a:extLst>
                    <a:ext uri="{9D8B030D-6E8A-4147-A177-3AD203B41FA5}">
                      <a16:colId xmlns:a16="http://schemas.microsoft.com/office/drawing/2014/main" val="1472284425"/>
                    </a:ext>
                  </a:extLst>
                </a:gridCol>
                <a:gridCol w="213307">
                  <a:extLst>
                    <a:ext uri="{9D8B030D-6E8A-4147-A177-3AD203B41FA5}">
                      <a16:colId xmlns:a16="http://schemas.microsoft.com/office/drawing/2014/main" val="76224609"/>
                    </a:ext>
                  </a:extLst>
                </a:gridCol>
                <a:gridCol w="293297">
                  <a:extLst>
                    <a:ext uri="{9D8B030D-6E8A-4147-A177-3AD203B41FA5}">
                      <a16:colId xmlns:a16="http://schemas.microsoft.com/office/drawing/2014/main" val="1728516801"/>
                    </a:ext>
                  </a:extLst>
                </a:gridCol>
                <a:gridCol w="186644">
                  <a:extLst>
                    <a:ext uri="{9D8B030D-6E8A-4147-A177-3AD203B41FA5}">
                      <a16:colId xmlns:a16="http://schemas.microsoft.com/office/drawing/2014/main" val="3816549192"/>
                    </a:ext>
                  </a:extLst>
                </a:gridCol>
                <a:gridCol w="506602">
                  <a:extLst>
                    <a:ext uri="{9D8B030D-6E8A-4147-A177-3AD203B41FA5}">
                      <a16:colId xmlns:a16="http://schemas.microsoft.com/office/drawing/2014/main" val="2010841390"/>
                    </a:ext>
                  </a:extLst>
                </a:gridCol>
                <a:gridCol w="213307">
                  <a:extLst>
                    <a:ext uri="{9D8B030D-6E8A-4147-A177-3AD203B41FA5}">
                      <a16:colId xmlns:a16="http://schemas.microsoft.com/office/drawing/2014/main" val="990811587"/>
                    </a:ext>
                  </a:extLst>
                </a:gridCol>
                <a:gridCol w="173312">
                  <a:extLst>
                    <a:ext uri="{9D8B030D-6E8A-4147-A177-3AD203B41FA5}">
                      <a16:colId xmlns:a16="http://schemas.microsoft.com/office/drawing/2014/main" val="4001427651"/>
                    </a:ext>
                  </a:extLst>
                </a:gridCol>
                <a:gridCol w="213307">
                  <a:extLst>
                    <a:ext uri="{9D8B030D-6E8A-4147-A177-3AD203B41FA5}">
                      <a16:colId xmlns:a16="http://schemas.microsoft.com/office/drawing/2014/main" val="3024029074"/>
                    </a:ext>
                  </a:extLst>
                </a:gridCol>
                <a:gridCol w="293297">
                  <a:extLst>
                    <a:ext uri="{9D8B030D-6E8A-4147-A177-3AD203B41FA5}">
                      <a16:colId xmlns:a16="http://schemas.microsoft.com/office/drawing/2014/main" val="865844161"/>
                    </a:ext>
                  </a:extLst>
                </a:gridCol>
                <a:gridCol w="186644">
                  <a:extLst>
                    <a:ext uri="{9D8B030D-6E8A-4147-A177-3AD203B41FA5}">
                      <a16:colId xmlns:a16="http://schemas.microsoft.com/office/drawing/2014/main" val="1329115406"/>
                    </a:ext>
                  </a:extLst>
                </a:gridCol>
                <a:gridCol w="506602">
                  <a:extLst>
                    <a:ext uri="{9D8B030D-6E8A-4147-A177-3AD203B41FA5}">
                      <a16:colId xmlns:a16="http://schemas.microsoft.com/office/drawing/2014/main" val="2119677804"/>
                    </a:ext>
                  </a:extLst>
                </a:gridCol>
                <a:gridCol w="213307">
                  <a:extLst>
                    <a:ext uri="{9D8B030D-6E8A-4147-A177-3AD203B41FA5}">
                      <a16:colId xmlns:a16="http://schemas.microsoft.com/office/drawing/2014/main" val="829166312"/>
                    </a:ext>
                  </a:extLst>
                </a:gridCol>
                <a:gridCol w="173312">
                  <a:extLst>
                    <a:ext uri="{9D8B030D-6E8A-4147-A177-3AD203B41FA5}">
                      <a16:colId xmlns:a16="http://schemas.microsoft.com/office/drawing/2014/main" val="249863953"/>
                    </a:ext>
                  </a:extLst>
                </a:gridCol>
                <a:gridCol w="319960">
                  <a:extLst>
                    <a:ext uri="{9D8B030D-6E8A-4147-A177-3AD203B41FA5}">
                      <a16:colId xmlns:a16="http://schemas.microsoft.com/office/drawing/2014/main" val="1320523104"/>
                    </a:ext>
                  </a:extLst>
                </a:gridCol>
              </a:tblGrid>
              <a:tr h="3051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50190"/>
                  </a:ext>
                </a:extLst>
              </a:tr>
              <a:tr h="63580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4">
                  <a:txBody>
                    <a:bodyPr/>
                    <a:lstStyle/>
                    <a:p>
                      <a:pPr algn="ctr" fontAlgn="ctr"/>
                      <a:r>
                        <a:rPr lang="en-GB" sz="36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PROJECT DECISION MATRIX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968984"/>
                  </a:ext>
                </a:extLst>
              </a:tr>
              <a:tr h="1680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286444"/>
                  </a:ext>
                </a:extLst>
              </a:tr>
              <a:tr h="3051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329199"/>
                  </a:ext>
                </a:extLst>
              </a:tr>
              <a:tr h="1680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176172"/>
                  </a:ext>
                </a:extLst>
              </a:tr>
              <a:tr h="3120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E1498F"/>
                          </a:solidFill>
                          <a:effectLst/>
                          <a:latin typeface="Bahnschrift" panose="020B0502040204020203" pitchFamily="34" charset="0"/>
                        </a:rPr>
                        <a:t>STRATEGIC OBJECTIVE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E1498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E1498F"/>
                          </a:solidFill>
                          <a:effectLst/>
                          <a:latin typeface="Bahnschrift" panose="020B0502040204020203" pitchFamily="34" charset="0"/>
                        </a:rPr>
                        <a:t>LEVARAGE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E1498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E1498F"/>
                          </a:solidFill>
                          <a:effectLst/>
                          <a:latin typeface="Bahnschrift" panose="020B0502040204020203" pitchFamily="34" charset="0"/>
                        </a:rPr>
                        <a:t>REVENUE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E1498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E1498F"/>
                          </a:solidFill>
                          <a:effectLst/>
                          <a:latin typeface="Bahnschrift" panose="020B0502040204020203" pitchFamily="34" charset="0"/>
                        </a:rPr>
                        <a:t>COST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E1498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E1498F"/>
                          </a:solidFill>
                          <a:effectLst/>
                          <a:latin typeface="Bahnschrift" panose="020B0502040204020203" pitchFamily="34" charset="0"/>
                        </a:rPr>
                        <a:t>TIME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solidFill>
                            <a:srgbClr val="0A9BE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43930"/>
                  </a:ext>
                </a:extLst>
              </a:tr>
              <a:tr h="1680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42861"/>
                  </a:ext>
                </a:extLst>
              </a:tr>
              <a:tr h="5334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How this project supports your overall vision of success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Ability to multiply the potential returns from your project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Total charge for all eligible opportunities in the project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 Total funds needed to complete the project from start to end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Time that will be spent on tasks related to this project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887"/>
                  </a:ext>
                </a:extLst>
              </a:tr>
              <a:tr h="24847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20277"/>
                  </a:ext>
                </a:extLst>
              </a:tr>
              <a:tr h="3051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X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10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X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X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X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X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A9B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16739"/>
                  </a:ext>
                </a:extLst>
              </a:tr>
              <a:tr h="3051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94139"/>
                  </a:ext>
                </a:extLst>
              </a:tr>
              <a:tr h="3051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PROJECTS</a:t>
                      </a: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744248"/>
                  </a:ext>
                </a:extLst>
              </a:tr>
              <a:tr h="1026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318414"/>
                  </a:ext>
                </a:extLst>
              </a:tr>
              <a:tr h="2411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PROJECT #1 ADVANCED LEVEL</a:t>
                      </a: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685978"/>
                  </a:ext>
                </a:extLst>
              </a:tr>
              <a:tr h="2046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Score:</a:t>
                      </a:r>
                    </a:p>
                  </a:txBody>
                  <a:tcPr marL="4386" marR="52629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A9BE9"/>
                          </a:solidFill>
                          <a:effectLst/>
                          <a:latin typeface="Bahnschrift" panose="020B0502040204020203" pitchFamily="34" charset="0"/>
                        </a:rPr>
                        <a:t>116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1100" b="1" i="0" u="none" strike="noStrike">
                        <a:solidFill>
                          <a:srgbClr val="0A9BE9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451827"/>
                  </a:ext>
                </a:extLst>
              </a:tr>
              <a:tr h="1026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143644"/>
                  </a:ext>
                </a:extLst>
              </a:tr>
              <a:tr h="2411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PROJECT #2 ELECTRONIC DEVICE</a:t>
                      </a: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832840"/>
                  </a:ext>
                </a:extLst>
              </a:tr>
              <a:tr h="2046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Score:</a:t>
                      </a:r>
                    </a:p>
                  </a:txBody>
                  <a:tcPr marL="4386" marR="52629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r>
                        <a:rPr lang="en-GB" sz="1100" b="1" i="0" u="none" strike="noStrike" kern="1200">
                          <a:solidFill>
                            <a:srgbClr val="0A9BE9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endParaRPr lang="en-GB" sz="1100" b="1" i="0" u="none" strike="noStrike" kern="1200">
                        <a:solidFill>
                          <a:srgbClr val="0A9BE9"/>
                        </a:solidFill>
                        <a:effectLst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758257"/>
                  </a:ext>
                </a:extLst>
              </a:tr>
              <a:tr h="1026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705412"/>
                  </a:ext>
                </a:extLst>
              </a:tr>
              <a:tr h="2411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PROJECT #3 HIGH-TECH GADGET</a:t>
                      </a: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289475"/>
                  </a:ext>
                </a:extLst>
              </a:tr>
              <a:tr h="2046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Score:</a:t>
                      </a:r>
                    </a:p>
                  </a:txBody>
                  <a:tcPr marL="4386" marR="52629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r>
                        <a:rPr lang="en-GB" sz="1100" b="1" i="0" u="none" strike="noStrike" kern="1200">
                          <a:solidFill>
                            <a:srgbClr val="0A9BE9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endParaRPr lang="en-GB" sz="1100" b="1" i="0" u="none" strike="noStrike" kern="1200">
                        <a:solidFill>
                          <a:srgbClr val="0A9BE9"/>
                        </a:solidFill>
                        <a:effectLst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222545"/>
                  </a:ext>
                </a:extLst>
              </a:tr>
              <a:tr h="1026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727553"/>
                  </a:ext>
                </a:extLst>
              </a:tr>
              <a:tr h="2411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PROJECT #4 SOLAR PANELS</a:t>
                      </a: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228439"/>
                  </a:ext>
                </a:extLst>
              </a:tr>
              <a:tr h="2046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Score:</a:t>
                      </a:r>
                    </a:p>
                  </a:txBody>
                  <a:tcPr marL="4386" marR="52629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r>
                        <a:rPr lang="en-GB" sz="1100" b="1" i="0" u="none" strike="noStrike" kern="1200">
                          <a:solidFill>
                            <a:srgbClr val="0A9BE9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endParaRPr lang="en-GB" sz="1100" b="1" i="0" u="none" strike="noStrike" kern="1200">
                        <a:solidFill>
                          <a:srgbClr val="0A9BE9"/>
                        </a:solidFill>
                        <a:effectLst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069871"/>
                  </a:ext>
                </a:extLst>
              </a:tr>
              <a:tr h="1026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264644"/>
                  </a:ext>
                </a:extLst>
              </a:tr>
              <a:tr h="2411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PROJECT #5 WASTE DISPOSAL</a:t>
                      </a: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003695"/>
                  </a:ext>
                </a:extLst>
              </a:tr>
              <a:tr h="2046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Score:</a:t>
                      </a:r>
                    </a:p>
                  </a:txBody>
                  <a:tcPr marL="4386" marR="52629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r>
                        <a:rPr lang="en-GB" sz="1100" b="1" i="0" u="none" strike="noStrike" kern="1200">
                          <a:solidFill>
                            <a:srgbClr val="0A9BE9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endParaRPr lang="en-GB" sz="1100" b="1" i="0" u="none" strike="noStrike" kern="1200">
                        <a:solidFill>
                          <a:srgbClr val="0A9BE9"/>
                        </a:solidFill>
                        <a:effectLst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45928"/>
                  </a:ext>
                </a:extLst>
              </a:tr>
              <a:tr h="1026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606531"/>
                  </a:ext>
                </a:extLst>
              </a:tr>
              <a:tr h="26125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PROJECT #6 NEW SOFTWARE INTRO</a:t>
                      </a: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2629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838991"/>
                  </a:ext>
                </a:extLst>
              </a:tr>
              <a:tr h="2046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Score:</a:t>
                      </a:r>
                    </a:p>
                  </a:txBody>
                  <a:tcPr marL="4386" marR="52629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r>
                        <a:rPr lang="en-GB" sz="1100" b="1" i="0" u="none" strike="noStrike" kern="1200">
                          <a:solidFill>
                            <a:srgbClr val="0A9BE9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007943" rtl="0" eaLnBrk="1" fontAlgn="ctr" latinLnBrk="0" hangingPunct="1"/>
                      <a:endParaRPr lang="en-GB" sz="1100" b="1" i="0" u="none" strike="noStrike" kern="1200">
                        <a:solidFill>
                          <a:srgbClr val="0A9BE9"/>
                        </a:solidFill>
                        <a:effectLst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659046"/>
                  </a:ext>
                </a:extLst>
              </a:tr>
              <a:tr h="1026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143886"/>
                  </a:ext>
                </a:extLst>
              </a:tr>
              <a:tr h="3873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386" marR="4386" marT="4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55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C059C95-EF38-D2F1-BE4D-05D9B7C341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1659" y="1657343"/>
            <a:ext cx="1765615" cy="1577988"/>
          </a:xfrm>
          <a:prstGeom prst="rect">
            <a:avLst/>
          </a:prstGeom>
        </p:spPr>
      </p:pic>
      <p:sp>
        <p:nvSpPr>
          <p:cNvPr id="9" name="TextBox 84">
            <a:extLst>
              <a:ext uri="{FF2B5EF4-FFF2-40B4-BE49-F238E27FC236}">
                <a16:creationId xmlns:a16="http://schemas.microsoft.com/office/drawing/2014/main" id="{21B68D17-4279-4E7C-004C-E29B6064888F}"/>
              </a:ext>
            </a:extLst>
          </p:cNvPr>
          <p:cNvSpPr txBox="1"/>
          <p:nvPr/>
        </p:nvSpPr>
        <p:spPr>
          <a:xfrm>
            <a:off x="9052560" y="7279005"/>
            <a:ext cx="1481614" cy="226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en-GB" sz="900" b="1" u="sng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1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hlinkClick r:id="rId3"/>
            <a:extLst>
              <a:ext uri="{FF2B5EF4-FFF2-40B4-BE49-F238E27FC236}">
                <a16:creationId xmlns:a16="http://schemas.microsoft.com/office/drawing/2014/main" id="{8B1FF448-9220-4F00-ABA2-97D59CD082C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829" y="92710"/>
            <a:ext cx="1078230" cy="22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1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847</Words>
  <Application>Microsoft Office PowerPoint</Application>
  <PresentationFormat>Custom</PresentationFormat>
  <Paragraphs>765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2</cp:revision>
  <dcterms:created xsi:type="dcterms:W3CDTF">2022-12-10T11:02:23Z</dcterms:created>
  <dcterms:modified xsi:type="dcterms:W3CDTF">2022-12-10T12:13:48Z</dcterms:modified>
</cp:coreProperties>
</file>