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9D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12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879853-56D5-4E63-9A9C-5DEB7A679112}"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2045431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879853-56D5-4E63-9A9C-5DEB7A679112}"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173893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879853-56D5-4E63-9A9C-5DEB7A679112}"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246083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879853-56D5-4E63-9A9C-5DEB7A679112}"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316911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879853-56D5-4E63-9A9C-5DEB7A679112}"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37685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879853-56D5-4E63-9A9C-5DEB7A679112}" type="datetimeFigureOut">
              <a:rPr lang="en-GB" smtClean="0"/>
              <a:t>02/12/2022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183531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879853-56D5-4E63-9A9C-5DEB7A679112}" type="datetimeFigureOut">
              <a:rPr lang="en-GB" smtClean="0"/>
              <a:t>02/12/2022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380042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879853-56D5-4E63-9A9C-5DEB7A679112}" type="datetimeFigureOut">
              <a:rPr lang="en-GB" smtClean="0"/>
              <a:t>02/12/2022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199844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79853-56D5-4E63-9A9C-5DEB7A679112}" type="datetimeFigureOut">
              <a:rPr lang="en-GB" smtClean="0"/>
              <a:t>02/12/2022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107203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48879853-56D5-4E63-9A9C-5DEB7A679112}" type="datetimeFigureOut">
              <a:rPr lang="en-GB" smtClean="0"/>
              <a:t>02/12/2022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242448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48879853-56D5-4E63-9A9C-5DEB7A679112}" type="datetimeFigureOut">
              <a:rPr lang="en-GB" smtClean="0"/>
              <a:t>02/12/2022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709D0B-9C0E-4E64-9138-F919D13FED1E}" type="slidenum">
              <a:rPr lang="en-GB" smtClean="0"/>
              <a:t>‹#›</a:t>
            </a:fld>
            <a:endParaRPr lang="en-GB"/>
          </a:p>
        </p:txBody>
      </p:sp>
    </p:spTree>
    <p:extLst>
      <p:ext uri="{BB962C8B-B14F-4D97-AF65-F5344CB8AC3E}">
        <p14:creationId xmlns:p14="http://schemas.microsoft.com/office/powerpoint/2010/main" val="3897524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48879853-56D5-4E63-9A9C-5DEB7A679112}" type="datetimeFigureOut">
              <a:rPr lang="en-GB" smtClean="0"/>
              <a:t>02/12/2022</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4709D0B-9C0E-4E64-9138-F919D13FED1E}" type="slidenum">
              <a:rPr lang="en-GB" smtClean="0"/>
              <a:t>‹#›</a:t>
            </a:fld>
            <a:endParaRPr lang="en-GB"/>
          </a:p>
        </p:txBody>
      </p:sp>
    </p:spTree>
    <p:extLst>
      <p:ext uri="{BB962C8B-B14F-4D97-AF65-F5344CB8AC3E}">
        <p14:creationId xmlns:p14="http://schemas.microsoft.com/office/powerpoint/2010/main" val="3297692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s://templatelab.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a:extLst>
              <a:ext uri="{FF2B5EF4-FFF2-40B4-BE49-F238E27FC236}">
                <a16:creationId xmlns:a16="http://schemas.microsoft.com/office/drawing/2014/main" id="{7703F778-9307-815B-93E1-BC9274076F4A}"/>
              </a:ext>
            </a:extLst>
          </p:cNvPr>
          <p:cNvGraphicFramePr>
            <a:graphicFrameLocks noGrp="1"/>
          </p:cNvGraphicFramePr>
          <p:nvPr>
            <p:extLst>
              <p:ext uri="{D42A27DB-BD31-4B8C-83A1-F6EECF244321}">
                <p14:modId xmlns:p14="http://schemas.microsoft.com/office/powerpoint/2010/main" val="2177101510"/>
              </p:ext>
            </p:extLst>
          </p:nvPr>
        </p:nvGraphicFramePr>
        <p:xfrm>
          <a:off x="0" y="0"/>
          <a:ext cx="10691999" cy="7560001"/>
        </p:xfrm>
        <a:graphic>
          <a:graphicData uri="http://schemas.openxmlformats.org/drawingml/2006/table">
            <a:tbl>
              <a:tblPr/>
              <a:tblGrid>
                <a:gridCol w="398955">
                  <a:extLst>
                    <a:ext uri="{9D8B030D-6E8A-4147-A177-3AD203B41FA5}">
                      <a16:colId xmlns:a16="http://schemas.microsoft.com/office/drawing/2014/main" val="4184144974"/>
                    </a:ext>
                  </a:extLst>
                </a:gridCol>
                <a:gridCol w="1023984">
                  <a:extLst>
                    <a:ext uri="{9D8B030D-6E8A-4147-A177-3AD203B41FA5}">
                      <a16:colId xmlns:a16="http://schemas.microsoft.com/office/drawing/2014/main" val="3249377409"/>
                    </a:ext>
                  </a:extLst>
                </a:gridCol>
                <a:gridCol w="305866">
                  <a:extLst>
                    <a:ext uri="{9D8B030D-6E8A-4147-A177-3AD203B41FA5}">
                      <a16:colId xmlns:a16="http://schemas.microsoft.com/office/drawing/2014/main" val="288384571"/>
                    </a:ext>
                  </a:extLst>
                </a:gridCol>
                <a:gridCol w="984090">
                  <a:extLst>
                    <a:ext uri="{9D8B030D-6E8A-4147-A177-3AD203B41FA5}">
                      <a16:colId xmlns:a16="http://schemas.microsoft.com/office/drawing/2014/main" val="145090414"/>
                    </a:ext>
                  </a:extLst>
                </a:gridCol>
                <a:gridCol w="518641">
                  <a:extLst>
                    <a:ext uri="{9D8B030D-6E8A-4147-A177-3AD203B41FA5}">
                      <a16:colId xmlns:a16="http://schemas.microsoft.com/office/drawing/2014/main" val="881716834"/>
                    </a:ext>
                  </a:extLst>
                </a:gridCol>
                <a:gridCol w="172881">
                  <a:extLst>
                    <a:ext uri="{9D8B030D-6E8A-4147-A177-3AD203B41FA5}">
                      <a16:colId xmlns:a16="http://schemas.microsoft.com/office/drawing/2014/main" val="344578284"/>
                    </a:ext>
                  </a:extLst>
                </a:gridCol>
                <a:gridCol w="2180955">
                  <a:extLst>
                    <a:ext uri="{9D8B030D-6E8A-4147-A177-3AD203B41FA5}">
                      <a16:colId xmlns:a16="http://schemas.microsoft.com/office/drawing/2014/main" val="4179973588"/>
                    </a:ext>
                  </a:extLst>
                </a:gridCol>
                <a:gridCol w="172881">
                  <a:extLst>
                    <a:ext uri="{9D8B030D-6E8A-4147-A177-3AD203B41FA5}">
                      <a16:colId xmlns:a16="http://schemas.microsoft.com/office/drawing/2014/main" val="49761672"/>
                    </a:ext>
                  </a:extLst>
                </a:gridCol>
                <a:gridCol w="2180955">
                  <a:extLst>
                    <a:ext uri="{9D8B030D-6E8A-4147-A177-3AD203B41FA5}">
                      <a16:colId xmlns:a16="http://schemas.microsoft.com/office/drawing/2014/main" val="2810442574"/>
                    </a:ext>
                  </a:extLst>
                </a:gridCol>
                <a:gridCol w="172881">
                  <a:extLst>
                    <a:ext uri="{9D8B030D-6E8A-4147-A177-3AD203B41FA5}">
                      <a16:colId xmlns:a16="http://schemas.microsoft.com/office/drawing/2014/main" val="1247347437"/>
                    </a:ext>
                  </a:extLst>
                </a:gridCol>
                <a:gridCol w="2180955">
                  <a:extLst>
                    <a:ext uri="{9D8B030D-6E8A-4147-A177-3AD203B41FA5}">
                      <a16:colId xmlns:a16="http://schemas.microsoft.com/office/drawing/2014/main" val="1531163488"/>
                    </a:ext>
                  </a:extLst>
                </a:gridCol>
                <a:gridCol w="398955">
                  <a:extLst>
                    <a:ext uri="{9D8B030D-6E8A-4147-A177-3AD203B41FA5}">
                      <a16:colId xmlns:a16="http://schemas.microsoft.com/office/drawing/2014/main" val="2515076337"/>
                    </a:ext>
                  </a:extLst>
                </a:gridCol>
              </a:tblGrid>
              <a:tr h="336102">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287134739"/>
                  </a:ext>
                </a:extLst>
              </a:tr>
              <a:tr h="607843">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gridSpan="8">
                  <a:txBody>
                    <a:bodyPr/>
                    <a:lstStyle/>
                    <a:p>
                      <a:pPr algn="l" fontAlgn="ctr"/>
                      <a:r>
                        <a:rPr lang="sr-Latn-RS" sz="3600" b="0" i="0" u="none" strike="noStrike">
                          <a:solidFill>
                            <a:srgbClr val="46D2BE"/>
                          </a:solidFill>
                          <a:effectLst/>
                          <a:latin typeface="Bahnschrift" panose="020B0502040204020203" pitchFamily="34" charset="0"/>
                        </a:rPr>
                        <a:t>  </a:t>
                      </a:r>
                      <a:r>
                        <a:rPr lang="en-GB" sz="3600" b="0" i="0" u="none" strike="noStrike">
                          <a:solidFill>
                            <a:srgbClr val="46D2BE"/>
                          </a:solidFill>
                          <a:effectLst/>
                          <a:latin typeface="Bahnschrift" panose="020B0502040204020203" pitchFamily="34" charset="0"/>
                        </a:rPr>
                        <a:t>ETHICAL</a:t>
                      </a:r>
                      <a:r>
                        <a:rPr lang="en-GB" sz="3600" b="0" i="0" u="none" strike="noStrike">
                          <a:solidFill>
                            <a:srgbClr val="000000"/>
                          </a:solidFill>
                          <a:effectLst/>
                          <a:latin typeface="Bahnschrift" panose="020B0502040204020203" pitchFamily="34" charset="0"/>
                        </a:rPr>
                        <a:t> DECISION MAKING MATRIX</a:t>
                      </a:r>
                    </a:p>
                  </a:txBody>
                  <a:tcPr marL="166771" marR="4633" marT="4633"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2966910643"/>
                  </a:ext>
                </a:extLst>
              </a:tr>
              <a:tr h="293194">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949100514"/>
                  </a:ext>
                </a:extLst>
              </a:tr>
              <a:tr h="278893">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1400" b="1" i="0" u="none" strike="noStrike">
                          <a:solidFill>
                            <a:srgbClr val="000000"/>
                          </a:solidFill>
                          <a:effectLst/>
                          <a:latin typeface="Bahnschrift" panose="020B0502040204020203" pitchFamily="34" charset="0"/>
                        </a:rPr>
                        <a:t>WELL-BEING</a:t>
                      </a:r>
                    </a:p>
                  </a:txBody>
                  <a:tcPr marL="4633" marR="4633" marT="4633" marB="0" anchor="ctr">
                    <a:lnL>
                      <a:noFill/>
                    </a:lnL>
                    <a:lnR>
                      <a:noFill/>
                    </a:lnR>
                    <a:lnT>
                      <a:noFill/>
                    </a:lnT>
                    <a:lnB>
                      <a:noFill/>
                    </a:lnB>
                    <a:solidFill>
                      <a:srgbClr val="FFFFFF"/>
                    </a:solidFill>
                  </a:tcPr>
                </a:tc>
                <a:tc>
                  <a:txBody>
                    <a:bodyPr/>
                    <a:lstStyle/>
                    <a:p>
                      <a:pPr algn="ctr" fontAlgn="ctr"/>
                      <a:r>
                        <a:rPr lang="en-GB" sz="1400" b="1"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1400" b="1" i="0" u="none" strike="noStrike">
                          <a:solidFill>
                            <a:srgbClr val="000000"/>
                          </a:solidFill>
                          <a:effectLst/>
                          <a:latin typeface="Bahnschrift" panose="020B0502040204020203" pitchFamily="34" charset="0"/>
                        </a:rPr>
                        <a:t>AUTONOMY</a:t>
                      </a:r>
                    </a:p>
                  </a:txBody>
                  <a:tcPr marL="4633" marR="4633" marT="4633" marB="0" anchor="ctr">
                    <a:lnL>
                      <a:noFill/>
                    </a:lnL>
                    <a:lnR>
                      <a:noFill/>
                    </a:lnR>
                    <a:lnT>
                      <a:noFill/>
                    </a:lnT>
                    <a:lnB>
                      <a:noFill/>
                    </a:lnB>
                    <a:solidFill>
                      <a:srgbClr val="FFFFFF"/>
                    </a:solidFill>
                  </a:tcPr>
                </a:tc>
                <a:tc>
                  <a:txBody>
                    <a:bodyPr/>
                    <a:lstStyle/>
                    <a:p>
                      <a:pPr algn="ctr" fontAlgn="ctr"/>
                      <a:r>
                        <a:rPr lang="en-GB" sz="1400" b="1"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1400" b="1" i="0" u="none" strike="noStrike">
                          <a:solidFill>
                            <a:srgbClr val="000000"/>
                          </a:solidFill>
                          <a:effectLst/>
                          <a:latin typeface="Bahnschrift" panose="020B0502040204020203" pitchFamily="34" charset="0"/>
                        </a:rPr>
                        <a:t>FAIRNESS</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2506383653"/>
                  </a:ext>
                </a:extLst>
              </a:tr>
              <a:tr h="65075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Well-being is a positive outcome that is meaningful for people and for many sectors of society, because it tells us that people perceive that their lives are going well and in the right direction.</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The value of autonomy can be seen in its social and political context. The idea that our decisions, if made autonomously, are to be respected and cannot be shrugged off, is a valuable one.</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Fairness is the quality of making judgments that are free from discrimination. It is the quality of treating people equally or in a way that is balanced, correct, and reasonable.</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562468253"/>
                  </a:ext>
                </a:extLst>
              </a:tr>
              <a:tr h="19308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1504436832"/>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50A0D2"/>
                          </a:solidFill>
                          <a:effectLst/>
                          <a:latin typeface="Bahnschrift" panose="020B0502040204020203" pitchFamily="34" charset="0"/>
                        </a:rPr>
                        <a:t>● Increase in quality of life</a:t>
                      </a:r>
                      <a:br>
                        <a:rPr lang="en-GB" sz="900" b="0" i="0" u="none" strike="noStrike">
                          <a:solidFill>
                            <a:srgbClr val="50A0D2"/>
                          </a:solidFill>
                          <a:effectLst/>
                          <a:latin typeface="Bahnschrift" panose="020B0502040204020203" pitchFamily="34" charset="0"/>
                        </a:rPr>
                      </a:br>
                      <a:r>
                        <a:rPr lang="en-GB" sz="900" b="0" i="0" u="none" strike="noStrike">
                          <a:solidFill>
                            <a:srgbClr val="50A0D2"/>
                          </a:solidFill>
                          <a:effectLst/>
                          <a:latin typeface="Bahnschrift" panose="020B0502040204020203" pitchFamily="34" charset="0"/>
                        </a:rPr>
                        <a:t>● More efficient access to the benefits expressed through general well-being</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50A0D2"/>
                          </a:solidFill>
                          <a:effectLst/>
                          <a:latin typeface="Bahnschrift" panose="020B0502040204020203" pitchFamily="34" charset="0"/>
                        </a:rPr>
                        <a:t>● Respect for authenticity, naturalness, and personal achievement</a:t>
                      </a:r>
                      <a:br>
                        <a:rPr lang="en-GB" sz="900" b="0" i="0" u="none" strike="noStrike">
                          <a:solidFill>
                            <a:srgbClr val="50A0D2"/>
                          </a:solidFill>
                          <a:effectLst/>
                          <a:latin typeface="Bahnschrift" panose="020B0502040204020203" pitchFamily="34" charset="0"/>
                        </a:rPr>
                      </a:br>
                      <a:r>
                        <a:rPr lang="en-GB" sz="900" b="0" i="0" u="none" strike="noStrike">
                          <a:solidFill>
                            <a:srgbClr val="50A0D2"/>
                          </a:solidFill>
                          <a:effectLst/>
                          <a:latin typeface="Bahnschrift" panose="020B0502040204020203" pitchFamily="34" charset="0"/>
                        </a:rPr>
                        <a:t>● Avoiding any form of coercion</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50A0D2"/>
                          </a:solidFill>
                          <a:effectLst/>
                          <a:latin typeface="Bahnschrift" panose="020B0502040204020203" pitchFamily="34" charset="0"/>
                        </a:rPr>
                        <a:t>● Fair access to societal goods</a:t>
                      </a:r>
                      <a:br>
                        <a:rPr lang="en-GB" sz="900" b="0" i="0" u="none" strike="noStrike">
                          <a:solidFill>
                            <a:srgbClr val="50A0D2"/>
                          </a:solidFill>
                          <a:effectLst/>
                          <a:latin typeface="Bahnschrift" panose="020B0502040204020203" pitchFamily="34" charset="0"/>
                        </a:rPr>
                      </a:br>
                      <a:r>
                        <a:rPr lang="en-GB" sz="900" b="0" i="0" u="none" strike="noStrike">
                          <a:solidFill>
                            <a:srgbClr val="50A0D2"/>
                          </a:solidFill>
                          <a:effectLst/>
                          <a:latin typeface="Bahnschrift" panose="020B0502040204020203" pitchFamily="34" charset="0"/>
                        </a:rPr>
                        <a:t>● Balanced access for each user based on the same rights</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166926010"/>
                  </a:ext>
                </a:extLst>
              </a:tr>
              <a:tr h="172945">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l" fontAlgn="ctr"/>
                      <a:r>
                        <a:rPr lang="en-GB" sz="1100" b="1" i="0" u="none" strike="noStrike">
                          <a:solidFill>
                            <a:srgbClr val="000000"/>
                          </a:solidFill>
                          <a:effectLst/>
                          <a:latin typeface="Bahnschrift" panose="020B0502040204020203" pitchFamily="34" charset="0"/>
                        </a:rPr>
                        <a:t>The</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w="12700" cap="flat" cmpd="sng" algn="ctr">
                      <a:solidFill>
                        <a:srgbClr val="50A0D2"/>
                      </a:solidFill>
                      <a:prstDash val="solid"/>
                      <a:round/>
                      <a:headEnd type="none" w="med" len="med"/>
                      <a:tailEnd type="none" w="med" len="med"/>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907318993"/>
                  </a:ext>
                </a:extLst>
              </a:tr>
              <a:tr h="172945">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l" fontAlgn="ctr"/>
                      <a:r>
                        <a:rPr lang="en-GB" sz="1100" b="1" i="0" u="none" strike="noStrike">
                          <a:solidFill>
                            <a:srgbClr val="000000"/>
                          </a:solidFill>
                          <a:effectLst/>
                          <a:latin typeface="Bahnschrift" panose="020B0502040204020203" pitchFamily="34" charset="0"/>
                        </a:rPr>
                        <a:t>User</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w="12700" cap="flat" cmpd="sng" algn="ctr">
                      <a:solidFill>
                        <a:srgbClr val="50A0D2"/>
                      </a:solidFill>
                      <a:prstDash val="solid"/>
                      <a:round/>
                      <a:headEnd type="none" w="med" len="med"/>
                      <a:tailEnd type="none" w="med" len="med"/>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598746702"/>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917050857"/>
                  </a:ext>
                </a:extLst>
              </a:tr>
              <a:tr h="262802">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616217091"/>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224440286"/>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597016139"/>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46D2BE"/>
                          </a:solidFill>
                          <a:effectLst/>
                          <a:latin typeface="Bahnschrift" panose="020B0502040204020203" pitchFamily="34" charset="0"/>
                        </a:rPr>
                        <a:t>● Passive and indirect effects on well-being amid product use by other persons</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46D2B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46D2BE"/>
                          </a:solidFill>
                          <a:effectLst/>
                          <a:latin typeface="Bahnschrift" panose="020B0502040204020203" pitchFamily="34" charset="0"/>
                        </a:rPr>
                        <a:t>● Respect for their privacy and right not to choose our products.</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46D2B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46D2BE"/>
                          </a:solidFill>
                          <a:effectLst/>
                          <a:latin typeface="Bahnschrift" panose="020B0502040204020203" pitchFamily="34" charset="0"/>
                        </a:rPr>
                        <a:t>● Fair access to societal goods</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2699789814"/>
                  </a:ext>
                </a:extLst>
              </a:tr>
              <a:tr h="172945">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marL="0" algn="l" defTabSz="1007943" rtl="0" eaLnBrk="1" fontAlgn="ctr" latinLnBrk="0" hangingPunct="1"/>
                      <a:r>
                        <a:rPr lang="en-GB" sz="1100" b="1" i="0" u="none" strike="noStrike" kern="1200">
                          <a:solidFill>
                            <a:srgbClr val="000000"/>
                          </a:solidFill>
                          <a:effectLst/>
                          <a:latin typeface="Bahnschrift" panose="020B0502040204020203" pitchFamily="34" charset="0"/>
                          <a:ea typeface="+mn-ea"/>
                          <a:cs typeface="+mn-cs"/>
                        </a:rPr>
                        <a:t>Non</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w="12700" cap="flat" cmpd="sng" algn="ctr">
                      <a:solidFill>
                        <a:srgbClr val="46D2BE"/>
                      </a:solidFill>
                      <a:prstDash val="solid"/>
                      <a:round/>
                      <a:headEnd type="none" w="med" len="med"/>
                      <a:tailEnd type="none" w="med" len="med"/>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46D2B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46D2B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2888254581"/>
                  </a:ext>
                </a:extLst>
              </a:tr>
              <a:tr h="172945">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marL="0" algn="l" defTabSz="1007943" rtl="0" eaLnBrk="1" fontAlgn="ctr" latinLnBrk="0" hangingPunct="1"/>
                      <a:r>
                        <a:rPr lang="en-GB" sz="1100" b="1" i="0" u="none" strike="noStrike" kern="1200">
                          <a:solidFill>
                            <a:srgbClr val="000000"/>
                          </a:solidFill>
                          <a:effectLst/>
                          <a:latin typeface="Bahnschrift" panose="020B0502040204020203" pitchFamily="34" charset="0"/>
                          <a:ea typeface="+mn-ea"/>
                          <a:cs typeface="+mn-cs"/>
                        </a:rPr>
                        <a:t>Users</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w="12700" cap="flat" cmpd="sng" algn="ctr">
                      <a:solidFill>
                        <a:srgbClr val="46D2BE"/>
                      </a:solidFill>
                      <a:prstDash val="solid"/>
                      <a:round/>
                      <a:headEnd type="none" w="med" len="med"/>
                      <a:tailEnd type="none" w="med" len="med"/>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46D2B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46D2B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468829999"/>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46D2B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46D2B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2186576542"/>
                  </a:ext>
                </a:extLst>
              </a:tr>
              <a:tr h="262802">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2436738437"/>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1105705345"/>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4082610379"/>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FA963C"/>
                          </a:solidFill>
                          <a:effectLst/>
                          <a:latin typeface="Bahnschrift" panose="020B0502040204020203" pitchFamily="34" charset="0"/>
                        </a:rPr>
                        <a:t>● The overall progress of society, an increase in the sense of humanity and the display of new perspectives</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FA963C"/>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FA963C"/>
                          </a:solidFill>
                          <a:effectLst/>
                          <a:latin typeface="Bahnschrift" panose="020B0502040204020203" pitchFamily="34" charset="0"/>
                        </a:rPr>
                        <a:t>● Protection of rights and opportunities to make decisions socially responsible, and not as a result of chasing money</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FA963C"/>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FA963C"/>
                          </a:solidFill>
                          <a:effectLst/>
                          <a:latin typeface="Bahnschrift" panose="020B0502040204020203" pitchFamily="34" charset="0"/>
                        </a:rPr>
                        <a:t>● Expected positive developments in the form of less emphasis on social differences in society</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488320612"/>
                  </a:ext>
                </a:extLst>
              </a:tr>
              <a:tr h="172945">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marL="0" algn="l" defTabSz="1007943" rtl="0" eaLnBrk="1" fontAlgn="ctr" latinLnBrk="0" hangingPunct="1"/>
                      <a:r>
                        <a:rPr lang="en-GB" sz="1100" b="1" i="0" u="none" strike="noStrike" kern="1200">
                          <a:solidFill>
                            <a:srgbClr val="000000"/>
                          </a:solidFill>
                          <a:effectLst/>
                          <a:latin typeface="Bahnschrift" panose="020B0502040204020203" pitchFamily="34" charset="0"/>
                          <a:ea typeface="+mn-ea"/>
                          <a:cs typeface="+mn-cs"/>
                        </a:rPr>
                        <a:t>The</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w="12700" cap="flat" cmpd="sng" algn="ctr">
                      <a:solidFill>
                        <a:srgbClr val="FA963C"/>
                      </a:solidFill>
                      <a:prstDash val="solid"/>
                      <a:round/>
                      <a:headEnd type="none" w="med" len="med"/>
                      <a:tailEnd type="none" w="med" len="med"/>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FA963C"/>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FA963C"/>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31508078"/>
                  </a:ext>
                </a:extLst>
              </a:tr>
              <a:tr h="172945">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marL="0" algn="l" defTabSz="1007943" rtl="0" eaLnBrk="1" fontAlgn="ctr" latinLnBrk="0" hangingPunct="1"/>
                      <a:r>
                        <a:rPr lang="en-GB" sz="1100" b="1" i="0" u="none" strike="noStrike" kern="1200">
                          <a:solidFill>
                            <a:srgbClr val="000000"/>
                          </a:solidFill>
                          <a:effectLst/>
                          <a:latin typeface="Bahnschrift" panose="020B0502040204020203" pitchFamily="34" charset="0"/>
                          <a:ea typeface="+mn-ea"/>
                          <a:cs typeface="+mn-cs"/>
                        </a:rPr>
                        <a:t>Society</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w="12700" cap="flat" cmpd="sng" algn="ctr">
                      <a:solidFill>
                        <a:srgbClr val="FA963C"/>
                      </a:solidFill>
                      <a:prstDash val="solid"/>
                      <a:round/>
                      <a:headEnd type="none" w="med" len="med"/>
                      <a:tailEnd type="none" w="med" len="med"/>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FA963C"/>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FA963C"/>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2830869676"/>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FA963C"/>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FA963C"/>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22505603"/>
                  </a:ext>
                </a:extLst>
              </a:tr>
              <a:tr h="262802">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535675577"/>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176317485"/>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1881247832"/>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FA646E"/>
                          </a:solidFill>
                          <a:effectLst/>
                          <a:latin typeface="Bahnschrift" panose="020B0502040204020203" pitchFamily="34" charset="0"/>
                        </a:rPr>
                        <a:t>● Long-term plans include taking care of the well-being of future generations</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FA646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FA646E"/>
                          </a:solidFill>
                          <a:effectLst/>
                          <a:latin typeface="Bahnschrift" panose="020B0502040204020203" pitchFamily="34" charset="0"/>
                        </a:rPr>
                        <a:t>● The prospects for greater rights in independent decision-making in the future are improving</a:t>
                      </a:r>
                    </a:p>
                  </a:txBody>
                  <a:tcPr marL="4633" marR="4633" marT="4633" marB="0" anchor="ctr">
                    <a:lnL>
                      <a:noFill/>
                    </a:lnL>
                    <a:lnR>
                      <a:noFill/>
                    </a:lnR>
                    <a:lnT>
                      <a:noFill/>
                    </a:lnT>
                    <a:lnB>
                      <a:noFill/>
                    </a:lnB>
                    <a:solidFill>
                      <a:srgbClr val="FFFFFF"/>
                    </a:solidFill>
                  </a:tcPr>
                </a:tc>
                <a:tc>
                  <a:txBody>
                    <a:bodyPr/>
                    <a:lstStyle/>
                    <a:p>
                      <a:pPr algn="ctr" fontAlgn="ctr"/>
                      <a:r>
                        <a:rPr lang="en-GB" sz="900" b="0" i="0" u="none" strike="noStrike">
                          <a:solidFill>
                            <a:srgbClr val="FA646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rowSpan="4">
                  <a:txBody>
                    <a:bodyPr/>
                    <a:lstStyle/>
                    <a:p>
                      <a:pPr algn="l" fontAlgn="ctr"/>
                      <a:r>
                        <a:rPr lang="en-GB" sz="900" b="0" i="0" u="none" strike="noStrike">
                          <a:solidFill>
                            <a:srgbClr val="FA646E"/>
                          </a:solidFill>
                          <a:effectLst/>
                          <a:latin typeface="Bahnschrift" panose="020B0502040204020203" pitchFamily="34" charset="0"/>
                        </a:rPr>
                        <a:t>● Encouraging more rational use of resources so that future generations can also use them</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653812973"/>
                  </a:ext>
                </a:extLst>
              </a:tr>
              <a:tr h="172945">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marL="0" algn="l" defTabSz="1007943" rtl="0" eaLnBrk="1" fontAlgn="ctr" latinLnBrk="0" hangingPunct="1"/>
                      <a:r>
                        <a:rPr lang="en-GB" sz="1100" b="1" i="0" u="none" strike="noStrike" kern="1200">
                          <a:solidFill>
                            <a:srgbClr val="000000"/>
                          </a:solidFill>
                          <a:effectLst/>
                          <a:latin typeface="Bahnschrift" panose="020B0502040204020203" pitchFamily="34" charset="0"/>
                          <a:ea typeface="+mn-ea"/>
                          <a:cs typeface="+mn-cs"/>
                        </a:rPr>
                        <a:t>Future</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w="12700" cap="flat" cmpd="sng" algn="ctr">
                      <a:solidFill>
                        <a:srgbClr val="FA646E"/>
                      </a:solidFill>
                      <a:prstDash val="solid"/>
                      <a:round/>
                      <a:headEnd type="none" w="med" len="med"/>
                      <a:tailEnd type="none" w="med" len="med"/>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FA646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FA646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2758071580"/>
                  </a:ext>
                </a:extLst>
              </a:tr>
              <a:tr h="172945">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marL="0" algn="l" defTabSz="1007943" rtl="0" eaLnBrk="1" fontAlgn="ctr" latinLnBrk="0" hangingPunct="1"/>
                      <a:r>
                        <a:rPr lang="en-GB" sz="1100" b="1" i="0" u="none" strike="noStrike" kern="1200">
                          <a:solidFill>
                            <a:srgbClr val="000000"/>
                          </a:solidFill>
                          <a:effectLst/>
                          <a:latin typeface="Bahnschrift" panose="020B0502040204020203" pitchFamily="34" charset="0"/>
                          <a:ea typeface="+mn-ea"/>
                          <a:cs typeface="+mn-cs"/>
                        </a:rPr>
                        <a:t>Generations</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w="12700" cap="flat" cmpd="sng" algn="ctr">
                      <a:solidFill>
                        <a:srgbClr val="FA646E"/>
                      </a:solidFill>
                      <a:prstDash val="solid"/>
                      <a:round/>
                      <a:headEnd type="none" w="med" len="med"/>
                      <a:tailEnd type="none" w="med" len="med"/>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FA646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900" b="0" i="0" u="none" strike="noStrike">
                          <a:solidFill>
                            <a:srgbClr val="FA646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2911773180"/>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2F2F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FA646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FA646E"/>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864310929"/>
                  </a:ext>
                </a:extLst>
              </a:tr>
              <a:tr h="278893">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165939896"/>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076171488"/>
                  </a:ext>
                </a:extLst>
              </a:tr>
              <a:tr h="171830">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633" marR="4633" marT="4633" marB="0" anchor="ctr">
                    <a:lnL>
                      <a:noFill/>
                    </a:lnL>
                    <a:lnR>
                      <a:noFill/>
                    </a:lnR>
                    <a:lnT>
                      <a:noFill/>
                    </a:lnT>
                    <a:lnB>
                      <a:noFill/>
                    </a:lnB>
                    <a:solidFill>
                      <a:srgbClr val="FFFFFF"/>
                    </a:solidFill>
                  </a:tcPr>
                </a:tc>
                <a:extLst>
                  <a:ext uri="{0D108BD9-81ED-4DB2-BD59-A6C34878D82A}">
                    <a16:rowId xmlns:a16="http://schemas.microsoft.com/office/drawing/2014/main" val="3498976646"/>
                  </a:ext>
                </a:extLst>
              </a:tr>
            </a:tbl>
          </a:graphicData>
        </a:graphic>
      </p:graphicFrame>
      <p:sp>
        <p:nvSpPr>
          <p:cNvPr id="21" name="Oval 20">
            <a:extLst>
              <a:ext uri="{FF2B5EF4-FFF2-40B4-BE49-F238E27FC236}">
                <a16:creationId xmlns:a16="http://schemas.microsoft.com/office/drawing/2014/main" id="{6E8810FE-764D-62AC-61B1-D770353EE906}"/>
              </a:ext>
            </a:extLst>
          </p:cNvPr>
          <p:cNvSpPr/>
          <p:nvPr/>
        </p:nvSpPr>
        <p:spPr>
          <a:xfrm>
            <a:off x="3163580" y="2665669"/>
            <a:ext cx="74241" cy="73905"/>
          </a:xfrm>
          <a:prstGeom prst="ellipse">
            <a:avLst/>
          </a:prstGeom>
          <a:solidFill>
            <a:srgbClr val="50A0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2" name="Oval 21">
            <a:extLst>
              <a:ext uri="{FF2B5EF4-FFF2-40B4-BE49-F238E27FC236}">
                <a16:creationId xmlns:a16="http://schemas.microsoft.com/office/drawing/2014/main" id="{551B638A-13CB-4A03-B4BF-46D675A6618A}"/>
              </a:ext>
            </a:extLst>
          </p:cNvPr>
          <p:cNvSpPr/>
          <p:nvPr/>
        </p:nvSpPr>
        <p:spPr>
          <a:xfrm>
            <a:off x="3163580" y="3959164"/>
            <a:ext cx="74241" cy="73905"/>
          </a:xfrm>
          <a:prstGeom prst="ellipse">
            <a:avLst/>
          </a:prstGeom>
          <a:solidFill>
            <a:srgbClr val="46D2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3" name="Oval 22">
            <a:extLst>
              <a:ext uri="{FF2B5EF4-FFF2-40B4-BE49-F238E27FC236}">
                <a16:creationId xmlns:a16="http://schemas.microsoft.com/office/drawing/2014/main" id="{B07F14C7-DD5C-4AFD-BC4B-7EC28BA41570}"/>
              </a:ext>
            </a:extLst>
          </p:cNvPr>
          <p:cNvSpPr/>
          <p:nvPr/>
        </p:nvSpPr>
        <p:spPr>
          <a:xfrm>
            <a:off x="3163580" y="5258374"/>
            <a:ext cx="74241" cy="73905"/>
          </a:xfrm>
          <a:prstGeom prst="ellipse">
            <a:avLst/>
          </a:prstGeom>
          <a:solidFill>
            <a:srgbClr val="FA9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4" name="Oval 23">
            <a:extLst>
              <a:ext uri="{FF2B5EF4-FFF2-40B4-BE49-F238E27FC236}">
                <a16:creationId xmlns:a16="http://schemas.microsoft.com/office/drawing/2014/main" id="{E42B6D8B-ED0B-4C18-8F28-11E80FB72B94}"/>
              </a:ext>
            </a:extLst>
          </p:cNvPr>
          <p:cNvSpPr/>
          <p:nvPr/>
        </p:nvSpPr>
        <p:spPr>
          <a:xfrm>
            <a:off x="3163580" y="6551869"/>
            <a:ext cx="74241" cy="73905"/>
          </a:xfrm>
          <a:prstGeom prst="ellipse">
            <a:avLst/>
          </a:prstGeom>
          <a:solidFill>
            <a:srgbClr val="FA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nvGrpSpPr>
          <p:cNvPr id="25" name="Group 24">
            <a:extLst>
              <a:ext uri="{FF2B5EF4-FFF2-40B4-BE49-F238E27FC236}">
                <a16:creationId xmlns:a16="http://schemas.microsoft.com/office/drawing/2014/main" id="{3C8ED5A5-0D01-4A0A-8EC2-E27ABB170FD4}"/>
              </a:ext>
            </a:extLst>
          </p:cNvPr>
          <p:cNvGrpSpPr/>
          <p:nvPr/>
        </p:nvGrpSpPr>
        <p:grpSpPr>
          <a:xfrm>
            <a:off x="626471" y="2262804"/>
            <a:ext cx="1042911" cy="967822"/>
            <a:chOff x="0" y="1985556"/>
            <a:chExt cx="1044000" cy="935165"/>
          </a:xfrm>
        </p:grpSpPr>
        <p:grpSp>
          <p:nvGrpSpPr>
            <p:cNvPr id="54" name="Group 53">
              <a:extLst>
                <a:ext uri="{FF2B5EF4-FFF2-40B4-BE49-F238E27FC236}">
                  <a16:creationId xmlns:a16="http://schemas.microsoft.com/office/drawing/2014/main" id="{E055E775-F6C9-9621-CD4E-8B67E4EE1B82}"/>
                </a:ext>
              </a:extLst>
            </p:cNvPr>
            <p:cNvGrpSpPr>
              <a:grpSpLocks noChangeAspect="1"/>
            </p:cNvGrpSpPr>
            <p:nvPr/>
          </p:nvGrpSpPr>
          <p:grpSpPr>
            <a:xfrm>
              <a:off x="0" y="1985556"/>
              <a:ext cx="1044000" cy="935165"/>
              <a:chOff x="0" y="1985556"/>
              <a:chExt cx="1152000" cy="1031906"/>
            </a:xfrm>
          </p:grpSpPr>
          <p:grpSp>
            <p:nvGrpSpPr>
              <p:cNvPr id="56" name="Group 55">
                <a:extLst>
                  <a:ext uri="{FF2B5EF4-FFF2-40B4-BE49-F238E27FC236}">
                    <a16:creationId xmlns:a16="http://schemas.microsoft.com/office/drawing/2014/main" id="{00930B97-18A4-BEB3-E346-CD36675B1AAE}"/>
                  </a:ext>
                </a:extLst>
              </p:cNvPr>
              <p:cNvGrpSpPr/>
              <p:nvPr/>
            </p:nvGrpSpPr>
            <p:grpSpPr>
              <a:xfrm>
                <a:off x="36000" y="1985556"/>
                <a:ext cx="1116000" cy="1031906"/>
                <a:chOff x="36000" y="1985556"/>
                <a:chExt cx="1116000" cy="1031906"/>
              </a:xfrm>
            </p:grpSpPr>
            <p:grpSp>
              <p:nvGrpSpPr>
                <p:cNvPr id="58" name="Group 57">
                  <a:extLst>
                    <a:ext uri="{FF2B5EF4-FFF2-40B4-BE49-F238E27FC236}">
                      <a16:creationId xmlns:a16="http://schemas.microsoft.com/office/drawing/2014/main" id="{AF37E35D-587D-2218-3620-140FBEFAAFF9}"/>
                    </a:ext>
                  </a:extLst>
                </p:cNvPr>
                <p:cNvGrpSpPr/>
                <p:nvPr/>
              </p:nvGrpSpPr>
              <p:grpSpPr>
                <a:xfrm>
                  <a:off x="36000" y="1985556"/>
                  <a:ext cx="1080000" cy="1031906"/>
                  <a:chOff x="36000" y="1985556"/>
                  <a:chExt cx="1080000" cy="1031906"/>
                </a:xfrm>
              </p:grpSpPr>
              <p:sp>
                <p:nvSpPr>
                  <p:cNvPr id="60" name="Oval 59">
                    <a:extLst>
                      <a:ext uri="{FF2B5EF4-FFF2-40B4-BE49-F238E27FC236}">
                        <a16:creationId xmlns:a16="http://schemas.microsoft.com/office/drawing/2014/main" id="{228271D3-D1EA-9370-0DC4-BA6F487C36E5}"/>
                      </a:ext>
                    </a:extLst>
                  </p:cNvPr>
                  <p:cNvSpPr/>
                  <p:nvPr/>
                </p:nvSpPr>
                <p:spPr>
                  <a:xfrm>
                    <a:off x="90000" y="1985556"/>
                    <a:ext cx="972000" cy="972000"/>
                  </a:xfrm>
                  <a:prstGeom prst="ellipse">
                    <a:avLst/>
                  </a:prstGeom>
                  <a:solidFill>
                    <a:srgbClr val="4C9DD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sp>
                <p:nvSpPr>
                  <p:cNvPr id="61" name="Freeform: Shape 60">
                    <a:extLst>
                      <a:ext uri="{FF2B5EF4-FFF2-40B4-BE49-F238E27FC236}">
                        <a16:creationId xmlns:a16="http://schemas.microsoft.com/office/drawing/2014/main" id="{486E7C8E-0E46-A1CB-AE1D-98B2EE7D8D70}"/>
                      </a:ext>
                    </a:extLst>
                  </p:cNvPr>
                  <p:cNvSpPr/>
                  <p:nvPr/>
                </p:nvSpPr>
                <p:spPr>
                  <a:xfrm>
                    <a:off x="36000" y="2471556"/>
                    <a:ext cx="1080000" cy="545906"/>
                  </a:xfrm>
                  <a:custGeom>
                    <a:avLst/>
                    <a:gdLst>
                      <a:gd name="connsiteX0" fmla="*/ 595 w 1080000"/>
                      <a:gd name="connsiteY0" fmla="*/ 0 h 545906"/>
                      <a:gd name="connsiteX1" fmla="*/ 1079405 w 1080000"/>
                      <a:gd name="connsiteY1" fmla="*/ 0 h 545906"/>
                      <a:gd name="connsiteX2" fmla="*/ 1080000 w 1080000"/>
                      <a:gd name="connsiteY2" fmla="*/ 5906 h 545906"/>
                      <a:gd name="connsiteX3" fmla="*/ 540000 w 1080000"/>
                      <a:gd name="connsiteY3" fmla="*/ 545906 h 545906"/>
                      <a:gd name="connsiteX4" fmla="*/ 0 w 1080000"/>
                      <a:gd name="connsiteY4" fmla="*/ 5906 h 545906"/>
                      <a:gd name="connsiteX5" fmla="*/ 595 w 1080000"/>
                      <a:gd name="connsiteY5" fmla="*/ 0 h 545906"/>
                      <a:gd name="connsiteX0" fmla="*/ 1080000 w 1171440"/>
                      <a:gd name="connsiteY0" fmla="*/ 5906 h 545906"/>
                      <a:gd name="connsiteX1" fmla="*/ 540000 w 1171440"/>
                      <a:gd name="connsiteY1" fmla="*/ 545906 h 545906"/>
                      <a:gd name="connsiteX2" fmla="*/ 0 w 1171440"/>
                      <a:gd name="connsiteY2" fmla="*/ 5906 h 545906"/>
                      <a:gd name="connsiteX3" fmla="*/ 595 w 1171440"/>
                      <a:gd name="connsiteY3" fmla="*/ 0 h 545906"/>
                      <a:gd name="connsiteX4" fmla="*/ 1079405 w 1171440"/>
                      <a:gd name="connsiteY4" fmla="*/ 0 h 545906"/>
                      <a:gd name="connsiteX5" fmla="*/ 1171440 w 1171440"/>
                      <a:gd name="connsiteY5" fmla="*/ 97346 h 545906"/>
                      <a:gd name="connsiteX0" fmla="*/ 1080000 w 1171440"/>
                      <a:gd name="connsiteY0" fmla="*/ 234506 h 774506"/>
                      <a:gd name="connsiteX1" fmla="*/ 540000 w 1171440"/>
                      <a:gd name="connsiteY1" fmla="*/ 774506 h 774506"/>
                      <a:gd name="connsiteX2" fmla="*/ 0 w 1171440"/>
                      <a:gd name="connsiteY2" fmla="*/ 234506 h 774506"/>
                      <a:gd name="connsiteX3" fmla="*/ 595 w 1171440"/>
                      <a:gd name="connsiteY3" fmla="*/ 228600 h 774506"/>
                      <a:gd name="connsiteX4" fmla="*/ 1083215 w 1171440"/>
                      <a:gd name="connsiteY4" fmla="*/ 0 h 774506"/>
                      <a:gd name="connsiteX5" fmla="*/ 1171440 w 1171440"/>
                      <a:gd name="connsiteY5" fmla="*/ 325946 h 774506"/>
                      <a:gd name="connsiteX0" fmla="*/ 1080000 w 1083215"/>
                      <a:gd name="connsiteY0" fmla="*/ 234506 h 774506"/>
                      <a:gd name="connsiteX1" fmla="*/ 540000 w 1083215"/>
                      <a:gd name="connsiteY1" fmla="*/ 774506 h 774506"/>
                      <a:gd name="connsiteX2" fmla="*/ 0 w 1083215"/>
                      <a:gd name="connsiteY2" fmla="*/ 234506 h 774506"/>
                      <a:gd name="connsiteX3" fmla="*/ 595 w 1083215"/>
                      <a:gd name="connsiteY3" fmla="*/ 228600 h 774506"/>
                      <a:gd name="connsiteX4" fmla="*/ 1083215 w 1083215"/>
                      <a:gd name="connsiteY4" fmla="*/ 0 h 774506"/>
                      <a:gd name="connsiteX0" fmla="*/ 1080000 w 1080000"/>
                      <a:gd name="connsiteY0" fmla="*/ 5906 h 545906"/>
                      <a:gd name="connsiteX1" fmla="*/ 540000 w 1080000"/>
                      <a:gd name="connsiteY1" fmla="*/ 545906 h 545906"/>
                      <a:gd name="connsiteX2" fmla="*/ 0 w 1080000"/>
                      <a:gd name="connsiteY2" fmla="*/ 5906 h 545906"/>
                      <a:gd name="connsiteX3" fmla="*/ 595 w 1080000"/>
                      <a:gd name="connsiteY3" fmla="*/ 0 h 545906"/>
                    </a:gdLst>
                    <a:ahLst/>
                    <a:cxnLst>
                      <a:cxn ang="0">
                        <a:pos x="connsiteX0" y="connsiteY0"/>
                      </a:cxn>
                      <a:cxn ang="0">
                        <a:pos x="connsiteX1" y="connsiteY1"/>
                      </a:cxn>
                      <a:cxn ang="0">
                        <a:pos x="connsiteX2" y="connsiteY2"/>
                      </a:cxn>
                      <a:cxn ang="0">
                        <a:pos x="connsiteX3" y="connsiteY3"/>
                      </a:cxn>
                    </a:cxnLst>
                    <a:rect l="l" t="t" r="r" b="b"/>
                    <a:pathLst>
                      <a:path w="1080000" h="545906">
                        <a:moveTo>
                          <a:pt x="1080000" y="5906"/>
                        </a:moveTo>
                        <a:cubicBezTo>
                          <a:pt x="1080000" y="304140"/>
                          <a:pt x="838234" y="545906"/>
                          <a:pt x="540000" y="545906"/>
                        </a:cubicBezTo>
                        <a:cubicBezTo>
                          <a:pt x="241766" y="545906"/>
                          <a:pt x="0" y="304140"/>
                          <a:pt x="0" y="5906"/>
                        </a:cubicBezTo>
                        <a:cubicBezTo>
                          <a:pt x="198" y="3937"/>
                          <a:pt x="397" y="1969"/>
                          <a:pt x="595" y="0"/>
                        </a:cubicBezTo>
                      </a:path>
                    </a:pathLst>
                  </a:custGeom>
                  <a:noFill/>
                  <a:ln w="19050">
                    <a:solidFill>
                      <a:srgbClr val="4C9DD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sp>
              <p:nvSpPr>
                <p:cNvPr id="59" name="Oval 58">
                  <a:extLst>
                    <a:ext uri="{FF2B5EF4-FFF2-40B4-BE49-F238E27FC236}">
                      <a16:creationId xmlns:a16="http://schemas.microsoft.com/office/drawing/2014/main" id="{383C4315-93E0-8A7B-6B36-17DCE72AF0F8}"/>
                    </a:ext>
                  </a:extLst>
                </p:cNvPr>
                <p:cNvSpPr/>
                <p:nvPr/>
              </p:nvSpPr>
              <p:spPr>
                <a:xfrm>
                  <a:off x="1080000" y="2435556"/>
                  <a:ext cx="72000" cy="72000"/>
                </a:xfrm>
                <a:prstGeom prst="ellipse">
                  <a:avLst/>
                </a:prstGeom>
                <a:solidFill>
                  <a:srgbClr val="4C9DD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sp>
            <p:nvSpPr>
              <p:cNvPr id="57" name="Oval 56">
                <a:extLst>
                  <a:ext uri="{FF2B5EF4-FFF2-40B4-BE49-F238E27FC236}">
                    <a16:creationId xmlns:a16="http://schemas.microsoft.com/office/drawing/2014/main" id="{015E5707-E699-B326-E1A6-53235FC839CB}"/>
                  </a:ext>
                </a:extLst>
              </p:cNvPr>
              <p:cNvSpPr/>
              <p:nvPr/>
            </p:nvSpPr>
            <p:spPr>
              <a:xfrm>
                <a:off x="0" y="2435556"/>
                <a:ext cx="72000" cy="72000"/>
              </a:xfrm>
              <a:prstGeom prst="ellipse">
                <a:avLst/>
              </a:prstGeom>
              <a:solidFill>
                <a:srgbClr val="4C9DD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pic>
          <p:nvPicPr>
            <p:cNvPr id="55" name="Graphic 47">
              <a:extLst>
                <a:ext uri="{FF2B5EF4-FFF2-40B4-BE49-F238E27FC236}">
                  <a16:creationId xmlns:a16="http://schemas.microsoft.com/office/drawing/2014/main" id="{32852B69-D9D6-18BC-97F7-E7FA1125363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3768" y="2166542"/>
              <a:ext cx="361840" cy="504752"/>
            </a:xfrm>
            <a:prstGeom prst="rect">
              <a:avLst/>
            </a:prstGeom>
          </p:spPr>
        </p:pic>
      </p:grpSp>
      <p:grpSp>
        <p:nvGrpSpPr>
          <p:cNvPr id="26" name="Group 25">
            <a:extLst>
              <a:ext uri="{FF2B5EF4-FFF2-40B4-BE49-F238E27FC236}">
                <a16:creationId xmlns:a16="http://schemas.microsoft.com/office/drawing/2014/main" id="{59E7B290-BE39-68F1-F9AD-19EEABED3ECD}"/>
              </a:ext>
            </a:extLst>
          </p:cNvPr>
          <p:cNvGrpSpPr/>
          <p:nvPr/>
        </p:nvGrpSpPr>
        <p:grpSpPr>
          <a:xfrm>
            <a:off x="626471" y="4820396"/>
            <a:ext cx="1042911" cy="935584"/>
            <a:chOff x="0" y="4474568"/>
            <a:chExt cx="1042648" cy="930854"/>
          </a:xfrm>
        </p:grpSpPr>
        <p:grpSp>
          <p:nvGrpSpPr>
            <p:cNvPr id="46" name="Group 45">
              <a:extLst>
                <a:ext uri="{FF2B5EF4-FFF2-40B4-BE49-F238E27FC236}">
                  <a16:creationId xmlns:a16="http://schemas.microsoft.com/office/drawing/2014/main" id="{FEF3EC81-BF84-4E36-BC13-B2B3E62CDF7B}"/>
                </a:ext>
              </a:extLst>
            </p:cNvPr>
            <p:cNvGrpSpPr>
              <a:grpSpLocks noChangeAspect="1"/>
            </p:cNvGrpSpPr>
            <p:nvPr/>
          </p:nvGrpSpPr>
          <p:grpSpPr>
            <a:xfrm>
              <a:off x="0" y="4474568"/>
              <a:ext cx="1042648" cy="930854"/>
              <a:chOff x="0" y="4474568"/>
              <a:chExt cx="1152000" cy="1031906"/>
            </a:xfrm>
          </p:grpSpPr>
          <p:grpSp>
            <p:nvGrpSpPr>
              <p:cNvPr id="48" name="Group 47">
                <a:extLst>
                  <a:ext uri="{FF2B5EF4-FFF2-40B4-BE49-F238E27FC236}">
                    <a16:creationId xmlns:a16="http://schemas.microsoft.com/office/drawing/2014/main" id="{3D5420CD-0FAC-3491-2A3F-3B57B5A3FBFB}"/>
                  </a:ext>
                </a:extLst>
              </p:cNvPr>
              <p:cNvGrpSpPr/>
              <p:nvPr/>
            </p:nvGrpSpPr>
            <p:grpSpPr>
              <a:xfrm>
                <a:off x="36000" y="4474568"/>
                <a:ext cx="1116000" cy="1031906"/>
                <a:chOff x="36000" y="4474568"/>
                <a:chExt cx="1116000" cy="1031906"/>
              </a:xfrm>
            </p:grpSpPr>
            <p:grpSp>
              <p:nvGrpSpPr>
                <p:cNvPr id="50" name="Group 49">
                  <a:extLst>
                    <a:ext uri="{FF2B5EF4-FFF2-40B4-BE49-F238E27FC236}">
                      <a16:creationId xmlns:a16="http://schemas.microsoft.com/office/drawing/2014/main" id="{25B52F2D-099E-79D6-9284-DE2FBFEC15F0}"/>
                    </a:ext>
                  </a:extLst>
                </p:cNvPr>
                <p:cNvGrpSpPr/>
                <p:nvPr/>
              </p:nvGrpSpPr>
              <p:grpSpPr>
                <a:xfrm>
                  <a:off x="36000" y="4474568"/>
                  <a:ext cx="1080000" cy="1031906"/>
                  <a:chOff x="36000" y="4474568"/>
                  <a:chExt cx="1080000" cy="1031906"/>
                </a:xfrm>
              </p:grpSpPr>
              <p:sp>
                <p:nvSpPr>
                  <p:cNvPr id="52" name="Oval 51">
                    <a:extLst>
                      <a:ext uri="{FF2B5EF4-FFF2-40B4-BE49-F238E27FC236}">
                        <a16:creationId xmlns:a16="http://schemas.microsoft.com/office/drawing/2014/main" id="{D0FFB7E9-FDE0-0EE9-D397-5EF40B47FB29}"/>
                      </a:ext>
                    </a:extLst>
                  </p:cNvPr>
                  <p:cNvSpPr/>
                  <p:nvPr/>
                </p:nvSpPr>
                <p:spPr>
                  <a:xfrm>
                    <a:off x="90000" y="4474568"/>
                    <a:ext cx="972000" cy="972000"/>
                  </a:xfrm>
                  <a:prstGeom prst="ellipse">
                    <a:avLst/>
                  </a:prstGeom>
                  <a:solidFill>
                    <a:srgbClr val="FA963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sp>
                <p:nvSpPr>
                  <p:cNvPr id="53" name="Freeform: Shape 52">
                    <a:extLst>
                      <a:ext uri="{FF2B5EF4-FFF2-40B4-BE49-F238E27FC236}">
                        <a16:creationId xmlns:a16="http://schemas.microsoft.com/office/drawing/2014/main" id="{29996701-AB7B-8029-1CEE-96EBF0ED846A}"/>
                      </a:ext>
                    </a:extLst>
                  </p:cNvPr>
                  <p:cNvSpPr/>
                  <p:nvPr/>
                </p:nvSpPr>
                <p:spPr>
                  <a:xfrm>
                    <a:off x="36000" y="4960568"/>
                    <a:ext cx="1080000" cy="545906"/>
                  </a:xfrm>
                  <a:custGeom>
                    <a:avLst/>
                    <a:gdLst>
                      <a:gd name="connsiteX0" fmla="*/ 595 w 1080000"/>
                      <a:gd name="connsiteY0" fmla="*/ 0 h 545906"/>
                      <a:gd name="connsiteX1" fmla="*/ 1079405 w 1080000"/>
                      <a:gd name="connsiteY1" fmla="*/ 0 h 545906"/>
                      <a:gd name="connsiteX2" fmla="*/ 1080000 w 1080000"/>
                      <a:gd name="connsiteY2" fmla="*/ 5906 h 545906"/>
                      <a:gd name="connsiteX3" fmla="*/ 540000 w 1080000"/>
                      <a:gd name="connsiteY3" fmla="*/ 545906 h 545906"/>
                      <a:gd name="connsiteX4" fmla="*/ 0 w 1080000"/>
                      <a:gd name="connsiteY4" fmla="*/ 5906 h 545906"/>
                      <a:gd name="connsiteX5" fmla="*/ 595 w 1080000"/>
                      <a:gd name="connsiteY5" fmla="*/ 0 h 545906"/>
                      <a:gd name="connsiteX0" fmla="*/ 1080000 w 1171440"/>
                      <a:gd name="connsiteY0" fmla="*/ 5906 h 545906"/>
                      <a:gd name="connsiteX1" fmla="*/ 540000 w 1171440"/>
                      <a:gd name="connsiteY1" fmla="*/ 545906 h 545906"/>
                      <a:gd name="connsiteX2" fmla="*/ 0 w 1171440"/>
                      <a:gd name="connsiteY2" fmla="*/ 5906 h 545906"/>
                      <a:gd name="connsiteX3" fmla="*/ 595 w 1171440"/>
                      <a:gd name="connsiteY3" fmla="*/ 0 h 545906"/>
                      <a:gd name="connsiteX4" fmla="*/ 1079405 w 1171440"/>
                      <a:gd name="connsiteY4" fmla="*/ 0 h 545906"/>
                      <a:gd name="connsiteX5" fmla="*/ 1171440 w 1171440"/>
                      <a:gd name="connsiteY5" fmla="*/ 97346 h 545906"/>
                      <a:gd name="connsiteX0" fmla="*/ 1080000 w 1171440"/>
                      <a:gd name="connsiteY0" fmla="*/ 234506 h 774506"/>
                      <a:gd name="connsiteX1" fmla="*/ 540000 w 1171440"/>
                      <a:gd name="connsiteY1" fmla="*/ 774506 h 774506"/>
                      <a:gd name="connsiteX2" fmla="*/ 0 w 1171440"/>
                      <a:gd name="connsiteY2" fmla="*/ 234506 h 774506"/>
                      <a:gd name="connsiteX3" fmla="*/ 595 w 1171440"/>
                      <a:gd name="connsiteY3" fmla="*/ 228600 h 774506"/>
                      <a:gd name="connsiteX4" fmla="*/ 1083215 w 1171440"/>
                      <a:gd name="connsiteY4" fmla="*/ 0 h 774506"/>
                      <a:gd name="connsiteX5" fmla="*/ 1171440 w 1171440"/>
                      <a:gd name="connsiteY5" fmla="*/ 325946 h 774506"/>
                      <a:gd name="connsiteX0" fmla="*/ 1080000 w 1083215"/>
                      <a:gd name="connsiteY0" fmla="*/ 234506 h 774506"/>
                      <a:gd name="connsiteX1" fmla="*/ 540000 w 1083215"/>
                      <a:gd name="connsiteY1" fmla="*/ 774506 h 774506"/>
                      <a:gd name="connsiteX2" fmla="*/ 0 w 1083215"/>
                      <a:gd name="connsiteY2" fmla="*/ 234506 h 774506"/>
                      <a:gd name="connsiteX3" fmla="*/ 595 w 1083215"/>
                      <a:gd name="connsiteY3" fmla="*/ 228600 h 774506"/>
                      <a:gd name="connsiteX4" fmla="*/ 1083215 w 1083215"/>
                      <a:gd name="connsiteY4" fmla="*/ 0 h 774506"/>
                      <a:gd name="connsiteX0" fmla="*/ 1080000 w 1080000"/>
                      <a:gd name="connsiteY0" fmla="*/ 5906 h 545906"/>
                      <a:gd name="connsiteX1" fmla="*/ 540000 w 1080000"/>
                      <a:gd name="connsiteY1" fmla="*/ 545906 h 545906"/>
                      <a:gd name="connsiteX2" fmla="*/ 0 w 1080000"/>
                      <a:gd name="connsiteY2" fmla="*/ 5906 h 545906"/>
                      <a:gd name="connsiteX3" fmla="*/ 595 w 1080000"/>
                      <a:gd name="connsiteY3" fmla="*/ 0 h 545906"/>
                    </a:gdLst>
                    <a:ahLst/>
                    <a:cxnLst>
                      <a:cxn ang="0">
                        <a:pos x="connsiteX0" y="connsiteY0"/>
                      </a:cxn>
                      <a:cxn ang="0">
                        <a:pos x="connsiteX1" y="connsiteY1"/>
                      </a:cxn>
                      <a:cxn ang="0">
                        <a:pos x="connsiteX2" y="connsiteY2"/>
                      </a:cxn>
                      <a:cxn ang="0">
                        <a:pos x="connsiteX3" y="connsiteY3"/>
                      </a:cxn>
                    </a:cxnLst>
                    <a:rect l="l" t="t" r="r" b="b"/>
                    <a:pathLst>
                      <a:path w="1080000" h="545906">
                        <a:moveTo>
                          <a:pt x="1080000" y="5906"/>
                        </a:moveTo>
                        <a:cubicBezTo>
                          <a:pt x="1080000" y="304140"/>
                          <a:pt x="838234" y="545906"/>
                          <a:pt x="540000" y="545906"/>
                        </a:cubicBezTo>
                        <a:cubicBezTo>
                          <a:pt x="241766" y="545906"/>
                          <a:pt x="0" y="304140"/>
                          <a:pt x="0" y="5906"/>
                        </a:cubicBezTo>
                        <a:cubicBezTo>
                          <a:pt x="198" y="3937"/>
                          <a:pt x="397" y="1969"/>
                          <a:pt x="595" y="0"/>
                        </a:cubicBezTo>
                      </a:path>
                    </a:pathLst>
                  </a:custGeom>
                  <a:noFill/>
                  <a:ln w="19050">
                    <a:solidFill>
                      <a:srgbClr val="FA963C"/>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sp>
              <p:nvSpPr>
                <p:cNvPr id="51" name="Oval 50">
                  <a:extLst>
                    <a:ext uri="{FF2B5EF4-FFF2-40B4-BE49-F238E27FC236}">
                      <a16:creationId xmlns:a16="http://schemas.microsoft.com/office/drawing/2014/main" id="{2150086C-932A-2273-B4DA-ED9A4C052979}"/>
                    </a:ext>
                  </a:extLst>
                </p:cNvPr>
                <p:cNvSpPr/>
                <p:nvPr/>
              </p:nvSpPr>
              <p:spPr>
                <a:xfrm>
                  <a:off x="1080000" y="4924568"/>
                  <a:ext cx="72000" cy="72000"/>
                </a:xfrm>
                <a:prstGeom prst="ellipse">
                  <a:avLst/>
                </a:prstGeom>
                <a:solidFill>
                  <a:srgbClr val="FA963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sp>
            <p:nvSpPr>
              <p:cNvPr id="49" name="Oval 48">
                <a:extLst>
                  <a:ext uri="{FF2B5EF4-FFF2-40B4-BE49-F238E27FC236}">
                    <a16:creationId xmlns:a16="http://schemas.microsoft.com/office/drawing/2014/main" id="{9FE1DC3B-2975-0A0D-8355-2E71899091C2}"/>
                  </a:ext>
                </a:extLst>
              </p:cNvPr>
              <p:cNvSpPr/>
              <p:nvPr/>
            </p:nvSpPr>
            <p:spPr>
              <a:xfrm>
                <a:off x="0" y="4924568"/>
                <a:ext cx="72000" cy="72000"/>
              </a:xfrm>
              <a:prstGeom prst="ellipse">
                <a:avLst/>
              </a:prstGeom>
              <a:solidFill>
                <a:srgbClr val="FA963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pic>
          <p:nvPicPr>
            <p:cNvPr id="47" name="Graphic 49">
              <a:extLst>
                <a:ext uri="{FF2B5EF4-FFF2-40B4-BE49-F238E27FC236}">
                  <a16:creationId xmlns:a16="http://schemas.microsoft.com/office/drawing/2014/main" id="{3A103536-C5D8-BD6E-2AE8-0C2E68E5809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6663" y="4666067"/>
              <a:ext cx="607500" cy="540000"/>
            </a:xfrm>
            <a:prstGeom prst="rect">
              <a:avLst/>
            </a:prstGeom>
          </p:spPr>
        </p:pic>
      </p:grpSp>
      <p:grpSp>
        <p:nvGrpSpPr>
          <p:cNvPr id="27" name="Group 26">
            <a:extLst>
              <a:ext uri="{FF2B5EF4-FFF2-40B4-BE49-F238E27FC236}">
                <a16:creationId xmlns:a16="http://schemas.microsoft.com/office/drawing/2014/main" id="{D65E2163-D999-69BE-DB54-7F90B63D366D}"/>
              </a:ext>
            </a:extLst>
          </p:cNvPr>
          <p:cNvGrpSpPr/>
          <p:nvPr/>
        </p:nvGrpSpPr>
        <p:grpSpPr>
          <a:xfrm>
            <a:off x="626471" y="3537790"/>
            <a:ext cx="1042911" cy="937342"/>
            <a:chOff x="0" y="3245302"/>
            <a:chExt cx="1042648" cy="932612"/>
          </a:xfrm>
        </p:grpSpPr>
        <p:grpSp>
          <p:nvGrpSpPr>
            <p:cNvPr id="38" name="Group 37">
              <a:extLst>
                <a:ext uri="{FF2B5EF4-FFF2-40B4-BE49-F238E27FC236}">
                  <a16:creationId xmlns:a16="http://schemas.microsoft.com/office/drawing/2014/main" id="{1277E1CC-ADF0-47FD-B6F1-414117A65805}"/>
                </a:ext>
              </a:extLst>
            </p:cNvPr>
            <p:cNvGrpSpPr>
              <a:grpSpLocks noChangeAspect="1"/>
            </p:cNvGrpSpPr>
            <p:nvPr/>
          </p:nvGrpSpPr>
          <p:grpSpPr>
            <a:xfrm>
              <a:off x="0" y="3245302"/>
              <a:ext cx="1042648" cy="932612"/>
              <a:chOff x="0" y="3245302"/>
              <a:chExt cx="1152000" cy="1031906"/>
            </a:xfrm>
          </p:grpSpPr>
          <p:grpSp>
            <p:nvGrpSpPr>
              <p:cNvPr id="40" name="Group 39">
                <a:extLst>
                  <a:ext uri="{FF2B5EF4-FFF2-40B4-BE49-F238E27FC236}">
                    <a16:creationId xmlns:a16="http://schemas.microsoft.com/office/drawing/2014/main" id="{6D5DB7E1-E208-4D6A-CB8D-3E5114154F4C}"/>
                  </a:ext>
                </a:extLst>
              </p:cNvPr>
              <p:cNvGrpSpPr/>
              <p:nvPr/>
            </p:nvGrpSpPr>
            <p:grpSpPr>
              <a:xfrm>
                <a:off x="36000" y="3245302"/>
                <a:ext cx="1116000" cy="1031906"/>
                <a:chOff x="36000" y="3245302"/>
                <a:chExt cx="1116000" cy="1031906"/>
              </a:xfrm>
            </p:grpSpPr>
            <p:grpSp>
              <p:nvGrpSpPr>
                <p:cNvPr id="42" name="Group 41">
                  <a:extLst>
                    <a:ext uri="{FF2B5EF4-FFF2-40B4-BE49-F238E27FC236}">
                      <a16:creationId xmlns:a16="http://schemas.microsoft.com/office/drawing/2014/main" id="{4DEB784F-AA58-9415-19BF-61DD76FD47CA}"/>
                    </a:ext>
                  </a:extLst>
                </p:cNvPr>
                <p:cNvGrpSpPr/>
                <p:nvPr/>
              </p:nvGrpSpPr>
              <p:grpSpPr>
                <a:xfrm>
                  <a:off x="36000" y="3245302"/>
                  <a:ext cx="1080000" cy="1031906"/>
                  <a:chOff x="36000" y="3245302"/>
                  <a:chExt cx="1080000" cy="1031906"/>
                </a:xfrm>
              </p:grpSpPr>
              <p:sp>
                <p:nvSpPr>
                  <p:cNvPr id="44" name="Oval 43">
                    <a:extLst>
                      <a:ext uri="{FF2B5EF4-FFF2-40B4-BE49-F238E27FC236}">
                        <a16:creationId xmlns:a16="http://schemas.microsoft.com/office/drawing/2014/main" id="{559D9CCF-B17F-5FB5-FC43-C97D7B1C7B31}"/>
                      </a:ext>
                    </a:extLst>
                  </p:cNvPr>
                  <p:cNvSpPr/>
                  <p:nvPr/>
                </p:nvSpPr>
                <p:spPr>
                  <a:xfrm>
                    <a:off x="90000" y="3245302"/>
                    <a:ext cx="972000" cy="972000"/>
                  </a:xfrm>
                  <a:prstGeom prst="ellipse">
                    <a:avLst/>
                  </a:prstGeom>
                  <a:solidFill>
                    <a:srgbClr val="46D2B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sp>
                <p:nvSpPr>
                  <p:cNvPr id="45" name="Freeform: Shape 44">
                    <a:extLst>
                      <a:ext uri="{FF2B5EF4-FFF2-40B4-BE49-F238E27FC236}">
                        <a16:creationId xmlns:a16="http://schemas.microsoft.com/office/drawing/2014/main" id="{F8EAC711-75C3-E966-41E8-09CC38021FEB}"/>
                      </a:ext>
                    </a:extLst>
                  </p:cNvPr>
                  <p:cNvSpPr/>
                  <p:nvPr/>
                </p:nvSpPr>
                <p:spPr>
                  <a:xfrm>
                    <a:off x="36000" y="3731302"/>
                    <a:ext cx="1080000" cy="545906"/>
                  </a:xfrm>
                  <a:custGeom>
                    <a:avLst/>
                    <a:gdLst>
                      <a:gd name="connsiteX0" fmla="*/ 595 w 1080000"/>
                      <a:gd name="connsiteY0" fmla="*/ 0 h 545906"/>
                      <a:gd name="connsiteX1" fmla="*/ 1079405 w 1080000"/>
                      <a:gd name="connsiteY1" fmla="*/ 0 h 545906"/>
                      <a:gd name="connsiteX2" fmla="*/ 1080000 w 1080000"/>
                      <a:gd name="connsiteY2" fmla="*/ 5906 h 545906"/>
                      <a:gd name="connsiteX3" fmla="*/ 540000 w 1080000"/>
                      <a:gd name="connsiteY3" fmla="*/ 545906 h 545906"/>
                      <a:gd name="connsiteX4" fmla="*/ 0 w 1080000"/>
                      <a:gd name="connsiteY4" fmla="*/ 5906 h 545906"/>
                      <a:gd name="connsiteX5" fmla="*/ 595 w 1080000"/>
                      <a:gd name="connsiteY5" fmla="*/ 0 h 545906"/>
                      <a:gd name="connsiteX0" fmla="*/ 1080000 w 1171440"/>
                      <a:gd name="connsiteY0" fmla="*/ 5906 h 545906"/>
                      <a:gd name="connsiteX1" fmla="*/ 540000 w 1171440"/>
                      <a:gd name="connsiteY1" fmla="*/ 545906 h 545906"/>
                      <a:gd name="connsiteX2" fmla="*/ 0 w 1171440"/>
                      <a:gd name="connsiteY2" fmla="*/ 5906 h 545906"/>
                      <a:gd name="connsiteX3" fmla="*/ 595 w 1171440"/>
                      <a:gd name="connsiteY3" fmla="*/ 0 h 545906"/>
                      <a:gd name="connsiteX4" fmla="*/ 1079405 w 1171440"/>
                      <a:gd name="connsiteY4" fmla="*/ 0 h 545906"/>
                      <a:gd name="connsiteX5" fmla="*/ 1171440 w 1171440"/>
                      <a:gd name="connsiteY5" fmla="*/ 97346 h 545906"/>
                      <a:gd name="connsiteX0" fmla="*/ 1080000 w 1171440"/>
                      <a:gd name="connsiteY0" fmla="*/ 234506 h 774506"/>
                      <a:gd name="connsiteX1" fmla="*/ 540000 w 1171440"/>
                      <a:gd name="connsiteY1" fmla="*/ 774506 h 774506"/>
                      <a:gd name="connsiteX2" fmla="*/ 0 w 1171440"/>
                      <a:gd name="connsiteY2" fmla="*/ 234506 h 774506"/>
                      <a:gd name="connsiteX3" fmla="*/ 595 w 1171440"/>
                      <a:gd name="connsiteY3" fmla="*/ 228600 h 774506"/>
                      <a:gd name="connsiteX4" fmla="*/ 1083215 w 1171440"/>
                      <a:gd name="connsiteY4" fmla="*/ 0 h 774506"/>
                      <a:gd name="connsiteX5" fmla="*/ 1171440 w 1171440"/>
                      <a:gd name="connsiteY5" fmla="*/ 325946 h 774506"/>
                      <a:gd name="connsiteX0" fmla="*/ 1080000 w 1083215"/>
                      <a:gd name="connsiteY0" fmla="*/ 234506 h 774506"/>
                      <a:gd name="connsiteX1" fmla="*/ 540000 w 1083215"/>
                      <a:gd name="connsiteY1" fmla="*/ 774506 h 774506"/>
                      <a:gd name="connsiteX2" fmla="*/ 0 w 1083215"/>
                      <a:gd name="connsiteY2" fmla="*/ 234506 h 774506"/>
                      <a:gd name="connsiteX3" fmla="*/ 595 w 1083215"/>
                      <a:gd name="connsiteY3" fmla="*/ 228600 h 774506"/>
                      <a:gd name="connsiteX4" fmla="*/ 1083215 w 1083215"/>
                      <a:gd name="connsiteY4" fmla="*/ 0 h 774506"/>
                      <a:gd name="connsiteX0" fmla="*/ 1080000 w 1080000"/>
                      <a:gd name="connsiteY0" fmla="*/ 5906 h 545906"/>
                      <a:gd name="connsiteX1" fmla="*/ 540000 w 1080000"/>
                      <a:gd name="connsiteY1" fmla="*/ 545906 h 545906"/>
                      <a:gd name="connsiteX2" fmla="*/ 0 w 1080000"/>
                      <a:gd name="connsiteY2" fmla="*/ 5906 h 545906"/>
                      <a:gd name="connsiteX3" fmla="*/ 595 w 1080000"/>
                      <a:gd name="connsiteY3" fmla="*/ 0 h 545906"/>
                    </a:gdLst>
                    <a:ahLst/>
                    <a:cxnLst>
                      <a:cxn ang="0">
                        <a:pos x="connsiteX0" y="connsiteY0"/>
                      </a:cxn>
                      <a:cxn ang="0">
                        <a:pos x="connsiteX1" y="connsiteY1"/>
                      </a:cxn>
                      <a:cxn ang="0">
                        <a:pos x="connsiteX2" y="connsiteY2"/>
                      </a:cxn>
                      <a:cxn ang="0">
                        <a:pos x="connsiteX3" y="connsiteY3"/>
                      </a:cxn>
                    </a:cxnLst>
                    <a:rect l="l" t="t" r="r" b="b"/>
                    <a:pathLst>
                      <a:path w="1080000" h="545906">
                        <a:moveTo>
                          <a:pt x="1080000" y="5906"/>
                        </a:moveTo>
                        <a:cubicBezTo>
                          <a:pt x="1080000" y="304140"/>
                          <a:pt x="838234" y="545906"/>
                          <a:pt x="540000" y="545906"/>
                        </a:cubicBezTo>
                        <a:cubicBezTo>
                          <a:pt x="241766" y="545906"/>
                          <a:pt x="0" y="304140"/>
                          <a:pt x="0" y="5906"/>
                        </a:cubicBezTo>
                        <a:cubicBezTo>
                          <a:pt x="198" y="3937"/>
                          <a:pt x="397" y="1969"/>
                          <a:pt x="595" y="0"/>
                        </a:cubicBezTo>
                      </a:path>
                    </a:pathLst>
                  </a:custGeom>
                  <a:noFill/>
                  <a:ln w="19050">
                    <a:solidFill>
                      <a:srgbClr val="46D2B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sp>
              <p:nvSpPr>
                <p:cNvPr id="43" name="Oval 42">
                  <a:extLst>
                    <a:ext uri="{FF2B5EF4-FFF2-40B4-BE49-F238E27FC236}">
                      <a16:creationId xmlns:a16="http://schemas.microsoft.com/office/drawing/2014/main" id="{F1CEC54E-3245-DBA7-C5F0-27F21C746503}"/>
                    </a:ext>
                  </a:extLst>
                </p:cNvPr>
                <p:cNvSpPr/>
                <p:nvPr/>
              </p:nvSpPr>
              <p:spPr>
                <a:xfrm>
                  <a:off x="1080000" y="3695302"/>
                  <a:ext cx="72000" cy="72000"/>
                </a:xfrm>
                <a:prstGeom prst="ellipse">
                  <a:avLst/>
                </a:prstGeom>
                <a:solidFill>
                  <a:srgbClr val="46D2B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sp>
            <p:nvSpPr>
              <p:cNvPr id="41" name="Oval 40">
                <a:extLst>
                  <a:ext uri="{FF2B5EF4-FFF2-40B4-BE49-F238E27FC236}">
                    <a16:creationId xmlns:a16="http://schemas.microsoft.com/office/drawing/2014/main" id="{7B527518-38AF-BE87-4A96-3A027AF6AE76}"/>
                  </a:ext>
                </a:extLst>
              </p:cNvPr>
              <p:cNvSpPr/>
              <p:nvPr/>
            </p:nvSpPr>
            <p:spPr>
              <a:xfrm>
                <a:off x="0" y="3695302"/>
                <a:ext cx="72000" cy="72000"/>
              </a:xfrm>
              <a:prstGeom prst="ellipse">
                <a:avLst/>
              </a:prstGeom>
              <a:solidFill>
                <a:srgbClr val="46D2B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pic>
          <p:nvPicPr>
            <p:cNvPr id="39" name="Graphic 53">
              <a:extLst>
                <a:ext uri="{FF2B5EF4-FFF2-40B4-BE49-F238E27FC236}">
                  <a16:creationId xmlns:a16="http://schemas.microsoft.com/office/drawing/2014/main" id="{A8473847-3966-4242-3E22-701DFC75D4B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37532" y="3433994"/>
              <a:ext cx="363462" cy="504000"/>
            </a:xfrm>
            <a:prstGeom prst="rect">
              <a:avLst/>
            </a:prstGeom>
          </p:spPr>
        </p:pic>
      </p:grpSp>
      <p:grpSp>
        <p:nvGrpSpPr>
          <p:cNvPr id="28" name="Group 27">
            <a:extLst>
              <a:ext uri="{FF2B5EF4-FFF2-40B4-BE49-F238E27FC236}">
                <a16:creationId xmlns:a16="http://schemas.microsoft.com/office/drawing/2014/main" id="{0613AF1D-8D9B-8B19-4F1D-ADD4DF02E4A1}"/>
              </a:ext>
            </a:extLst>
          </p:cNvPr>
          <p:cNvGrpSpPr/>
          <p:nvPr/>
        </p:nvGrpSpPr>
        <p:grpSpPr>
          <a:xfrm>
            <a:off x="626471" y="6108864"/>
            <a:ext cx="1042911" cy="937342"/>
            <a:chOff x="0" y="5702076"/>
            <a:chExt cx="1042648" cy="932612"/>
          </a:xfrm>
        </p:grpSpPr>
        <p:grpSp>
          <p:nvGrpSpPr>
            <p:cNvPr id="30" name="Group 29">
              <a:extLst>
                <a:ext uri="{FF2B5EF4-FFF2-40B4-BE49-F238E27FC236}">
                  <a16:creationId xmlns:a16="http://schemas.microsoft.com/office/drawing/2014/main" id="{1FFFDA04-F4D7-4BC0-AEEF-5650171AEB49}"/>
                </a:ext>
              </a:extLst>
            </p:cNvPr>
            <p:cNvGrpSpPr>
              <a:grpSpLocks noChangeAspect="1"/>
            </p:cNvGrpSpPr>
            <p:nvPr/>
          </p:nvGrpSpPr>
          <p:grpSpPr>
            <a:xfrm>
              <a:off x="0" y="5702076"/>
              <a:ext cx="1042648" cy="932612"/>
              <a:chOff x="0" y="5702076"/>
              <a:chExt cx="1152000" cy="1031906"/>
            </a:xfrm>
          </p:grpSpPr>
          <p:grpSp>
            <p:nvGrpSpPr>
              <p:cNvPr id="32" name="Group 31">
                <a:extLst>
                  <a:ext uri="{FF2B5EF4-FFF2-40B4-BE49-F238E27FC236}">
                    <a16:creationId xmlns:a16="http://schemas.microsoft.com/office/drawing/2014/main" id="{D298E293-28D6-8D77-9EA8-8E7DE3AAC80B}"/>
                  </a:ext>
                </a:extLst>
              </p:cNvPr>
              <p:cNvGrpSpPr/>
              <p:nvPr/>
            </p:nvGrpSpPr>
            <p:grpSpPr>
              <a:xfrm>
                <a:off x="36000" y="5702076"/>
                <a:ext cx="1116000" cy="1031906"/>
                <a:chOff x="36000" y="5702076"/>
                <a:chExt cx="1116000" cy="1031906"/>
              </a:xfrm>
            </p:grpSpPr>
            <p:grpSp>
              <p:nvGrpSpPr>
                <p:cNvPr id="34" name="Group 33">
                  <a:extLst>
                    <a:ext uri="{FF2B5EF4-FFF2-40B4-BE49-F238E27FC236}">
                      <a16:creationId xmlns:a16="http://schemas.microsoft.com/office/drawing/2014/main" id="{FD3F19FD-7A61-5859-B646-31B43C87504A}"/>
                    </a:ext>
                  </a:extLst>
                </p:cNvPr>
                <p:cNvGrpSpPr/>
                <p:nvPr/>
              </p:nvGrpSpPr>
              <p:grpSpPr>
                <a:xfrm>
                  <a:off x="36000" y="5702076"/>
                  <a:ext cx="1080000" cy="1031906"/>
                  <a:chOff x="36000" y="5702076"/>
                  <a:chExt cx="1080000" cy="1031906"/>
                </a:xfrm>
              </p:grpSpPr>
              <p:sp>
                <p:nvSpPr>
                  <p:cNvPr id="36" name="Oval 35">
                    <a:extLst>
                      <a:ext uri="{FF2B5EF4-FFF2-40B4-BE49-F238E27FC236}">
                        <a16:creationId xmlns:a16="http://schemas.microsoft.com/office/drawing/2014/main" id="{69E43226-301D-310C-9B5C-DE40E615F1C9}"/>
                      </a:ext>
                    </a:extLst>
                  </p:cNvPr>
                  <p:cNvSpPr/>
                  <p:nvPr/>
                </p:nvSpPr>
                <p:spPr>
                  <a:xfrm>
                    <a:off x="90000" y="5702076"/>
                    <a:ext cx="972000" cy="972000"/>
                  </a:xfrm>
                  <a:prstGeom prst="ellipse">
                    <a:avLst/>
                  </a:prstGeom>
                  <a:solidFill>
                    <a:srgbClr val="FA646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sp>
                <p:nvSpPr>
                  <p:cNvPr id="37" name="Freeform: Shape 36">
                    <a:extLst>
                      <a:ext uri="{FF2B5EF4-FFF2-40B4-BE49-F238E27FC236}">
                        <a16:creationId xmlns:a16="http://schemas.microsoft.com/office/drawing/2014/main" id="{B0335A09-D673-BF08-2028-2922143C204C}"/>
                      </a:ext>
                    </a:extLst>
                  </p:cNvPr>
                  <p:cNvSpPr/>
                  <p:nvPr/>
                </p:nvSpPr>
                <p:spPr>
                  <a:xfrm>
                    <a:off x="36000" y="6188076"/>
                    <a:ext cx="1080000" cy="545906"/>
                  </a:xfrm>
                  <a:custGeom>
                    <a:avLst/>
                    <a:gdLst>
                      <a:gd name="connsiteX0" fmla="*/ 595 w 1080000"/>
                      <a:gd name="connsiteY0" fmla="*/ 0 h 545906"/>
                      <a:gd name="connsiteX1" fmla="*/ 1079405 w 1080000"/>
                      <a:gd name="connsiteY1" fmla="*/ 0 h 545906"/>
                      <a:gd name="connsiteX2" fmla="*/ 1080000 w 1080000"/>
                      <a:gd name="connsiteY2" fmla="*/ 5906 h 545906"/>
                      <a:gd name="connsiteX3" fmla="*/ 540000 w 1080000"/>
                      <a:gd name="connsiteY3" fmla="*/ 545906 h 545906"/>
                      <a:gd name="connsiteX4" fmla="*/ 0 w 1080000"/>
                      <a:gd name="connsiteY4" fmla="*/ 5906 h 545906"/>
                      <a:gd name="connsiteX5" fmla="*/ 595 w 1080000"/>
                      <a:gd name="connsiteY5" fmla="*/ 0 h 545906"/>
                      <a:gd name="connsiteX0" fmla="*/ 1080000 w 1171440"/>
                      <a:gd name="connsiteY0" fmla="*/ 5906 h 545906"/>
                      <a:gd name="connsiteX1" fmla="*/ 540000 w 1171440"/>
                      <a:gd name="connsiteY1" fmla="*/ 545906 h 545906"/>
                      <a:gd name="connsiteX2" fmla="*/ 0 w 1171440"/>
                      <a:gd name="connsiteY2" fmla="*/ 5906 h 545906"/>
                      <a:gd name="connsiteX3" fmla="*/ 595 w 1171440"/>
                      <a:gd name="connsiteY3" fmla="*/ 0 h 545906"/>
                      <a:gd name="connsiteX4" fmla="*/ 1079405 w 1171440"/>
                      <a:gd name="connsiteY4" fmla="*/ 0 h 545906"/>
                      <a:gd name="connsiteX5" fmla="*/ 1171440 w 1171440"/>
                      <a:gd name="connsiteY5" fmla="*/ 97346 h 545906"/>
                      <a:gd name="connsiteX0" fmla="*/ 1080000 w 1171440"/>
                      <a:gd name="connsiteY0" fmla="*/ 234506 h 774506"/>
                      <a:gd name="connsiteX1" fmla="*/ 540000 w 1171440"/>
                      <a:gd name="connsiteY1" fmla="*/ 774506 h 774506"/>
                      <a:gd name="connsiteX2" fmla="*/ 0 w 1171440"/>
                      <a:gd name="connsiteY2" fmla="*/ 234506 h 774506"/>
                      <a:gd name="connsiteX3" fmla="*/ 595 w 1171440"/>
                      <a:gd name="connsiteY3" fmla="*/ 228600 h 774506"/>
                      <a:gd name="connsiteX4" fmla="*/ 1083215 w 1171440"/>
                      <a:gd name="connsiteY4" fmla="*/ 0 h 774506"/>
                      <a:gd name="connsiteX5" fmla="*/ 1171440 w 1171440"/>
                      <a:gd name="connsiteY5" fmla="*/ 325946 h 774506"/>
                      <a:gd name="connsiteX0" fmla="*/ 1080000 w 1083215"/>
                      <a:gd name="connsiteY0" fmla="*/ 234506 h 774506"/>
                      <a:gd name="connsiteX1" fmla="*/ 540000 w 1083215"/>
                      <a:gd name="connsiteY1" fmla="*/ 774506 h 774506"/>
                      <a:gd name="connsiteX2" fmla="*/ 0 w 1083215"/>
                      <a:gd name="connsiteY2" fmla="*/ 234506 h 774506"/>
                      <a:gd name="connsiteX3" fmla="*/ 595 w 1083215"/>
                      <a:gd name="connsiteY3" fmla="*/ 228600 h 774506"/>
                      <a:gd name="connsiteX4" fmla="*/ 1083215 w 1083215"/>
                      <a:gd name="connsiteY4" fmla="*/ 0 h 774506"/>
                      <a:gd name="connsiteX0" fmla="*/ 1080000 w 1080000"/>
                      <a:gd name="connsiteY0" fmla="*/ 5906 h 545906"/>
                      <a:gd name="connsiteX1" fmla="*/ 540000 w 1080000"/>
                      <a:gd name="connsiteY1" fmla="*/ 545906 h 545906"/>
                      <a:gd name="connsiteX2" fmla="*/ 0 w 1080000"/>
                      <a:gd name="connsiteY2" fmla="*/ 5906 h 545906"/>
                      <a:gd name="connsiteX3" fmla="*/ 595 w 1080000"/>
                      <a:gd name="connsiteY3" fmla="*/ 0 h 545906"/>
                    </a:gdLst>
                    <a:ahLst/>
                    <a:cxnLst>
                      <a:cxn ang="0">
                        <a:pos x="connsiteX0" y="connsiteY0"/>
                      </a:cxn>
                      <a:cxn ang="0">
                        <a:pos x="connsiteX1" y="connsiteY1"/>
                      </a:cxn>
                      <a:cxn ang="0">
                        <a:pos x="connsiteX2" y="connsiteY2"/>
                      </a:cxn>
                      <a:cxn ang="0">
                        <a:pos x="connsiteX3" y="connsiteY3"/>
                      </a:cxn>
                    </a:cxnLst>
                    <a:rect l="l" t="t" r="r" b="b"/>
                    <a:pathLst>
                      <a:path w="1080000" h="545906">
                        <a:moveTo>
                          <a:pt x="1080000" y="5906"/>
                        </a:moveTo>
                        <a:cubicBezTo>
                          <a:pt x="1080000" y="304140"/>
                          <a:pt x="838234" y="545906"/>
                          <a:pt x="540000" y="545906"/>
                        </a:cubicBezTo>
                        <a:cubicBezTo>
                          <a:pt x="241766" y="545906"/>
                          <a:pt x="0" y="304140"/>
                          <a:pt x="0" y="5906"/>
                        </a:cubicBezTo>
                        <a:cubicBezTo>
                          <a:pt x="198" y="3937"/>
                          <a:pt x="397" y="1969"/>
                          <a:pt x="595" y="0"/>
                        </a:cubicBezTo>
                      </a:path>
                    </a:pathLst>
                  </a:custGeom>
                  <a:noFill/>
                  <a:ln w="19050">
                    <a:solidFill>
                      <a:srgbClr val="FA646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sp>
              <p:nvSpPr>
                <p:cNvPr id="35" name="Oval 34">
                  <a:extLst>
                    <a:ext uri="{FF2B5EF4-FFF2-40B4-BE49-F238E27FC236}">
                      <a16:creationId xmlns:a16="http://schemas.microsoft.com/office/drawing/2014/main" id="{513F5A23-A90D-FEF7-F13F-3028C12D279C}"/>
                    </a:ext>
                  </a:extLst>
                </p:cNvPr>
                <p:cNvSpPr/>
                <p:nvPr/>
              </p:nvSpPr>
              <p:spPr>
                <a:xfrm>
                  <a:off x="1080000" y="6152076"/>
                  <a:ext cx="72000" cy="72000"/>
                </a:xfrm>
                <a:prstGeom prst="ellipse">
                  <a:avLst/>
                </a:prstGeom>
                <a:solidFill>
                  <a:srgbClr val="FA646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sp>
            <p:nvSpPr>
              <p:cNvPr id="33" name="Oval 32">
                <a:extLst>
                  <a:ext uri="{FF2B5EF4-FFF2-40B4-BE49-F238E27FC236}">
                    <a16:creationId xmlns:a16="http://schemas.microsoft.com/office/drawing/2014/main" id="{B8EBDD44-C038-5B2E-79F6-C5A5EA34016B}"/>
                  </a:ext>
                </a:extLst>
              </p:cNvPr>
              <p:cNvSpPr/>
              <p:nvPr/>
            </p:nvSpPr>
            <p:spPr>
              <a:xfrm>
                <a:off x="0" y="6152076"/>
                <a:ext cx="72000" cy="72000"/>
              </a:xfrm>
              <a:prstGeom prst="ellipse">
                <a:avLst/>
              </a:prstGeom>
              <a:solidFill>
                <a:srgbClr val="FA646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pic>
          <p:nvPicPr>
            <p:cNvPr id="31" name="Graphic 54">
              <a:extLst>
                <a:ext uri="{FF2B5EF4-FFF2-40B4-BE49-F238E27FC236}">
                  <a16:creationId xmlns:a16="http://schemas.microsoft.com/office/drawing/2014/main" id="{9B3EEB7C-94CE-9A54-9C8D-E786A73ABA4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69214" y="5871867"/>
              <a:ext cx="570423" cy="540000"/>
            </a:xfrm>
            <a:prstGeom prst="rect">
              <a:avLst/>
            </a:prstGeom>
          </p:spPr>
        </p:pic>
      </p:grpSp>
      <p:pic>
        <p:nvPicPr>
          <p:cNvPr id="29" name="Graphic 58">
            <a:extLst>
              <a:ext uri="{FF2B5EF4-FFF2-40B4-BE49-F238E27FC236}">
                <a16:creationId xmlns:a16="http://schemas.microsoft.com/office/drawing/2014/main" id="{A1837910-509D-7493-87EE-30F3A460E91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49254" y="377315"/>
            <a:ext cx="1160257" cy="1442918"/>
          </a:xfrm>
          <a:prstGeom prst="rect">
            <a:avLst/>
          </a:prstGeom>
        </p:spPr>
      </p:pic>
      <p:sp>
        <p:nvSpPr>
          <p:cNvPr id="62" name="TextBox 84">
            <a:extLst>
              <a:ext uri="{FF2B5EF4-FFF2-40B4-BE49-F238E27FC236}">
                <a16:creationId xmlns:a16="http://schemas.microsoft.com/office/drawing/2014/main" id="{62BE0C07-5C96-581E-4A55-17833BE1B348}"/>
              </a:ext>
            </a:extLst>
          </p:cNvPr>
          <p:cNvSpPr txBox="1"/>
          <p:nvPr/>
        </p:nvSpPr>
        <p:spPr>
          <a:xfrm>
            <a:off x="9339989" y="7282508"/>
            <a:ext cx="1160628" cy="233975"/>
          </a:xfrm>
          <a:prstGeom prst="rect">
            <a:avLst/>
          </a:prstGeom>
          <a:noFill/>
        </p:spPr>
        <p:txBody>
          <a:bodyPr wrap="square" rtlCol="0">
            <a:spAutoFit/>
          </a:bodyPr>
          <a:lstStyle/>
          <a:p>
            <a:pPr marL="0" marR="0" algn="r">
              <a:lnSpc>
                <a:spcPct val="107000"/>
              </a:lnSpc>
              <a:spcBef>
                <a:spcPts val="0"/>
              </a:spcBef>
              <a:spcAft>
                <a:spcPts val="0"/>
              </a:spcAft>
            </a:pPr>
            <a:r>
              <a:rPr lang="en-GB" sz="900" b="1">
                <a:solidFill>
                  <a:schemeClr val="tx1">
                    <a:lumMod val="75000"/>
                    <a:lumOff val="25000"/>
                  </a:schemeClr>
                </a:solidFill>
                <a:effectLst/>
                <a:latin typeface="+mj-lt"/>
                <a:ea typeface="Open Sans" panose="020B0606030504020204" pitchFamily="34" charset="0"/>
                <a:cs typeface="Open Sans" panose="020B0606030504020204" pitchFamily="34" charset="0"/>
                <a:hlinkClick r:id="rId12">
                  <a:extLst>
                    <a:ext uri="{A12FA001-AC4F-418D-AE19-62706E023703}">
                      <ahyp:hlinkClr xmlns:ahyp="http://schemas.microsoft.com/office/drawing/2018/hyperlinkcolor" val="tx"/>
                    </a:ext>
                  </a:extLst>
                </a:hlinkClick>
              </a:rPr>
              <a:t>© TemplateLab.com</a:t>
            </a:r>
            <a:endParaRPr lang="en-GB" sz="900" b="1">
              <a:solidFill>
                <a:schemeClr val="tx1">
                  <a:lumMod val="75000"/>
                  <a:lumOff val="25000"/>
                </a:schemeClr>
              </a:solidFill>
              <a:effectLst/>
              <a:latin typeface="+mj-lt"/>
              <a:ea typeface="Open Sans" panose="020B0606030504020204" pitchFamily="34" charset="0"/>
              <a:cs typeface="Open Sans" panose="020B0606030504020204" pitchFamily="34" charset="0"/>
            </a:endParaRPr>
          </a:p>
        </p:txBody>
      </p:sp>
      <p:pic>
        <p:nvPicPr>
          <p:cNvPr id="63" name="Picture 62">
            <a:hlinkClick r:id="rId12"/>
            <a:extLst>
              <a:ext uri="{FF2B5EF4-FFF2-40B4-BE49-F238E27FC236}">
                <a16:creationId xmlns:a16="http://schemas.microsoft.com/office/drawing/2014/main" id="{BD6273BA-2652-4164-5FAC-592C061EBDA4}"/>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431796" y="115847"/>
            <a:ext cx="1078614" cy="224837"/>
          </a:xfrm>
          <a:prstGeom prst="rect">
            <a:avLst/>
          </a:prstGeom>
        </p:spPr>
      </p:pic>
    </p:spTree>
    <p:extLst>
      <p:ext uri="{BB962C8B-B14F-4D97-AF65-F5344CB8AC3E}">
        <p14:creationId xmlns:p14="http://schemas.microsoft.com/office/powerpoint/2010/main" val="37058940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648</Words>
  <Application>Microsoft Office PowerPoint</Application>
  <PresentationFormat>Custom</PresentationFormat>
  <Paragraphs>366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Bahnschrift</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 | ELMED d.o.o.</dc:creator>
  <cp:lastModifiedBy>Bratislav Milojevic | ELMED d.o.o.</cp:lastModifiedBy>
  <cp:revision>3</cp:revision>
  <dcterms:created xsi:type="dcterms:W3CDTF">2022-12-02T00:22:06Z</dcterms:created>
  <dcterms:modified xsi:type="dcterms:W3CDTF">2022-12-02T01:19:32Z</dcterms:modified>
</cp:coreProperties>
</file>