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C97DBA-310D-4BF3-9248-54D52FB83C3F}"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62938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97DBA-310D-4BF3-9248-54D52FB83C3F}"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46064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97DBA-310D-4BF3-9248-54D52FB83C3F}"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31094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97DBA-310D-4BF3-9248-54D52FB83C3F}"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306417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C97DBA-310D-4BF3-9248-54D52FB83C3F}" type="datetimeFigureOut">
              <a:rPr lang="en-GB" smtClean="0"/>
              <a:t>01/12/2022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230131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C97DBA-310D-4BF3-9248-54D52FB83C3F}"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106579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C97DBA-310D-4BF3-9248-54D52FB83C3F}" type="datetimeFigureOut">
              <a:rPr lang="en-GB" smtClean="0"/>
              <a:t>01/12/2022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269873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C97DBA-310D-4BF3-9248-54D52FB83C3F}" type="datetimeFigureOut">
              <a:rPr lang="en-GB" smtClean="0"/>
              <a:t>01/12/2022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40676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97DBA-310D-4BF3-9248-54D52FB83C3F}" type="datetimeFigureOut">
              <a:rPr lang="en-GB" smtClean="0"/>
              <a:t>01/12/2022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87371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C7C97DBA-310D-4BF3-9248-54D52FB83C3F}"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180344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C7C97DBA-310D-4BF3-9248-54D52FB83C3F}" type="datetimeFigureOut">
              <a:rPr lang="en-GB" smtClean="0"/>
              <a:t>01/12/2022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DAF40B-ED20-4048-AD0A-0983548BEAE4}" type="slidenum">
              <a:rPr lang="en-GB" smtClean="0"/>
              <a:t>‹#›</a:t>
            </a:fld>
            <a:endParaRPr lang="en-GB"/>
          </a:p>
        </p:txBody>
      </p:sp>
    </p:spTree>
    <p:extLst>
      <p:ext uri="{BB962C8B-B14F-4D97-AF65-F5344CB8AC3E}">
        <p14:creationId xmlns:p14="http://schemas.microsoft.com/office/powerpoint/2010/main" val="128252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C97DBA-310D-4BF3-9248-54D52FB83C3F}" type="datetimeFigureOut">
              <a:rPr lang="en-GB" smtClean="0"/>
              <a:t>01/12/2022</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FDAF40B-ED20-4048-AD0A-0983548BEAE4}" type="slidenum">
              <a:rPr lang="en-GB" smtClean="0"/>
              <a:t>‹#›</a:t>
            </a:fld>
            <a:endParaRPr lang="en-GB"/>
          </a:p>
        </p:txBody>
      </p:sp>
    </p:spTree>
    <p:extLst>
      <p:ext uri="{BB962C8B-B14F-4D97-AF65-F5344CB8AC3E}">
        <p14:creationId xmlns:p14="http://schemas.microsoft.com/office/powerpoint/2010/main" val="3464742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templatela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AA1DFCBF-2B95-D4DF-0F1C-BD9C8F450F2D}"/>
              </a:ext>
            </a:extLst>
          </p:cNvPr>
          <p:cNvGraphicFramePr>
            <a:graphicFrameLocks noGrp="1"/>
          </p:cNvGraphicFramePr>
          <p:nvPr>
            <p:extLst>
              <p:ext uri="{D42A27DB-BD31-4B8C-83A1-F6EECF244321}">
                <p14:modId xmlns:p14="http://schemas.microsoft.com/office/powerpoint/2010/main" val="245058865"/>
              </p:ext>
            </p:extLst>
          </p:nvPr>
        </p:nvGraphicFramePr>
        <p:xfrm>
          <a:off x="-180" y="0"/>
          <a:ext cx="10691993" cy="7559668"/>
        </p:xfrm>
        <a:graphic>
          <a:graphicData uri="http://schemas.openxmlformats.org/drawingml/2006/table">
            <a:tbl>
              <a:tblPr/>
              <a:tblGrid>
                <a:gridCol w="278576">
                  <a:extLst>
                    <a:ext uri="{9D8B030D-6E8A-4147-A177-3AD203B41FA5}">
                      <a16:colId xmlns:a16="http://schemas.microsoft.com/office/drawing/2014/main" val="2857522124"/>
                    </a:ext>
                  </a:extLst>
                </a:gridCol>
                <a:gridCol w="1074507">
                  <a:extLst>
                    <a:ext uri="{9D8B030D-6E8A-4147-A177-3AD203B41FA5}">
                      <a16:colId xmlns:a16="http://schemas.microsoft.com/office/drawing/2014/main" val="3387756933"/>
                    </a:ext>
                  </a:extLst>
                </a:gridCol>
                <a:gridCol w="1353082">
                  <a:extLst>
                    <a:ext uri="{9D8B030D-6E8A-4147-A177-3AD203B41FA5}">
                      <a16:colId xmlns:a16="http://schemas.microsoft.com/office/drawing/2014/main" val="1189783716"/>
                    </a:ext>
                  </a:extLst>
                </a:gridCol>
                <a:gridCol w="318372">
                  <a:extLst>
                    <a:ext uri="{9D8B030D-6E8A-4147-A177-3AD203B41FA5}">
                      <a16:colId xmlns:a16="http://schemas.microsoft.com/office/drawing/2014/main" val="2452433655"/>
                    </a:ext>
                  </a:extLst>
                </a:gridCol>
                <a:gridCol w="212248">
                  <a:extLst>
                    <a:ext uri="{9D8B030D-6E8A-4147-A177-3AD203B41FA5}">
                      <a16:colId xmlns:a16="http://schemas.microsoft.com/office/drawing/2014/main" val="4289912267"/>
                    </a:ext>
                  </a:extLst>
                </a:gridCol>
                <a:gridCol w="636745">
                  <a:extLst>
                    <a:ext uri="{9D8B030D-6E8A-4147-A177-3AD203B41FA5}">
                      <a16:colId xmlns:a16="http://schemas.microsoft.com/office/drawing/2014/main" val="2697700301"/>
                    </a:ext>
                  </a:extLst>
                </a:gridCol>
                <a:gridCol w="172451">
                  <a:extLst>
                    <a:ext uri="{9D8B030D-6E8A-4147-A177-3AD203B41FA5}">
                      <a16:colId xmlns:a16="http://schemas.microsoft.com/office/drawing/2014/main" val="1888598268"/>
                    </a:ext>
                  </a:extLst>
                </a:gridCol>
                <a:gridCol w="172451">
                  <a:extLst>
                    <a:ext uri="{9D8B030D-6E8A-4147-A177-3AD203B41FA5}">
                      <a16:colId xmlns:a16="http://schemas.microsoft.com/office/drawing/2014/main" val="3984993159"/>
                    </a:ext>
                  </a:extLst>
                </a:gridCol>
                <a:gridCol w="769399">
                  <a:extLst>
                    <a:ext uri="{9D8B030D-6E8A-4147-A177-3AD203B41FA5}">
                      <a16:colId xmlns:a16="http://schemas.microsoft.com/office/drawing/2014/main" val="2214004806"/>
                    </a:ext>
                  </a:extLst>
                </a:gridCol>
                <a:gridCol w="172451">
                  <a:extLst>
                    <a:ext uri="{9D8B030D-6E8A-4147-A177-3AD203B41FA5}">
                      <a16:colId xmlns:a16="http://schemas.microsoft.com/office/drawing/2014/main" val="740647723"/>
                    </a:ext>
                  </a:extLst>
                </a:gridCol>
                <a:gridCol w="769399">
                  <a:extLst>
                    <a:ext uri="{9D8B030D-6E8A-4147-A177-3AD203B41FA5}">
                      <a16:colId xmlns:a16="http://schemas.microsoft.com/office/drawing/2014/main" val="4188589063"/>
                    </a:ext>
                  </a:extLst>
                </a:gridCol>
                <a:gridCol w="172451">
                  <a:extLst>
                    <a:ext uri="{9D8B030D-6E8A-4147-A177-3AD203B41FA5}">
                      <a16:colId xmlns:a16="http://schemas.microsoft.com/office/drawing/2014/main" val="1539152925"/>
                    </a:ext>
                  </a:extLst>
                </a:gridCol>
                <a:gridCol w="769399">
                  <a:extLst>
                    <a:ext uri="{9D8B030D-6E8A-4147-A177-3AD203B41FA5}">
                      <a16:colId xmlns:a16="http://schemas.microsoft.com/office/drawing/2014/main" val="3247364689"/>
                    </a:ext>
                  </a:extLst>
                </a:gridCol>
                <a:gridCol w="172451">
                  <a:extLst>
                    <a:ext uri="{9D8B030D-6E8A-4147-A177-3AD203B41FA5}">
                      <a16:colId xmlns:a16="http://schemas.microsoft.com/office/drawing/2014/main" val="2687594951"/>
                    </a:ext>
                  </a:extLst>
                </a:gridCol>
                <a:gridCol w="225514">
                  <a:extLst>
                    <a:ext uri="{9D8B030D-6E8A-4147-A177-3AD203B41FA5}">
                      <a16:colId xmlns:a16="http://schemas.microsoft.com/office/drawing/2014/main" val="3712235786"/>
                    </a:ext>
                  </a:extLst>
                </a:gridCol>
                <a:gridCol w="172451">
                  <a:extLst>
                    <a:ext uri="{9D8B030D-6E8A-4147-A177-3AD203B41FA5}">
                      <a16:colId xmlns:a16="http://schemas.microsoft.com/office/drawing/2014/main" val="169273843"/>
                    </a:ext>
                  </a:extLst>
                </a:gridCol>
                <a:gridCol w="769399">
                  <a:extLst>
                    <a:ext uri="{9D8B030D-6E8A-4147-A177-3AD203B41FA5}">
                      <a16:colId xmlns:a16="http://schemas.microsoft.com/office/drawing/2014/main" val="276907463"/>
                    </a:ext>
                  </a:extLst>
                </a:gridCol>
                <a:gridCol w="172451">
                  <a:extLst>
                    <a:ext uri="{9D8B030D-6E8A-4147-A177-3AD203B41FA5}">
                      <a16:colId xmlns:a16="http://schemas.microsoft.com/office/drawing/2014/main" val="3070214936"/>
                    </a:ext>
                  </a:extLst>
                </a:gridCol>
                <a:gridCol w="769399">
                  <a:extLst>
                    <a:ext uri="{9D8B030D-6E8A-4147-A177-3AD203B41FA5}">
                      <a16:colId xmlns:a16="http://schemas.microsoft.com/office/drawing/2014/main" val="1991888812"/>
                    </a:ext>
                  </a:extLst>
                </a:gridCol>
                <a:gridCol w="172451">
                  <a:extLst>
                    <a:ext uri="{9D8B030D-6E8A-4147-A177-3AD203B41FA5}">
                      <a16:colId xmlns:a16="http://schemas.microsoft.com/office/drawing/2014/main" val="829825719"/>
                    </a:ext>
                  </a:extLst>
                </a:gridCol>
                <a:gridCol w="769399">
                  <a:extLst>
                    <a:ext uri="{9D8B030D-6E8A-4147-A177-3AD203B41FA5}">
                      <a16:colId xmlns:a16="http://schemas.microsoft.com/office/drawing/2014/main" val="2472730351"/>
                    </a:ext>
                  </a:extLst>
                </a:gridCol>
                <a:gridCol w="172451">
                  <a:extLst>
                    <a:ext uri="{9D8B030D-6E8A-4147-A177-3AD203B41FA5}">
                      <a16:colId xmlns:a16="http://schemas.microsoft.com/office/drawing/2014/main" val="1707611139"/>
                    </a:ext>
                  </a:extLst>
                </a:gridCol>
                <a:gridCol w="172451">
                  <a:extLst>
                    <a:ext uri="{9D8B030D-6E8A-4147-A177-3AD203B41FA5}">
                      <a16:colId xmlns:a16="http://schemas.microsoft.com/office/drawing/2014/main" val="426314251"/>
                    </a:ext>
                  </a:extLst>
                </a:gridCol>
                <a:gridCol w="252045">
                  <a:extLst>
                    <a:ext uri="{9D8B030D-6E8A-4147-A177-3AD203B41FA5}">
                      <a16:colId xmlns:a16="http://schemas.microsoft.com/office/drawing/2014/main" val="331082823"/>
                    </a:ext>
                  </a:extLst>
                </a:gridCol>
              </a:tblGrid>
              <a:tr h="260852">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048727987"/>
                  </a:ext>
                </a:extLst>
              </a:tr>
              <a:tr h="557694">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gridSpan="7">
                  <a:txBody>
                    <a:bodyPr/>
                    <a:lstStyle/>
                    <a:p>
                      <a:pPr algn="l" fontAlgn="ctr"/>
                      <a:r>
                        <a:rPr lang="en-GB" sz="3600" b="0" i="0" u="none" strike="noStrike">
                          <a:solidFill>
                            <a:srgbClr val="9FD702"/>
                          </a:solidFill>
                          <a:effectLst/>
                          <a:latin typeface="Bahnschrift" panose="020B0502040204020203" pitchFamily="34" charset="0"/>
                        </a:rPr>
                        <a:t>DECISION MATRIX</a:t>
                      </a:r>
                    </a:p>
                  </a:txBody>
                  <a:tcPr marL="4382" marR="4382" marT="4382" marB="0" anchor="ctr">
                    <a:lnL>
                      <a:noFill/>
                    </a:lnL>
                    <a:lnR>
                      <a:noFill/>
                    </a:lnR>
                    <a:lnT>
                      <a:noFill/>
                    </a:lnT>
                    <a:lnB>
                      <a:noFill/>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8">
                  <a:txBody>
                    <a:bodyPr/>
                    <a:lstStyle/>
                    <a:p>
                      <a:pPr algn="l" fontAlgn="ctr"/>
                      <a:r>
                        <a:rPr lang="en-GB" sz="3600" b="0" i="0" u="none" strike="noStrike">
                          <a:solidFill>
                            <a:srgbClr val="1D532F"/>
                          </a:solidFill>
                          <a:effectLst/>
                          <a:latin typeface="Bahnschrift" panose="020B0502040204020203" pitchFamily="34" charset="0"/>
                        </a:rPr>
                        <a:t>ENGINEERING</a:t>
                      </a:r>
                    </a:p>
                  </a:txBody>
                  <a:tcPr marL="4382" marR="4382" marT="4382" marB="0" anchor="ctr">
                    <a:lnL>
                      <a:noFill/>
                    </a:lnL>
                    <a:lnR>
                      <a:noFill/>
                    </a:lnR>
                    <a:lnT>
                      <a:noFill/>
                    </a:lnT>
                    <a:lnB>
                      <a:noFill/>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2000" b="0"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l" fontAlgn="ctr"/>
                      <a:r>
                        <a:rPr lang="en-GB" sz="2000" b="0"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l" fontAlgn="ctr"/>
                      <a:r>
                        <a:rPr lang="en-GB" sz="2000" b="0"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l" fontAlgn="ctr"/>
                      <a:r>
                        <a:rPr lang="en-GB" sz="2000" b="0"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l" fontAlgn="ctr"/>
                      <a:r>
                        <a:rPr lang="en-GB" sz="2000" b="0"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831792959"/>
                  </a:ext>
                </a:extLst>
              </a:tr>
              <a:tr h="167692">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103872930"/>
                  </a:ext>
                </a:extLst>
              </a:tr>
              <a:tr h="144401">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798653773"/>
                  </a:ext>
                </a:extLst>
              </a:tr>
              <a:tr h="180112">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000" b="0" i="0" u="none" strike="noStrike">
                          <a:solidFill>
                            <a:srgbClr val="FFFFFF"/>
                          </a:solidFill>
                          <a:effectLst/>
                          <a:latin typeface="Bahnschrift" panose="020B0502040204020203" pitchFamily="34" charset="0"/>
                        </a:rPr>
                        <a:t>ELECTRONQUE M254-75</a:t>
                      </a:r>
                    </a:p>
                  </a:txBody>
                  <a:tcPr marL="4382" marR="4382" marT="4382" marB="0" anchor="ctr">
                    <a:lnL>
                      <a:noFill/>
                    </a:lnL>
                    <a:lnR>
                      <a:noFill/>
                    </a:lnR>
                    <a:lnT>
                      <a:noFill/>
                    </a:lnT>
                    <a:lnB>
                      <a:noFill/>
                    </a:lnB>
                    <a:solidFill>
                      <a:srgbClr val="1D532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0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000" b="0" i="0" u="none" strike="noStrike">
                          <a:solidFill>
                            <a:srgbClr val="FFFFFF"/>
                          </a:solidFill>
                          <a:effectLst/>
                          <a:latin typeface="Bahnschrift" panose="020B0502040204020203" pitchFamily="34" charset="0"/>
                        </a:rPr>
                        <a:t>VERSE MODULATOR XC56</a:t>
                      </a:r>
                    </a:p>
                  </a:txBody>
                  <a:tcPr marL="4382" marR="4382" marT="4382" marB="0" anchor="ctr">
                    <a:lnL>
                      <a:noFill/>
                    </a:lnL>
                    <a:lnR>
                      <a:noFill/>
                    </a:lnR>
                    <a:lnT>
                      <a:noFill/>
                    </a:lnT>
                    <a:lnB>
                      <a:noFill/>
                    </a:lnB>
                    <a:solidFill>
                      <a:srgbClr val="9FD70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464449406"/>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015006351"/>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058422233"/>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001460105"/>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$250.00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1.2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Powder coating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$300.00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1.6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Paint</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779823750"/>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914230993"/>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531089311"/>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990103903"/>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77139969"/>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65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A</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DC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40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B</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AC &amp; DC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121106257"/>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207942935"/>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54730797"/>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830583850"/>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l"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l" fontAlgn="ctr"/>
                      <a:r>
                        <a:rPr lang="en-GB" sz="700" b="0" i="0" u="none" strike="noStrike">
                          <a:solidFill>
                            <a:srgbClr val="FFFFFF"/>
                          </a:solidFill>
                          <a:effectLst/>
                          <a:latin typeface="Bahnschrift" panose="020B0502040204020203" pitchFamily="34" charset="0"/>
                        </a:rPr>
                        <a:t> </a:t>
                      </a:r>
                    </a:p>
                  </a:txBody>
                  <a:tcPr marL="52581"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696053849"/>
                  </a:ext>
                </a:extLst>
              </a:tr>
              <a:tr h="173475">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1D532F"/>
                          </a:solidFill>
                          <a:effectLst/>
                          <a:latin typeface="Bahnschrift" panose="020B0502040204020203" pitchFamily="34" charset="0"/>
                        </a:rPr>
                        <a:t>42</a:t>
                      </a:r>
                    </a:p>
                  </a:txBody>
                  <a:tcPr marL="4382" marR="4382" marT="4382" marB="0" anchor="ctr">
                    <a:lnL>
                      <a:noFill/>
                    </a:lnL>
                    <a:lnR>
                      <a:noFill/>
                    </a:lnR>
                    <a:lnT>
                      <a:noFill/>
                    </a:lnT>
                    <a:lnB>
                      <a:noFill/>
                    </a:lnB>
                    <a:solidFill>
                      <a:srgbClr val="D9D9D9"/>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1D532F"/>
                          </a:solidFill>
                          <a:effectLst/>
                          <a:latin typeface="Bahnschrift" panose="020B0502040204020203" pitchFamily="34" charset="0"/>
                        </a:rPr>
                        <a:t>34</a:t>
                      </a:r>
                    </a:p>
                  </a:txBody>
                  <a:tcPr marL="4382" marR="4382" marT="4382" marB="0" anchor="ctr">
                    <a:lnL>
                      <a:noFill/>
                    </a:lnL>
                    <a:lnR>
                      <a:noFill/>
                    </a:lnR>
                    <a:lnT>
                      <a:noFill/>
                    </a:lnT>
                    <a:lnB>
                      <a:noFill/>
                    </a:lnB>
                    <a:solidFill>
                      <a:srgbClr val="D9D9D9"/>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816718452"/>
                  </a:ext>
                </a:extLst>
              </a:tr>
              <a:tr h="142848">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6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418150407"/>
                  </a:ext>
                </a:extLst>
              </a:tr>
              <a:tr h="144401">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310733969"/>
                  </a:ext>
                </a:extLst>
              </a:tr>
              <a:tr h="180112">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100" b="0" i="0" u="none" strike="noStrike">
                          <a:solidFill>
                            <a:srgbClr val="FFFFFF"/>
                          </a:solidFill>
                          <a:effectLst/>
                          <a:latin typeface="Bahnschrift" panose="020B0502040204020203" pitchFamily="34" charset="0"/>
                        </a:rPr>
                        <a:t>MODULATORARC 558C1</a:t>
                      </a:r>
                    </a:p>
                  </a:txBody>
                  <a:tcPr marL="4382" marR="4382" marT="4382" marB="0" anchor="ctr">
                    <a:lnL>
                      <a:noFill/>
                    </a:lnL>
                    <a:lnR>
                      <a:noFill/>
                    </a:lnR>
                    <a:lnT>
                      <a:noFill/>
                    </a:lnT>
                    <a:lnB>
                      <a:noFill/>
                    </a:lnB>
                    <a:solidFill>
                      <a:srgbClr val="9FD70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100" b="0" i="0" u="none" strike="noStrike">
                          <a:solidFill>
                            <a:srgbClr val="FFFFFF"/>
                          </a:solidFill>
                          <a:effectLst/>
                          <a:latin typeface="Bahnschrift" panose="020B0502040204020203" pitchFamily="34" charset="0"/>
                        </a:rPr>
                        <a:t>TIMBRE ELECTRONIC VVX-34M</a:t>
                      </a:r>
                    </a:p>
                  </a:txBody>
                  <a:tcPr marL="4382" marR="4382" marT="4382" marB="0" anchor="ctr">
                    <a:lnL>
                      <a:noFill/>
                    </a:lnL>
                    <a:lnR>
                      <a:noFill/>
                    </a:lnR>
                    <a:lnT>
                      <a:noFill/>
                    </a:lnT>
                    <a:lnB>
                      <a:noFill/>
                    </a:lnB>
                    <a:solidFill>
                      <a:srgbClr val="1D532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877785529"/>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553283463"/>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839133631"/>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697891183"/>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$310.00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0.9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Anodising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$240.00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1.3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Powder coating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71208261"/>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103230779"/>
                  </a:ext>
                </a:extLst>
              </a:tr>
              <a:tr h="156335">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594339538"/>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898190299"/>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70122979"/>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50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B</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DC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35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AC &amp; DC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278240685"/>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668055322"/>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705490428"/>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182864049"/>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210783846"/>
                  </a:ext>
                </a:extLst>
              </a:tr>
              <a:tr h="173475">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1D532F"/>
                          </a:solidFill>
                          <a:effectLst/>
                          <a:latin typeface="Bahnschrift" panose="020B0502040204020203" pitchFamily="34" charset="0"/>
                        </a:rPr>
                        <a:t>38</a:t>
                      </a:r>
                    </a:p>
                  </a:txBody>
                  <a:tcPr marL="4382" marR="4382" marT="4382" marB="0" anchor="ctr">
                    <a:lnL>
                      <a:noFill/>
                    </a:lnL>
                    <a:lnR>
                      <a:noFill/>
                    </a:lnR>
                    <a:lnT>
                      <a:noFill/>
                    </a:lnT>
                    <a:lnB>
                      <a:noFill/>
                    </a:lnB>
                    <a:solidFill>
                      <a:srgbClr val="D9D9D9"/>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1D532F"/>
                          </a:solidFill>
                          <a:effectLst/>
                          <a:latin typeface="Bahnschrift" panose="020B0502040204020203" pitchFamily="34" charset="0"/>
                        </a:rPr>
                        <a:t>38</a:t>
                      </a:r>
                    </a:p>
                  </a:txBody>
                  <a:tcPr marL="4382" marR="4382" marT="4382" marB="0" anchor="ctr">
                    <a:lnL>
                      <a:noFill/>
                    </a:lnL>
                    <a:lnR>
                      <a:noFill/>
                    </a:lnR>
                    <a:lnT>
                      <a:noFill/>
                    </a:lnT>
                    <a:lnB>
                      <a:noFill/>
                    </a:lnB>
                    <a:solidFill>
                      <a:srgbClr val="D9D9D9"/>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812691780"/>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384263055"/>
                  </a:ext>
                </a:extLst>
              </a:tr>
              <a:tr h="144401">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275257736"/>
                  </a:ext>
                </a:extLst>
              </a:tr>
              <a:tr h="180112">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100" b="0" i="0" u="none" strike="noStrike">
                          <a:solidFill>
                            <a:srgbClr val="FFFFFF"/>
                          </a:solidFill>
                          <a:effectLst/>
                          <a:latin typeface="Bahnschrift" panose="020B0502040204020203" pitchFamily="34" charset="0"/>
                        </a:rPr>
                        <a:t>ELECTRONOLOGY STAR-X</a:t>
                      </a:r>
                    </a:p>
                  </a:txBody>
                  <a:tcPr marL="4382" marR="4382" marT="4382" marB="0" anchor="ctr">
                    <a:lnL>
                      <a:noFill/>
                    </a:lnL>
                    <a:lnR>
                      <a:noFill/>
                    </a:lnR>
                    <a:lnT>
                      <a:noFill/>
                    </a:lnT>
                    <a:lnB>
                      <a:noFill/>
                    </a:lnB>
                    <a:solidFill>
                      <a:srgbClr val="1D532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gridSpan="7">
                  <a:txBody>
                    <a:bodyPr/>
                    <a:lstStyle/>
                    <a:p>
                      <a:pPr algn="ctr" fontAlgn="ctr"/>
                      <a:r>
                        <a:rPr lang="en-GB" sz="1100" b="0" i="0" u="none" strike="noStrike">
                          <a:solidFill>
                            <a:srgbClr val="FFFFFF"/>
                          </a:solidFill>
                          <a:effectLst/>
                          <a:latin typeface="Bahnschrift" panose="020B0502040204020203" pitchFamily="34" charset="0"/>
                        </a:rPr>
                        <a:t>FRAMEWORK BX-23</a:t>
                      </a:r>
                    </a:p>
                  </a:txBody>
                  <a:tcPr marL="4382" marR="4382" marT="4382" marB="0" anchor="ctr">
                    <a:lnL>
                      <a:noFill/>
                    </a:lnL>
                    <a:lnR>
                      <a:noFill/>
                    </a:lnR>
                    <a:lnT>
                      <a:noFill/>
                    </a:lnT>
                    <a:lnB>
                      <a:noFill/>
                    </a:lnB>
                    <a:solidFill>
                      <a:srgbClr val="9FD70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219453147"/>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476279433"/>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343619562"/>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PRICE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MASS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FINISH</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110956604"/>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$335.00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1.5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Polish</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$400.00</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1.1 kg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Plating</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64940634"/>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828696887"/>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749353072"/>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PRICE:</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5</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598229779"/>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MASS:</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HEAT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CHEMICAL RES.</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VOLTAGE</a:t>
                      </a:r>
                    </a:p>
                  </a:txBody>
                  <a:tcPr marL="4382" marR="4382" marT="4382" marB="0" anchor="ctr">
                    <a:lnL>
                      <a:noFill/>
                    </a:lnL>
                    <a:lnR>
                      <a:noFill/>
                    </a:lnR>
                    <a:lnT>
                      <a:noFill/>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456154153"/>
                  </a:ext>
                </a:extLst>
              </a:tr>
              <a:tr h="113346">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FINISH:</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45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A</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AC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40 °C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A</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DC</a:t>
                      </a:r>
                    </a:p>
                  </a:txBody>
                  <a:tcPr marL="4382" marR="4382" marT="43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w="6350" cap="flat" cmpd="sng" algn="ctr">
                      <a:solidFill>
                        <a:srgbClr val="FFFFFF"/>
                      </a:solidFill>
                      <a:prstDash val="solid"/>
                      <a:round/>
                      <a:headEnd type="none" w="med" len="med"/>
                      <a:tailEnd type="none" w="med" len="med"/>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004597438"/>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w="6350" cap="flat" cmpd="sng" algn="ctr">
                      <a:solidFill>
                        <a:srgbClr val="FFFFFF"/>
                      </a:solidFill>
                      <a:prstDash val="solid"/>
                      <a:round/>
                      <a:headEnd type="none" w="med" len="med"/>
                      <a:tailEnd type="none" w="med" len="med"/>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3847894774"/>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HEAT RESISTANCE:</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1</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3</a:t>
                      </a:r>
                    </a:p>
                  </a:txBody>
                  <a:tcPr marL="4382" marR="4382" marT="4382" marB="0" anchor="ctr">
                    <a:lnL>
                      <a:noFill/>
                    </a:lnL>
                    <a:lnR>
                      <a:noFill/>
                    </a:lnR>
                    <a:lnT>
                      <a:noFill/>
                    </a:lnT>
                    <a:lnB>
                      <a:noFill/>
                    </a:lnB>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233718256"/>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CHEMICAL RESISTANCE:</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2</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104506527"/>
                  </a:ext>
                </a:extLst>
              </a:tr>
              <a:tr h="112000">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VOLTAGE:</a:t>
                      </a:r>
                    </a:p>
                  </a:txBody>
                  <a:tcPr marL="4382" marR="4382" marT="4382" marB="0" anchor="ctr">
                    <a:lnL>
                      <a:noFill/>
                    </a:lnL>
                    <a:lnR>
                      <a:noFill/>
                    </a:lnR>
                    <a:lnT>
                      <a:noFill/>
                    </a:lnT>
                    <a:lnB>
                      <a:noFill/>
                    </a:lnB>
                    <a:solidFill>
                      <a:srgbClr val="9FD702"/>
                    </a:solidFill>
                  </a:tcPr>
                </a:tc>
                <a:tc>
                  <a:txBody>
                    <a:bodyPr/>
                    <a:lstStyle/>
                    <a:p>
                      <a:pPr marL="36000" algn="l" fontAlgn="ctr"/>
                      <a:r>
                        <a:rPr lang="en-GB" sz="700" b="1" i="0" u="none" strike="noStrike">
                          <a:solidFill>
                            <a:srgbClr val="1D532F"/>
                          </a:solidFill>
                          <a:effectLst/>
                          <a:latin typeface="Bahnschrift" panose="020B0502040204020203" pitchFamily="34" charset="0"/>
                        </a:rPr>
                        <a:t>4</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l"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l" fontAlgn="ctr"/>
                      <a:r>
                        <a:rPr lang="en-GB" sz="700" b="0" i="0" u="none" strike="noStrike">
                          <a:solidFill>
                            <a:srgbClr val="FFFFFF"/>
                          </a:solidFill>
                          <a:effectLst/>
                          <a:latin typeface="Bahnschrift" panose="020B0502040204020203" pitchFamily="34" charset="0"/>
                        </a:rPr>
                        <a:t> </a:t>
                      </a:r>
                    </a:p>
                  </a:txBody>
                  <a:tcPr marL="52581"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1D532F"/>
                          </a:solidFill>
                          <a:effectLst/>
                          <a:latin typeface="Bahnschrift" panose="020B0502040204020203" pitchFamily="34" charset="0"/>
                        </a:rPr>
                        <a:t>GRADE</a:t>
                      </a:r>
                    </a:p>
                  </a:txBody>
                  <a:tcPr marL="4382" marR="4382" marT="4382" marB="0" anchor="ctr">
                    <a:lnL>
                      <a:noFill/>
                    </a:lnL>
                    <a:lnR>
                      <a:noFill/>
                    </a:lnR>
                    <a:lnT>
                      <a:noFill/>
                    </a:lnT>
                    <a:lnB>
                      <a:noFill/>
                    </a:lnB>
                    <a:solidFill>
                      <a:srgbClr val="D9D9D9"/>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278012056"/>
                  </a:ext>
                </a:extLst>
              </a:tr>
              <a:tr h="173475">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7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1D532F"/>
                          </a:solidFill>
                          <a:effectLst/>
                          <a:latin typeface="Bahnschrift" panose="020B0502040204020203" pitchFamily="34" charset="0"/>
                        </a:rPr>
                        <a:t>24</a:t>
                      </a:r>
                    </a:p>
                  </a:txBody>
                  <a:tcPr marL="4382" marR="4382" marT="4382" marB="0" anchor="ctr">
                    <a:lnL>
                      <a:noFill/>
                    </a:lnL>
                    <a:lnR>
                      <a:noFill/>
                    </a:lnR>
                    <a:lnT>
                      <a:noFill/>
                    </a:lnT>
                    <a:lnB>
                      <a:noFill/>
                    </a:lnB>
                    <a:solidFill>
                      <a:srgbClr val="D9D9D9"/>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11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1100" b="0" i="0" u="none" strike="noStrike">
                          <a:solidFill>
                            <a:srgbClr val="1D532F"/>
                          </a:solidFill>
                          <a:effectLst/>
                          <a:latin typeface="Bahnschrift" panose="020B0502040204020203" pitchFamily="34" charset="0"/>
                        </a:rPr>
                        <a:t>31</a:t>
                      </a:r>
                    </a:p>
                  </a:txBody>
                  <a:tcPr marL="4382" marR="4382" marT="4382" marB="0" anchor="ctr">
                    <a:lnL>
                      <a:noFill/>
                    </a:lnL>
                    <a:lnR>
                      <a:noFill/>
                    </a:lnR>
                    <a:lnT>
                      <a:noFill/>
                    </a:lnT>
                    <a:lnB>
                      <a:noFill/>
                    </a:lnB>
                    <a:solidFill>
                      <a:srgbClr val="D9D9D9"/>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478505211"/>
                  </a:ext>
                </a:extLst>
              </a:tr>
              <a:tr h="142848">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6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1D532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FFFFFF"/>
                          </a:solidFill>
                          <a:effectLst/>
                          <a:latin typeface="Bahnschrift" panose="020B0502040204020203" pitchFamily="34" charset="0"/>
                        </a:rPr>
                        <a:t> </a:t>
                      </a:r>
                    </a:p>
                  </a:txBody>
                  <a:tcPr marL="4382" marR="4382" marT="4382" marB="0" anchor="ctr">
                    <a:lnL>
                      <a:noFill/>
                    </a:lnL>
                    <a:lnR>
                      <a:noFill/>
                    </a:lnR>
                    <a:lnT>
                      <a:noFill/>
                    </a:lnT>
                    <a:lnB>
                      <a:noFill/>
                    </a:lnB>
                    <a:solidFill>
                      <a:srgbClr val="9FD70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234402480"/>
                  </a:ext>
                </a:extLst>
              </a:tr>
              <a:tr h="144401">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FFFFF"/>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2375467626"/>
                  </a:ext>
                </a:extLst>
              </a:tr>
              <a:tr h="93159">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1682400807"/>
                  </a:ext>
                </a:extLst>
              </a:tr>
              <a:tr h="118004">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tc>
                  <a:txBody>
                    <a:bodyPr/>
                    <a:lstStyle/>
                    <a:p>
                      <a:pPr algn="ctr" fontAlgn="ctr"/>
                      <a:r>
                        <a:rPr lang="en-GB" sz="400" b="0" i="0" u="none" strike="noStrike">
                          <a:solidFill>
                            <a:srgbClr val="000000"/>
                          </a:solidFill>
                          <a:effectLst/>
                          <a:latin typeface="Bahnschrift" panose="020B0502040204020203" pitchFamily="34" charset="0"/>
                        </a:rPr>
                        <a:t> </a:t>
                      </a:r>
                    </a:p>
                  </a:txBody>
                  <a:tcPr marL="4382" marR="4382" marT="4382" marB="0" anchor="ctr">
                    <a:lnL>
                      <a:noFill/>
                    </a:lnL>
                    <a:lnR>
                      <a:noFill/>
                    </a:lnR>
                    <a:lnT>
                      <a:noFill/>
                    </a:lnT>
                    <a:lnB>
                      <a:noFill/>
                    </a:lnB>
                    <a:solidFill>
                      <a:srgbClr val="F2F2F2"/>
                    </a:solidFill>
                  </a:tcPr>
                </a:tc>
                <a:extLst>
                  <a:ext uri="{0D108BD9-81ED-4DB2-BD59-A6C34878D82A}">
                    <a16:rowId xmlns:a16="http://schemas.microsoft.com/office/drawing/2014/main" val="644088398"/>
                  </a:ext>
                </a:extLst>
              </a:tr>
            </a:tbl>
          </a:graphicData>
        </a:graphic>
      </p:graphicFrame>
      <p:sp>
        <p:nvSpPr>
          <p:cNvPr id="8" name="Rectangle: Rounded Corners 7">
            <a:extLst>
              <a:ext uri="{FF2B5EF4-FFF2-40B4-BE49-F238E27FC236}">
                <a16:creationId xmlns:a16="http://schemas.microsoft.com/office/drawing/2014/main" id="{7F43B25C-D9B9-595A-3258-AEFF62532001}"/>
              </a:ext>
            </a:extLst>
          </p:cNvPr>
          <p:cNvSpPr/>
          <p:nvPr/>
        </p:nvSpPr>
        <p:spPr>
          <a:xfrm>
            <a:off x="319784" y="239781"/>
            <a:ext cx="2206866" cy="58618"/>
          </a:xfrm>
          <a:prstGeom prst="roundRect">
            <a:avLst>
              <a:gd name="adj" fmla="val 50000"/>
            </a:avLst>
          </a:prstGeom>
          <a:solidFill>
            <a:srgbClr val="1D532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9" name="Isosceles Triangle 8">
            <a:extLst>
              <a:ext uri="{FF2B5EF4-FFF2-40B4-BE49-F238E27FC236}">
                <a16:creationId xmlns:a16="http://schemas.microsoft.com/office/drawing/2014/main" id="{84F0478C-0671-0C9E-966C-529DA2C0A73A}"/>
              </a:ext>
            </a:extLst>
          </p:cNvPr>
          <p:cNvSpPr/>
          <p:nvPr/>
        </p:nvSpPr>
        <p:spPr>
          <a:xfrm rot="5400000">
            <a:off x="3017458" y="6428004"/>
            <a:ext cx="563880" cy="388620"/>
          </a:xfrm>
          <a:prstGeom prst="triangle">
            <a:avLst/>
          </a:prstGeom>
          <a:solidFill>
            <a:srgbClr val="9FD70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pic>
        <p:nvPicPr>
          <p:cNvPr id="10" name="Graphic 3">
            <a:extLst>
              <a:ext uri="{FF2B5EF4-FFF2-40B4-BE49-F238E27FC236}">
                <a16:creationId xmlns:a16="http://schemas.microsoft.com/office/drawing/2014/main" id="{F1CA4067-CBF3-8C44-8297-0C572C6140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9690" y="6093125"/>
            <a:ext cx="863423" cy="850849"/>
          </a:xfrm>
          <a:prstGeom prst="rect">
            <a:avLst/>
          </a:prstGeom>
        </p:spPr>
      </p:pic>
      <p:grpSp>
        <p:nvGrpSpPr>
          <p:cNvPr id="11" name="Group 10">
            <a:extLst>
              <a:ext uri="{FF2B5EF4-FFF2-40B4-BE49-F238E27FC236}">
                <a16:creationId xmlns:a16="http://schemas.microsoft.com/office/drawing/2014/main" id="{E5EC7F29-12CE-3EC3-B9E9-C8FCAC561933}"/>
              </a:ext>
            </a:extLst>
          </p:cNvPr>
          <p:cNvGrpSpPr/>
          <p:nvPr/>
        </p:nvGrpSpPr>
        <p:grpSpPr>
          <a:xfrm>
            <a:off x="460027" y="5124721"/>
            <a:ext cx="2434459" cy="849499"/>
            <a:chOff x="69123" y="4874780"/>
            <a:chExt cx="2438400" cy="893379"/>
          </a:xfrm>
        </p:grpSpPr>
        <p:sp>
          <p:nvSpPr>
            <p:cNvPr id="15" name="TextBox 4">
              <a:extLst>
                <a:ext uri="{FF2B5EF4-FFF2-40B4-BE49-F238E27FC236}">
                  <a16:creationId xmlns:a16="http://schemas.microsoft.com/office/drawing/2014/main" id="{DD6D79A5-3102-FC1B-68D1-7056F98CCEBB}"/>
                </a:ext>
              </a:extLst>
            </p:cNvPr>
            <p:cNvSpPr txBox="1"/>
            <p:nvPr/>
          </p:nvSpPr>
          <p:spPr>
            <a:xfrm>
              <a:off x="69123" y="5111263"/>
              <a:ext cx="2433145" cy="6568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sr-Latn-RS" sz="800">
                  <a:solidFill>
                    <a:schemeClr val="bg1"/>
                  </a:solidFill>
                  <a:latin typeface="Bahnschrift" panose="020B0502040204020203" pitchFamily="34" charset="0"/>
                </a:rPr>
                <a:t>Not every parameter affects decision-making equally. To determine which parameters are more vital for making a quality decision, use coefficients from 1 (least important) to 5 (most important).</a:t>
              </a:r>
              <a:endParaRPr lang="en-GB" sz="800">
                <a:solidFill>
                  <a:schemeClr val="bg1"/>
                </a:solidFill>
                <a:latin typeface="Bahnschrift" panose="020B0502040204020203" pitchFamily="34" charset="0"/>
              </a:endParaRPr>
            </a:p>
          </p:txBody>
        </p:sp>
        <p:sp>
          <p:nvSpPr>
            <p:cNvPr id="16" name="TextBox 5">
              <a:extLst>
                <a:ext uri="{FF2B5EF4-FFF2-40B4-BE49-F238E27FC236}">
                  <a16:creationId xmlns:a16="http://schemas.microsoft.com/office/drawing/2014/main" id="{11C0EF1E-052B-46DB-9FA1-48685D373C6E}"/>
                </a:ext>
              </a:extLst>
            </p:cNvPr>
            <p:cNvSpPr txBox="1"/>
            <p:nvPr/>
          </p:nvSpPr>
          <p:spPr>
            <a:xfrm>
              <a:off x="74378" y="4874780"/>
              <a:ext cx="2433145" cy="28903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sr-Latn-RS" sz="1200">
                  <a:solidFill>
                    <a:srgbClr val="1D532F"/>
                  </a:solidFill>
                  <a:latin typeface="Bahnschrift" panose="020B0502040204020203" pitchFamily="34" charset="0"/>
                </a:rPr>
                <a:t>COEFFICIENTS</a:t>
              </a:r>
              <a:endParaRPr lang="en-GB" sz="1200">
                <a:solidFill>
                  <a:srgbClr val="1D532F"/>
                </a:solidFill>
                <a:latin typeface="Bahnschrift" panose="020B0502040204020203" pitchFamily="34" charset="0"/>
              </a:endParaRPr>
            </a:p>
          </p:txBody>
        </p:sp>
      </p:grpSp>
      <p:grpSp>
        <p:nvGrpSpPr>
          <p:cNvPr id="12" name="Group 11">
            <a:extLst>
              <a:ext uri="{FF2B5EF4-FFF2-40B4-BE49-F238E27FC236}">
                <a16:creationId xmlns:a16="http://schemas.microsoft.com/office/drawing/2014/main" id="{53368CBB-D28D-4A3D-8BAD-2E6BDBE85858}"/>
              </a:ext>
            </a:extLst>
          </p:cNvPr>
          <p:cNvGrpSpPr/>
          <p:nvPr/>
        </p:nvGrpSpPr>
        <p:grpSpPr>
          <a:xfrm>
            <a:off x="449518" y="1510564"/>
            <a:ext cx="2434459" cy="2987040"/>
            <a:chOff x="58614" y="1331743"/>
            <a:chExt cx="2438400" cy="893379"/>
          </a:xfrm>
        </p:grpSpPr>
        <p:sp>
          <p:nvSpPr>
            <p:cNvPr id="13" name="TextBox 8">
              <a:extLst>
                <a:ext uri="{FF2B5EF4-FFF2-40B4-BE49-F238E27FC236}">
                  <a16:creationId xmlns:a16="http://schemas.microsoft.com/office/drawing/2014/main" id="{B4E9E0C3-A346-67AF-578B-5D3658304D3E}"/>
                </a:ext>
              </a:extLst>
            </p:cNvPr>
            <p:cNvSpPr txBox="1"/>
            <p:nvPr/>
          </p:nvSpPr>
          <p:spPr>
            <a:xfrm>
              <a:off x="58614" y="1439759"/>
              <a:ext cx="2433145" cy="78536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GB" sz="800">
                  <a:solidFill>
                    <a:sysClr val="windowText" lastClr="000000"/>
                  </a:solidFill>
                  <a:latin typeface="Bahnschrift" panose="020B0502040204020203" pitchFamily="34" charset="0"/>
                </a:rPr>
                <a:t>In practice, engineers face challenges to choose the best solution to implement in their project. This template can help to reduce such dilemmas to formality by choosing good decision parameters, because the right solution will be crystal clear after applying the decision rules.</a:t>
              </a:r>
            </a:p>
            <a:p>
              <a:pPr algn="l"/>
              <a:r>
                <a:rPr lang="en-GB" sz="800">
                  <a:solidFill>
                    <a:sysClr val="windowText" lastClr="000000"/>
                  </a:solidFill>
                  <a:latin typeface="Bahnschrift" panose="020B0502040204020203" pitchFamily="34" charset="0"/>
                </a:rPr>
                <a:t> </a:t>
              </a:r>
            </a:p>
            <a:p>
              <a:pPr algn="l"/>
              <a:r>
                <a:rPr lang="en-GB" sz="800">
                  <a:solidFill>
                    <a:sysClr val="windowText" lastClr="000000"/>
                  </a:solidFill>
                  <a:latin typeface="Bahnschrift" panose="020B0502040204020203" pitchFamily="34" charset="0"/>
                </a:rPr>
                <a:t>Describe your technical solution here - why you chose the specified parameters to make a decision about the preferred solution for implementation in your project.</a:t>
              </a:r>
            </a:p>
            <a:p>
              <a:pPr algn="l"/>
              <a:r>
                <a:rPr lang="en-GB" sz="800">
                  <a:solidFill>
                    <a:sysClr val="windowText" lastClr="000000"/>
                  </a:solidFill>
                  <a:latin typeface="Bahnschrift" panose="020B0502040204020203" pitchFamily="34" charset="0"/>
                </a:rPr>
                <a:t> </a:t>
              </a:r>
            </a:p>
            <a:p>
              <a:pPr algn="l"/>
              <a:r>
                <a:rPr lang="en-GB" sz="800">
                  <a:solidFill>
                    <a:sysClr val="windowText" lastClr="000000"/>
                  </a:solidFill>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a:t>
              </a:r>
            </a:p>
            <a:p>
              <a:pPr algn="l"/>
              <a:endParaRPr lang="en-GB" sz="800">
                <a:solidFill>
                  <a:sysClr val="windowText" lastClr="000000"/>
                </a:solidFill>
                <a:latin typeface="Bahnschrift" panose="020B0502040204020203" pitchFamily="34" charset="0"/>
              </a:endParaRPr>
            </a:p>
          </p:txBody>
        </p:sp>
        <p:sp>
          <p:nvSpPr>
            <p:cNvPr id="14" name="TextBox 9">
              <a:extLst>
                <a:ext uri="{FF2B5EF4-FFF2-40B4-BE49-F238E27FC236}">
                  <a16:creationId xmlns:a16="http://schemas.microsoft.com/office/drawing/2014/main" id="{EB5D1A11-E049-6DED-CCD0-4138D6B60584}"/>
                </a:ext>
              </a:extLst>
            </p:cNvPr>
            <p:cNvSpPr txBox="1"/>
            <p:nvPr/>
          </p:nvSpPr>
          <p:spPr>
            <a:xfrm>
              <a:off x="63869" y="1331743"/>
              <a:ext cx="2433145" cy="9001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sr-Latn-RS" sz="1200">
                  <a:solidFill>
                    <a:srgbClr val="1D532F"/>
                  </a:solidFill>
                  <a:latin typeface="Bahnschrift" panose="020B0502040204020203" pitchFamily="34" charset="0"/>
                </a:rPr>
                <a:t>HOW</a:t>
              </a:r>
              <a:r>
                <a:rPr lang="sr-Latn-RS" sz="1200" baseline="0">
                  <a:solidFill>
                    <a:srgbClr val="1D532F"/>
                  </a:solidFill>
                  <a:latin typeface="Bahnschrift" panose="020B0502040204020203" pitchFamily="34" charset="0"/>
                </a:rPr>
                <a:t> DO WE DECIDE</a:t>
              </a:r>
              <a:endParaRPr lang="en-GB" sz="1200">
                <a:solidFill>
                  <a:srgbClr val="1D532F"/>
                </a:solidFill>
                <a:latin typeface="Bahnschrift" panose="020B0502040204020203" pitchFamily="34" charset="0"/>
              </a:endParaRPr>
            </a:p>
          </p:txBody>
        </p:sp>
      </p:grpSp>
      <p:sp>
        <p:nvSpPr>
          <p:cNvPr id="17" name="TextBox 84">
            <a:extLst>
              <a:ext uri="{FF2B5EF4-FFF2-40B4-BE49-F238E27FC236}">
                <a16:creationId xmlns:a16="http://schemas.microsoft.com/office/drawing/2014/main" id="{96CED6E5-3971-1DA6-6EFD-5ED0252637A9}"/>
              </a:ext>
            </a:extLst>
          </p:cNvPr>
          <p:cNvSpPr txBox="1"/>
          <p:nvPr/>
        </p:nvSpPr>
        <p:spPr>
          <a:xfrm>
            <a:off x="9339989" y="7312988"/>
            <a:ext cx="1160628" cy="233975"/>
          </a:xfrm>
          <a:prstGeom prst="rect">
            <a:avLst/>
          </a:prstGeom>
          <a:noFill/>
        </p:spPr>
        <p:txBody>
          <a:bodyPr wrap="square" rtlCol="0">
            <a:spAutoFit/>
          </a:bodyPr>
          <a:lstStyle/>
          <a:p>
            <a:pPr marL="0" marR="0" algn="r">
              <a:lnSpc>
                <a:spcPct val="107000"/>
              </a:lnSpc>
              <a:spcBef>
                <a:spcPts val="0"/>
              </a:spcBef>
              <a:spcAft>
                <a:spcPts val="0"/>
              </a:spcAft>
            </a:pPr>
            <a:r>
              <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 TemplateLab.com</a:t>
            </a:r>
            <a:endParaRPr lang="en-GB" sz="900" b="1">
              <a:solidFill>
                <a:schemeClr val="tx1">
                  <a:lumMod val="75000"/>
                  <a:lumOff val="25000"/>
                </a:schemeClr>
              </a:solidFill>
              <a:effectLst/>
              <a:latin typeface="+mj-lt"/>
              <a:ea typeface="Open Sans" panose="020B0606030504020204" pitchFamily="34" charset="0"/>
              <a:cs typeface="Open Sans" panose="020B0606030504020204" pitchFamily="34" charset="0"/>
            </a:endParaRPr>
          </a:p>
        </p:txBody>
      </p:sp>
      <p:pic>
        <p:nvPicPr>
          <p:cNvPr id="18" name="Picture 17">
            <a:hlinkClick r:id="rId4"/>
            <a:extLst>
              <a:ext uri="{FF2B5EF4-FFF2-40B4-BE49-F238E27FC236}">
                <a16:creationId xmlns:a16="http://schemas.microsoft.com/office/drawing/2014/main" id="{2FAD4995-4655-9ABD-C30E-F6A2CB6D892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31796" y="146327"/>
            <a:ext cx="1078614" cy="224837"/>
          </a:xfrm>
          <a:prstGeom prst="rect">
            <a:avLst/>
          </a:prstGeom>
        </p:spPr>
      </p:pic>
    </p:spTree>
    <p:extLst>
      <p:ext uri="{BB962C8B-B14F-4D97-AF65-F5344CB8AC3E}">
        <p14:creationId xmlns:p14="http://schemas.microsoft.com/office/powerpoint/2010/main" val="5022913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1556</Words>
  <Application>Microsoft Office PowerPoint</Application>
  <PresentationFormat>Custom</PresentationFormat>
  <Paragraphs>1328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2</cp:revision>
  <dcterms:created xsi:type="dcterms:W3CDTF">2022-12-01T15:46:58Z</dcterms:created>
  <dcterms:modified xsi:type="dcterms:W3CDTF">2022-12-01T17:31:08Z</dcterms:modified>
</cp:coreProperties>
</file>