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B7919-4D46-4688-9F21-4360927A8A9A}" type="datetimeFigureOut">
              <a:rPr lang="en-GB" smtClean="0"/>
              <a:t>10/12/2022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2DFC-C67A-46BE-8AC3-D843D80D4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49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B7919-4D46-4688-9F21-4360927A8A9A}" type="datetimeFigureOut">
              <a:rPr lang="en-GB" smtClean="0"/>
              <a:t>10/12/2022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2DFC-C67A-46BE-8AC3-D843D80D4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84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B7919-4D46-4688-9F21-4360927A8A9A}" type="datetimeFigureOut">
              <a:rPr lang="en-GB" smtClean="0"/>
              <a:t>10/12/2022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2DFC-C67A-46BE-8AC3-D843D80D4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57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B7919-4D46-4688-9F21-4360927A8A9A}" type="datetimeFigureOut">
              <a:rPr lang="en-GB" smtClean="0"/>
              <a:t>10/12/2022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2DFC-C67A-46BE-8AC3-D843D80D4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23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B7919-4D46-4688-9F21-4360927A8A9A}" type="datetimeFigureOut">
              <a:rPr lang="en-GB" smtClean="0"/>
              <a:t>10/12/2022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2DFC-C67A-46BE-8AC3-D843D80D4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45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B7919-4D46-4688-9F21-4360927A8A9A}" type="datetimeFigureOut">
              <a:rPr lang="en-GB" smtClean="0"/>
              <a:t>10/12/2022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2DFC-C67A-46BE-8AC3-D843D80D4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39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B7919-4D46-4688-9F21-4360927A8A9A}" type="datetimeFigureOut">
              <a:rPr lang="en-GB" smtClean="0"/>
              <a:t>10/12/2022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2DFC-C67A-46BE-8AC3-D843D80D4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51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B7919-4D46-4688-9F21-4360927A8A9A}" type="datetimeFigureOut">
              <a:rPr lang="en-GB" smtClean="0"/>
              <a:t>10/12/2022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2DFC-C67A-46BE-8AC3-D843D80D4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24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B7919-4D46-4688-9F21-4360927A8A9A}" type="datetimeFigureOut">
              <a:rPr lang="en-GB" smtClean="0"/>
              <a:t>10/12/2022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2DFC-C67A-46BE-8AC3-D843D80D4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68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B7919-4D46-4688-9F21-4360927A8A9A}" type="datetimeFigureOut">
              <a:rPr lang="en-GB" smtClean="0"/>
              <a:t>10/12/2022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2DFC-C67A-46BE-8AC3-D843D80D4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21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B7919-4D46-4688-9F21-4360927A8A9A}" type="datetimeFigureOut">
              <a:rPr lang="en-GB" smtClean="0"/>
              <a:t>10/12/2022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2DFC-C67A-46BE-8AC3-D843D80D4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02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B7919-4D46-4688-9F21-4360927A8A9A}" type="datetimeFigureOut">
              <a:rPr lang="en-GB" smtClean="0"/>
              <a:t>10/12/2022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32DFC-C67A-46BE-8AC3-D843D80D4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74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mplatelab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FDF2C9E-F74B-35D4-97D5-63B1E3A4E5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853881"/>
              </p:ext>
            </p:extLst>
          </p:nvPr>
        </p:nvGraphicFramePr>
        <p:xfrm>
          <a:off x="0" y="0"/>
          <a:ext cx="10692003" cy="7560004"/>
        </p:xfrm>
        <a:graphic>
          <a:graphicData uri="http://schemas.openxmlformats.org/drawingml/2006/table">
            <a:tbl>
              <a:tblPr/>
              <a:tblGrid>
                <a:gridCol w="492658">
                  <a:extLst>
                    <a:ext uri="{9D8B030D-6E8A-4147-A177-3AD203B41FA5}">
                      <a16:colId xmlns:a16="http://schemas.microsoft.com/office/drawing/2014/main" val="3260670072"/>
                    </a:ext>
                  </a:extLst>
                </a:gridCol>
                <a:gridCol w="3501863">
                  <a:extLst>
                    <a:ext uri="{9D8B030D-6E8A-4147-A177-3AD203B41FA5}">
                      <a16:colId xmlns:a16="http://schemas.microsoft.com/office/drawing/2014/main" val="2376419510"/>
                    </a:ext>
                  </a:extLst>
                </a:gridCol>
                <a:gridCol w="199726">
                  <a:extLst>
                    <a:ext uri="{9D8B030D-6E8A-4147-A177-3AD203B41FA5}">
                      <a16:colId xmlns:a16="http://schemas.microsoft.com/office/drawing/2014/main" val="1045559425"/>
                    </a:ext>
                  </a:extLst>
                </a:gridCol>
                <a:gridCol w="639124">
                  <a:extLst>
                    <a:ext uri="{9D8B030D-6E8A-4147-A177-3AD203B41FA5}">
                      <a16:colId xmlns:a16="http://schemas.microsoft.com/office/drawing/2014/main" val="1991258461"/>
                    </a:ext>
                  </a:extLst>
                </a:gridCol>
                <a:gridCol w="1025261">
                  <a:extLst>
                    <a:ext uri="{9D8B030D-6E8A-4147-A177-3AD203B41FA5}">
                      <a16:colId xmlns:a16="http://schemas.microsoft.com/office/drawing/2014/main" val="2385294925"/>
                    </a:ext>
                  </a:extLst>
                </a:gridCol>
                <a:gridCol w="639124">
                  <a:extLst>
                    <a:ext uri="{9D8B030D-6E8A-4147-A177-3AD203B41FA5}">
                      <a16:colId xmlns:a16="http://schemas.microsoft.com/office/drawing/2014/main" val="1729853471"/>
                    </a:ext>
                  </a:extLst>
                </a:gridCol>
                <a:gridCol w="199726">
                  <a:extLst>
                    <a:ext uri="{9D8B030D-6E8A-4147-A177-3AD203B41FA5}">
                      <a16:colId xmlns:a16="http://schemas.microsoft.com/office/drawing/2014/main" val="2672515758"/>
                    </a:ext>
                  </a:extLst>
                </a:gridCol>
                <a:gridCol w="3501863">
                  <a:extLst>
                    <a:ext uri="{9D8B030D-6E8A-4147-A177-3AD203B41FA5}">
                      <a16:colId xmlns:a16="http://schemas.microsoft.com/office/drawing/2014/main" val="1251101281"/>
                    </a:ext>
                  </a:extLst>
                </a:gridCol>
                <a:gridCol w="492658">
                  <a:extLst>
                    <a:ext uri="{9D8B030D-6E8A-4147-A177-3AD203B41FA5}">
                      <a16:colId xmlns:a16="http://schemas.microsoft.com/office/drawing/2014/main" val="2922356541"/>
                    </a:ext>
                  </a:extLst>
                </a:gridCol>
              </a:tblGrid>
              <a:tr h="17577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8356631"/>
                  </a:ext>
                </a:extLst>
              </a:tr>
              <a:tr h="12125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3043074"/>
                  </a:ext>
                </a:extLst>
              </a:tr>
              <a:tr h="43468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Arguments to Build</a:t>
                      </a:r>
                      <a:b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(Software platform modules your business)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Build</a:t>
                      </a:r>
                      <a:b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Score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Weight</a:t>
                      </a:r>
                      <a:b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Factor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Buy</a:t>
                      </a:r>
                      <a:b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Score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Arguments to Buy</a:t>
                      </a:r>
                      <a:b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(Your business modules to a software platform)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313850"/>
                  </a:ext>
                </a:extLst>
              </a:tr>
              <a:tr h="17577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451841"/>
                  </a:ext>
                </a:extLst>
              </a:tr>
              <a:tr h="38129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Time to market - slower because of complexity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18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4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18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9%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6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B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Only 3 months from start to production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B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882258"/>
                  </a:ext>
                </a:extLst>
              </a:tr>
              <a:tr h="38129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Features - not defined but upgradeable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18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7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18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6%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3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B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Features - sophisticated but not flexible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B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705557"/>
                  </a:ext>
                </a:extLst>
              </a:tr>
              <a:tr h="38129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Performance - questionable outcome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18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5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18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8%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5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B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High performance, not for all required features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B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631835"/>
                  </a:ext>
                </a:extLst>
              </a:tr>
              <a:tr h="38129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Higher cost of ownership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18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4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18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13%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6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B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One time fee and low maintenance cost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B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40633"/>
                  </a:ext>
                </a:extLst>
              </a:tr>
              <a:tr h="38129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Documentation requires continues investing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18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4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18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10%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6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B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Documentation at hand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B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993244"/>
                  </a:ext>
                </a:extLst>
              </a:tr>
              <a:tr h="38129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Can be customized as per enterprise need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18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18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5%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8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B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Vendor assessments as per need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B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246858"/>
                  </a:ext>
                </a:extLst>
              </a:tr>
              <a:tr h="38129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Lack of marketplace expertise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18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4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18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7%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6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B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Developed by industry experts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B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016801"/>
                  </a:ext>
                </a:extLst>
              </a:tr>
              <a:tr h="38129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Static infrastructure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18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7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18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11%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3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B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Available in cloud or on premise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B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657791"/>
                  </a:ext>
                </a:extLst>
              </a:tr>
              <a:tr h="38129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Design demanding but aligned with company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18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9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18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8%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B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Premium design, but not connected to company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B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162345"/>
                  </a:ext>
                </a:extLst>
              </a:tr>
              <a:tr h="38129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Features aligned with organization vision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18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6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18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7%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4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B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Dependency on vendor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B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120881"/>
                  </a:ext>
                </a:extLst>
              </a:tr>
              <a:tr h="38129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Challenge with technical implementation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18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4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18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9%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6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B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Huge market investment for best in class product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B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330568"/>
                  </a:ext>
                </a:extLst>
              </a:tr>
              <a:tr h="38129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Stable platform as build in-house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A18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8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A18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7%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AB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Vendor stability in question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AB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55408"/>
                  </a:ext>
                </a:extLst>
              </a:tr>
              <a:tr h="2916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67174"/>
                  </a:ext>
                </a:extLst>
              </a:tr>
              <a:tr h="3965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5.31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184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4.69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AB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752174"/>
                  </a:ext>
                </a:extLst>
              </a:tr>
              <a:tr h="2974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38" marR="4838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662374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556A1A82-1FC7-E49F-5BD7-E562F240CE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651" y="494913"/>
            <a:ext cx="5469310" cy="534809"/>
          </a:xfrm>
          <a:prstGeom prst="rect">
            <a:avLst/>
          </a:prstGeom>
        </p:spPr>
      </p:pic>
      <p:sp>
        <p:nvSpPr>
          <p:cNvPr id="10" name="TextBox 84">
            <a:extLst>
              <a:ext uri="{FF2B5EF4-FFF2-40B4-BE49-F238E27FC236}">
                <a16:creationId xmlns:a16="http://schemas.microsoft.com/office/drawing/2014/main" id="{08CFF6A4-B22C-056D-8952-17295E7F278A}"/>
              </a:ext>
            </a:extLst>
          </p:cNvPr>
          <p:cNvSpPr txBox="1"/>
          <p:nvPr/>
        </p:nvSpPr>
        <p:spPr>
          <a:xfrm>
            <a:off x="9339989" y="7312988"/>
            <a:ext cx="1160628" cy="23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 b="1"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Picture 10">
            <a:hlinkClick r:id="rId3"/>
            <a:extLst>
              <a:ext uri="{FF2B5EF4-FFF2-40B4-BE49-F238E27FC236}">
                <a16:creationId xmlns:a16="http://schemas.microsoft.com/office/drawing/2014/main" id="{9AC324AB-C424-EAF3-24FD-60B460EF221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1796" y="146327"/>
            <a:ext cx="1078614" cy="22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027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315</Words>
  <Application>Microsoft Office PowerPoint</Application>
  <PresentationFormat>Custom</PresentationFormat>
  <Paragraphs>168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 | ELMED d.o.o.</dc:creator>
  <cp:lastModifiedBy>Bratislav Milojevic | ELMED d.o.o.</cp:lastModifiedBy>
  <cp:revision>3</cp:revision>
  <dcterms:created xsi:type="dcterms:W3CDTF">2022-12-10T08:29:38Z</dcterms:created>
  <dcterms:modified xsi:type="dcterms:W3CDTF">2022-12-10T09:23:33Z</dcterms:modified>
</cp:coreProperties>
</file>