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42B410A-B430-C0AF-1251-321C6AE2A637}"/>
              </a:ext>
            </a:extLst>
          </p:cNvPr>
          <p:cNvGrpSpPr/>
          <p:nvPr/>
        </p:nvGrpSpPr>
        <p:grpSpPr>
          <a:xfrm>
            <a:off x="756000" y="662400"/>
            <a:ext cx="9180000" cy="6395160"/>
            <a:chOff x="756000" y="662400"/>
            <a:chExt cx="9180000" cy="6395160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662400"/>
              <a:ext cx="4442901" cy="2600240"/>
              <a:chOff x="0" y="0"/>
              <a:chExt cx="3187139" cy="186529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187139" cy="1865296"/>
              </a:xfrm>
              <a:custGeom>
                <a:avLst/>
                <a:gdLst/>
                <a:ahLst/>
                <a:cxnLst/>
                <a:rect l="l" t="t" r="r" b="b"/>
                <a:pathLst>
                  <a:path w="3187139" h="1865296">
                    <a:moveTo>
                      <a:pt x="0" y="0"/>
                    </a:moveTo>
                    <a:lnTo>
                      <a:pt x="3187139" y="0"/>
                    </a:lnTo>
                    <a:lnTo>
                      <a:pt x="3187139" y="1865296"/>
                    </a:lnTo>
                    <a:lnTo>
                      <a:pt x="0" y="1865296"/>
                    </a:ln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756000" y="3765228"/>
              <a:ext cx="4442901" cy="2600240"/>
              <a:chOff x="0" y="0"/>
              <a:chExt cx="3187139" cy="186529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187139" cy="1865296"/>
              </a:xfrm>
              <a:custGeom>
                <a:avLst/>
                <a:gdLst/>
                <a:ahLst/>
                <a:cxnLst/>
                <a:rect l="l" t="t" r="r" b="b"/>
                <a:pathLst>
                  <a:path w="3187139" h="1865296">
                    <a:moveTo>
                      <a:pt x="0" y="0"/>
                    </a:moveTo>
                    <a:lnTo>
                      <a:pt x="3187139" y="0"/>
                    </a:lnTo>
                    <a:lnTo>
                      <a:pt x="3187139" y="1865296"/>
                    </a:lnTo>
                    <a:lnTo>
                      <a:pt x="0" y="1865296"/>
                    </a:ln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5493099" y="662400"/>
              <a:ext cx="4442901" cy="2600240"/>
              <a:chOff x="0" y="0"/>
              <a:chExt cx="3187139" cy="18652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187139" cy="1865296"/>
              </a:xfrm>
              <a:custGeom>
                <a:avLst/>
                <a:gdLst/>
                <a:ahLst/>
                <a:cxnLst/>
                <a:rect l="l" t="t" r="r" b="b"/>
                <a:pathLst>
                  <a:path w="3187139" h="1865296">
                    <a:moveTo>
                      <a:pt x="0" y="0"/>
                    </a:moveTo>
                    <a:lnTo>
                      <a:pt x="3187139" y="0"/>
                    </a:lnTo>
                    <a:lnTo>
                      <a:pt x="3187139" y="1865296"/>
                    </a:lnTo>
                    <a:lnTo>
                      <a:pt x="0" y="1865296"/>
                    </a:ln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5493099" y="3765228"/>
              <a:ext cx="4442901" cy="2600240"/>
              <a:chOff x="0" y="0"/>
              <a:chExt cx="3187139" cy="18652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187139" cy="1865296"/>
              </a:xfrm>
              <a:custGeom>
                <a:avLst/>
                <a:gdLst/>
                <a:ahLst/>
                <a:cxnLst/>
                <a:rect l="l" t="t" r="r" b="b"/>
                <a:pathLst>
                  <a:path w="3187139" h="1865296">
                    <a:moveTo>
                      <a:pt x="0" y="0"/>
                    </a:moveTo>
                    <a:lnTo>
                      <a:pt x="3187139" y="0"/>
                    </a:lnTo>
                    <a:lnTo>
                      <a:pt x="3187139" y="1865296"/>
                    </a:lnTo>
                    <a:lnTo>
                      <a:pt x="0" y="1865296"/>
                    </a:lnTo>
                    <a:close/>
                  </a:path>
                </a:pathLst>
              </a:custGeom>
              <a:solidFill>
                <a:srgbClr val="F6F3F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4150558" y="2830931"/>
              <a:ext cx="2390883" cy="1362105"/>
              <a:chOff x="-1" y="249084"/>
              <a:chExt cx="1351142" cy="76975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" y="249084"/>
                <a:ext cx="1351142" cy="769756"/>
              </a:xfrm>
              <a:custGeom>
                <a:avLst/>
                <a:gdLst/>
                <a:ahLst/>
                <a:cxnLst/>
                <a:rect l="l" t="t" r="r" b="b"/>
                <a:pathLst>
                  <a:path w="1351142" h="1270128">
                    <a:moveTo>
                      <a:pt x="854572" y="0"/>
                    </a:moveTo>
                    <a:lnTo>
                      <a:pt x="496570" y="0"/>
                    </a:lnTo>
                    <a:lnTo>
                      <a:pt x="0" y="496570"/>
                    </a:lnTo>
                    <a:lnTo>
                      <a:pt x="0" y="773558"/>
                    </a:lnTo>
                    <a:lnTo>
                      <a:pt x="496570" y="1270128"/>
                    </a:lnTo>
                    <a:lnTo>
                      <a:pt x="854572" y="1270128"/>
                    </a:lnTo>
                    <a:lnTo>
                      <a:pt x="1351142" y="773558"/>
                    </a:lnTo>
                    <a:lnTo>
                      <a:pt x="1351142" y="496570"/>
                    </a:lnTo>
                    <a:close/>
                  </a:path>
                </a:pathLst>
              </a:custGeom>
              <a:solidFill>
                <a:srgbClr val="654337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756000" y="662400"/>
              <a:ext cx="4442901" cy="514299"/>
              <a:chOff x="0" y="0"/>
              <a:chExt cx="14157449" cy="163883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4157449" cy="1638832"/>
              </a:xfrm>
              <a:custGeom>
                <a:avLst/>
                <a:gdLst/>
                <a:ahLst/>
                <a:cxnLst/>
                <a:rect l="l" t="t" r="r" b="b"/>
                <a:pathLst>
                  <a:path w="14157449" h="1638832">
                    <a:moveTo>
                      <a:pt x="0" y="0"/>
                    </a:moveTo>
                    <a:lnTo>
                      <a:pt x="14157449" y="0"/>
                    </a:lnTo>
                    <a:lnTo>
                      <a:pt x="14157449" y="1638832"/>
                    </a:lnTo>
                    <a:lnTo>
                      <a:pt x="0" y="1638832"/>
                    </a:lnTo>
                    <a:close/>
                  </a:path>
                </a:pathLst>
              </a:custGeom>
              <a:solidFill>
                <a:srgbClr val="E35E3C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56000" y="5851168"/>
              <a:ext cx="4442901" cy="514299"/>
              <a:chOff x="0" y="0"/>
              <a:chExt cx="14157449" cy="163883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4157449" cy="1638832"/>
              </a:xfrm>
              <a:custGeom>
                <a:avLst/>
                <a:gdLst/>
                <a:ahLst/>
                <a:cxnLst/>
                <a:rect l="l" t="t" r="r" b="b"/>
                <a:pathLst>
                  <a:path w="14157449" h="1638832">
                    <a:moveTo>
                      <a:pt x="0" y="0"/>
                    </a:moveTo>
                    <a:lnTo>
                      <a:pt x="14157449" y="0"/>
                    </a:lnTo>
                    <a:lnTo>
                      <a:pt x="14157449" y="1638832"/>
                    </a:lnTo>
                    <a:lnTo>
                      <a:pt x="0" y="1638832"/>
                    </a:lnTo>
                    <a:close/>
                  </a:path>
                </a:pathLst>
              </a:custGeom>
              <a:solidFill>
                <a:srgbClr val="E35E3C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5493099" y="662400"/>
              <a:ext cx="4442901" cy="514299"/>
              <a:chOff x="0" y="0"/>
              <a:chExt cx="14157449" cy="163883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157449" cy="1638832"/>
              </a:xfrm>
              <a:custGeom>
                <a:avLst/>
                <a:gdLst/>
                <a:ahLst/>
                <a:cxnLst/>
                <a:rect l="l" t="t" r="r" b="b"/>
                <a:pathLst>
                  <a:path w="14157449" h="1638832">
                    <a:moveTo>
                      <a:pt x="0" y="0"/>
                    </a:moveTo>
                    <a:lnTo>
                      <a:pt x="14157449" y="0"/>
                    </a:lnTo>
                    <a:lnTo>
                      <a:pt x="14157449" y="1638832"/>
                    </a:lnTo>
                    <a:lnTo>
                      <a:pt x="0" y="1638832"/>
                    </a:lnTo>
                    <a:close/>
                  </a:path>
                </a:pathLst>
              </a:custGeom>
              <a:solidFill>
                <a:srgbClr val="E35E3C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5493099" y="5851168"/>
              <a:ext cx="4442901" cy="514299"/>
              <a:chOff x="0" y="0"/>
              <a:chExt cx="14157449" cy="163883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157449" cy="1638832"/>
              </a:xfrm>
              <a:custGeom>
                <a:avLst/>
                <a:gdLst/>
                <a:ahLst/>
                <a:cxnLst/>
                <a:rect l="l" t="t" r="r" b="b"/>
                <a:pathLst>
                  <a:path w="14157449" h="1638832">
                    <a:moveTo>
                      <a:pt x="0" y="0"/>
                    </a:moveTo>
                    <a:lnTo>
                      <a:pt x="14157449" y="0"/>
                    </a:lnTo>
                    <a:lnTo>
                      <a:pt x="14157449" y="1638832"/>
                    </a:lnTo>
                    <a:lnTo>
                      <a:pt x="0" y="1638832"/>
                    </a:lnTo>
                    <a:close/>
                  </a:path>
                </a:pathLst>
              </a:custGeom>
              <a:solidFill>
                <a:srgbClr val="F8723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1111361" y="4762797"/>
              <a:ext cx="586832" cy="586832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6"/>
                  </a:lnSpc>
                </a:pPr>
                <a:endParaRPr>
                  <a:latin typeface="Montserrat" pitchFamily="2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113651" y="4762797"/>
              <a:ext cx="1173108" cy="586832"/>
              <a:chOff x="0" y="0"/>
              <a:chExt cx="162483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62483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624830" h="812800">
                    <a:moveTo>
                      <a:pt x="0" y="0"/>
                    </a:moveTo>
                    <a:lnTo>
                      <a:pt x="1624830" y="0"/>
                    </a:lnTo>
                    <a:lnTo>
                      <a:pt x="162483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6"/>
                  </a:lnSpc>
                </a:pPr>
                <a:endParaRPr>
                  <a:latin typeface="Montserrat" pitchFamily="2" charset="0"/>
                </a:endParaRPr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66343" y="4762797"/>
              <a:ext cx="1075858" cy="586832"/>
            </a:xfrm>
            <a:prstGeom prst="rect">
              <a:avLst/>
            </a:prstGeom>
          </p:spPr>
        </p:pic>
        <p:grpSp>
          <p:nvGrpSpPr>
            <p:cNvPr id="27" name="Group 27"/>
            <p:cNvGrpSpPr/>
            <p:nvPr/>
          </p:nvGrpSpPr>
          <p:grpSpPr>
            <a:xfrm>
              <a:off x="6866610" y="4762797"/>
              <a:ext cx="670665" cy="586832"/>
              <a:chOff x="0" y="0"/>
              <a:chExt cx="812800" cy="7112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6"/>
                  </a:lnSpc>
                </a:pPr>
                <a:endParaRPr>
                  <a:latin typeface="Montserrat" pitchFamily="2" charset="0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7908750" y="4762797"/>
              <a:ext cx="682859" cy="586832"/>
              <a:chOff x="0" y="0"/>
              <a:chExt cx="812800" cy="6985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14300" y="-57150"/>
                <a:ext cx="5842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6"/>
                  </a:lnSpc>
                </a:pPr>
                <a:endParaRPr>
                  <a:latin typeface="Montserrat" pitchFamily="2" charset="0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8963459" y="4784892"/>
              <a:ext cx="608553" cy="608553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2C2C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6"/>
                  </a:lnSpc>
                </a:pPr>
                <a:endParaRPr>
                  <a:latin typeface="Montserrat" pitchFamily="2" charset="0"/>
                </a:endParaRPr>
              </a:p>
            </p:txBody>
          </p:sp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7459" y="6870293"/>
              <a:ext cx="942959" cy="155588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4204409" y="3341531"/>
              <a:ext cx="2283182" cy="306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Montserrat SemiBold" pitchFamily="2" charset="0"/>
                </a:rPr>
                <a:t>QUADRILATERAL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56000" y="752626"/>
              <a:ext cx="4442901" cy="27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1"/>
                </a:lnSpc>
                <a:spcBef>
                  <a:spcPct val="0"/>
                </a:spcBef>
              </a:pPr>
              <a:r>
                <a:rPr lang="en-US" sz="1364" spc="122" dirty="0">
                  <a:solidFill>
                    <a:srgbClr val="FFFFFF"/>
                  </a:solidFill>
                  <a:latin typeface="Montserrat SemiBold" pitchFamily="2" charset="0"/>
                </a:rPr>
                <a:t>DEFINITION IN YOUR OWN WORDS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493099" y="749529"/>
              <a:ext cx="4442901" cy="27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1"/>
                </a:lnSpc>
                <a:spcBef>
                  <a:spcPct val="0"/>
                </a:spcBef>
              </a:pPr>
              <a:r>
                <a:rPr lang="en-US" sz="1364" spc="122" dirty="0">
                  <a:solidFill>
                    <a:srgbClr val="FFFFFF"/>
                  </a:solidFill>
                  <a:latin typeface="Montserrat SemiBold" pitchFamily="2" charset="0"/>
                </a:rPr>
                <a:t>FACTS / CHARACTERISTICS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56000" y="5942197"/>
              <a:ext cx="4442901" cy="27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1"/>
                </a:lnSpc>
                <a:spcBef>
                  <a:spcPct val="0"/>
                </a:spcBef>
              </a:pPr>
              <a:r>
                <a:rPr lang="en-US" sz="1364" spc="122" dirty="0">
                  <a:solidFill>
                    <a:srgbClr val="FFFFFF"/>
                  </a:solidFill>
                  <a:latin typeface="Montserrat SemiBold" pitchFamily="2" charset="0"/>
                </a:rPr>
                <a:t>EXAMPLES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493099" y="5988050"/>
              <a:ext cx="4442901" cy="27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1"/>
                </a:lnSpc>
                <a:spcBef>
                  <a:spcPct val="0"/>
                </a:spcBef>
              </a:pPr>
              <a:r>
                <a:rPr lang="en-US" sz="1364" spc="122" dirty="0">
                  <a:solidFill>
                    <a:srgbClr val="FFFFFF"/>
                  </a:solidFill>
                  <a:latin typeface="Montserrat SemiBold" pitchFamily="2" charset="0"/>
                </a:rPr>
                <a:t>NON-EXAMPLES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56000" y="6755682"/>
              <a:ext cx="6375786" cy="301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16"/>
                </a:lnSpc>
              </a:pPr>
              <a:r>
                <a:rPr lang="en-US" sz="2546">
                  <a:solidFill>
                    <a:srgbClr val="000000"/>
                  </a:solidFill>
                  <a:latin typeface="Montserrat SemiBold" pitchFamily="2" charset="0"/>
                </a:rPr>
                <a:t>FRAYER MODEL FOR MATH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1361" y="1351835"/>
              <a:ext cx="3732179" cy="213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5"/>
                </a:lnSpc>
                <a:spcBef>
                  <a:spcPct val="0"/>
                </a:spcBef>
              </a:pPr>
              <a:r>
                <a:rPr lang="en-US" sz="1100" spc="99">
                  <a:solidFill>
                    <a:srgbClr val="000000"/>
                  </a:solidFill>
                  <a:latin typeface="Montserrat" pitchFamily="2" charset="0"/>
                </a:rPr>
                <a:t>It's a shape with 4 sides that are straight.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5941525" y="1351835"/>
              <a:ext cx="3443776" cy="13621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15"/>
                </a:lnSpc>
              </a:pPr>
              <a:r>
                <a:rPr lang="en-US" sz="1100" spc="99" dirty="0">
                  <a:solidFill>
                    <a:srgbClr val="000000"/>
                  </a:solidFill>
                  <a:latin typeface="Montserrat" pitchFamily="2" charset="0"/>
                </a:rPr>
                <a:t>- Polygon with 4 sides and 4 angles</a:t>
              </a:r>
            </a:p>
            <a:p>
              <a:pPr>
                <a:lnSpc>
                  <a:spcPts val="1815"/>
                </a:lnSpc>
              </a:pPr>
              <a:r>
                <a:rPr lang="en-US" sz="1100" spc="99" dirty="0">
                  <a:solidFill>
                    <a:srgbClr val="000000"/>
                  </a:solidFill>
                  <a:latin typeface="Montserrat" pitchFamily="2" charset="0"/>
                </a:rPr>
                <a:t>- All the interior angles add up to 360 degrees</a:t>
              </a:r>
            </a:p>
            <a:p>
              <a:pPr>
                <a:lnSpc>
                  <a:spcPts val="1815"/>
                </a:lnSpc>
                <a:spcBef>
                  <a:spcPct val="0"/>
                </a:spcBef>
              </a:pPr>
              <a:r>
                <a:rPr lang="en-US" sz="1100" spc="99" dirty="0">
                  <a:solidFill>
                    <a:srgbClr val="000000"/>
                  </a:solidFill>
                  <a:latin typeface="Montserrat" pitchFamily="2" charset="0"/>
                </a:rPr>
                <a:t>- The word 'quadrilateral' comes from 'quad' meaning '4' and 'lateral' meaning 'of sides'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111361" y="4113808"/>
              <a:ext cx="3732179" cy="213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5"/>
                </a:lnSpc>
                <a:spcBef>
                  <a:spcPct val="0"/>
                </a:spcBef>
              </a:pPr>
              <a:r>
                <a:rPr lang="en-US" sz="1100" spc="99">
                  <a:solidFill>
                    <a:srgbClr val="000000"/>
                  </a:solidFill>
                  <a:latin typeface="Montserrat" pitchFamily="2" charset="0"/>
                </a:rPr>
                <a:t>Square, rhombus, rectangle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941524" y="4113808"/>
              <a:ext cx="3630487" cy="213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15"/>
                </a:lnSpc>
                <a:spcBef>
                  <a:spcPct val="0"/>
                </a:spcBef>
              </a:pPr>
              <a:r>
                <a:rPr lang="en-US" sz="1100" spc="99">
                  <a:solidFill>
                    <a:srgbClr val="000000"/>
                  </a:solidFill>
                  <a:latin typeface="Montserrat" pitchFamily="2" charset="0"/>
                </a:rPr>
                <a:t>Triangle, hexagon, circle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 SemiBold</vt:lpstr>
      <vt:lpstr>Calibri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Frayer model template</dc:title>
  <cp:lastModifiedBy>Hương Tecpen</cp:lastModifiedBy>
  <cp:revision>2</cp:revision>
  <dcterms:created xsi:type="dcterms:W3CDTF">2006-08-16T00:00:00Z</dcterms:created>
  <dcterms:modified xsi:type="dcterms:W3CDTF">2022-12-15T20:05:31Z</dcterms:modified>
  <dc:identifier>DAFUrF4BDyQ</dc:identifier>
</cp:coreProperties>
</file>