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Alta Caption" panose="02000503000000000000" pitchFamily="50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ontime" panose="00000500000000000000" pitchFamily="2" charset="0"/>
      <p:regular r:id="rId8"/>
    </p:embeddedFont>
    <p:embeddedFont>
      <p:font typeface="Source Sans Pro" panose="020B0503030403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roup 377">
            <a:extLst>
              <a:ext uri="{FF2B5EF4-FFF2-40B4-BE49-F238E27FC236}">
                <a16:creationId xmlns:a16="http://schemas.microsoft.com/office/drawing/2014/main" id="{F7DD2FB4-7224-0425-2485-F642C65363E1}"/>
              </a:ext>
            </a:extLst>
          </p:cNvPr>
          <p:cNvGrpSpPr/>
          <p:nvPr/>
        </p:nvGrpSpPr>
        <p:grpSpPr>
          <a:xfrm>
            <a:off x="372302" y="486866"/>
            <a:ext cx="6815396" cy="10195609"/>
            <a:chOff x="372302" y="486866"/>
            <a:chExt cx="6815396" cy="10195609"/>
          </a:xfrm>
        </p:grpSpPr>
        <p:sp>
          <p:nvSpPr>
            <p:cNvPr id="2" name="AutoShape 2"/>
            <p:cNvSpPr/>
            <p:nvPr/>
          </p:nvSpPr>
          <p:spPr>
            <a:xfrm rot="-5400000">
              <a:off x="-3963895" y="6074068"/>
              <a:ext cx="9216814" cy="0"/>
            </a:xfrm>
            <a:prstGeom prst="line">
              <a:avLst/>
            </a:prstGeom>
            <a:ln w="19050" cap="flat">
              <a:solidFill>
                <a:srgbClr val="F8723E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TextBox 3"/>
            <p:cNvSpPr txBox="1"/>
            <p:nvPr/>
          </p:nvSpPr>
          <p:spPr>
            <a:xfrm>
              <a:off x="372302" y="486866"/>
              <a:ext cx="5186870" cy="883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39"/>
                </a:lnSpc>
              </a:pPr>
              <a:r>
                <a:rPr lang="en-US" sz="6000" dirty="0">
                  <a:solidFill>
                    <a:srgbClr val="F8723E"/>
                  </a:solidFill>
                  <a:latin typeface="Moontime"/>
                </a:rPr>
                <a:t>Ultimate grocery list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919319" y="1912672"/>
              <a:ext cx="149813" cy="149813"/>
              <a:chOff x="0" y="0"/>
              <a:chExt cx="1913890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177310" y="1865047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artichokes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19319" y="1518031"/>
              <a:ext cx="1490187" cy="271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86"/>
                </a:lnSpc>
              </a:pPr>
              <a:r>
                <a:rPr lang="en-US" sz="1446" spc="72" dirty="0">
                  <a:solidFill>
                    <a:srgbClr val="000000"/>
                  </a:solidFill>
                  <a:latin typeface="Alta Caption" panose="02000503000000000000" pitchFamily="50" charset="0"/>
                </a:rPr>
                <a:t>VEGETABLES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919319" y="2145009"/>
              <a:ext cx="149813" cy="149813"/>
              <a:chOff x="0" y="0"/>
              <a:chExt cx="1913890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77310" y="2097384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 dirty="0">
                  <a:solidFill>
                    <a:srgbClr val="000000"/>
                  </a:solidFill>
                  <a:latin typeface="Source Sans Pro"/>
                </a:rPr>
                <a:t>arugula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919319" y="2377346"/>
              <a:ext cx="149813" cy="149813"/>
              <a:chOff x="0" y="0"/>
              <a:chExt cx="1913890" cy="19138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177310" y="232972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asparagus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919319" y="2609683"/>
              <a:ext cx="149813" cy="149813"/>
              <a:chOff x="0" y="0"/>
              <a:chExt cx="1913890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177310" y="256205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avocado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919319" y="2842019"/>
              <a:ext cx="149813" cy="149813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1177310" y="2794394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beets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919319" y="3074356"/>
              <a:ext cx="149813" cy="149813"/>
              <a:chOff x="0" y="0"/>
              <a:chExt cx="1913890" cy="19138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1177310" y="302673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beet greens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919319" y="3306693"/>
              <a:ext cx="149813" cy="149813"/>
              <a:chOff x="0" y="0"/>
              <a:chExt cx="1913890" cy="191389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1177310" y="325906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bell peppers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919319" y="3539029"/>
              <a:ext cx="149813" cy="149813"/>
              <a:chOff x="0" y="0"/>
              <a:chExt cx="1913890" cy="191389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1177310" y="3491404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bok choy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919319" y="3771366"/>
              <a:ext cx="149813" cy="149813"/>
              <a:chOff x="0" y="0"/>
              <a:chExt cx="1913890" cy="191389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1177310" y="372374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broccoli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919319" y="4003703"/>
              <a:ext cx="149813" cy="149813"/>
              <a:chOff x="0" y="0"/>
              <a:chExt cx="1913890" cy="191389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1177310" y="395607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broccoli rabe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919319" y="4236040"/>
              <a:ext cx="149813" cy="149813"/>
              <a:chOff x="0" y="0"/>
              <a:chExt cx="1913890" cy="191389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1177310" y="418841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cabbage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919319" y="4468376"/>
              <a:ext cx="149813" cy="149813"/>
              <a:chOff x="0" y="0"/>
              <a:chExt cx="1913890" cy="191389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1177310" y="442075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carrots</a:t>
              </a:r>
            </a:p>
          </p:txBody>
        </p:sp>
        <p:grpSp>
          <p:nvGrpSpPr>
            <p:cNvPr id="41" name="Group 41"/>
            <p:cNvGrpSpPr/>
            <p:nvPr/>
          </p:nvGrpSpPr>
          <p:grpSpPr>
            <a:xfrm>
              <a:off x="919319" y="4700713"/>
              <a:ext cx="149813" cy="149813"/>
              <a:chOff x="0" y="0"/>
              <a:chExt cx="1913890" cy="191389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3" name="TextBox 43"/>
            <p:cNvSpPr txBox="1"/>
            <p:nvPr/>
          </p:nvSpPr>
          <p:spPr>
            <a:xfrm>
              <a:off x="1177310" y="465308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cauliflower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919319" y="4933050"/>
              <a:ext cx="149813" cy="149813"/>
              <a:chOff x="0" y="0"/>
              <a:chExt cx="1913890" cy="191389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6" name="TextBox 46"/>
            <p:cNvSpPr txBox="1"/>
            <p:nvPr/>
          </p:nvSpPr>
          <p:spPr>
            <a:xfrm>
              <a:off x="1177310" y="488542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celery</a:t>
              </a:r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919319" y="5165387"/>
              <a:ext cx="149813" cy="149813"/>
              <a:chOff x="0" y="0"/>
              <a:chExt cx="1913890" cy="191389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9" name="TextBox 49"/>
            <p:cNvSpPr txBox="1"/>
            <p:nvPr/>
          </p:nvSpPr>
          <p:spPr>
            <a:xfrm>
              <a:off x="1177310" y="511776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chard</a:t>
              </a:r>
            </a:p>
          </p:txBody>
        </p:sp>
        <p:grpSp>
          <p:nvGrpSpPr>
            <p:cNvPr id="50" name="Group 50"/>
            <p:cNvGrpSpPr/>
            <p:nvPr/>
          </p:nvGrpSpPr>
          <p:grpSpPr>
            <a:xfrm>
              <a:off x="919319" y="5397723"/>
              <a:ext cx="149813" cy="149813"/>
              <a:chOff x="0" y="0"/>
              <a:chExt cx="1913890" cy="191389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52" name="TextBox 52"/>
            <p:cNvSpPr txBox="1"/>
            <p:nvPr/>
          </p:nvSpPr>
          <p:spPr>
            <a:xfrm>
              <a:off x="1177310" y="535009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cucumber</a:t>
              </a: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919319" y="5630060"/>
              <a:ext cx="149813" cy="149813"/>
              <a:chOff x="0" y="0"/>
              <a:chExt cx="1913890" cy="191389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55" name="TextBox 55"/>
            <p:cNvSpPr txBox="1"/>
            <p:nvPr/>
          </p:nvSpPr>
          <p:spPr>
            <a:xfrm>
              <a:off x="1177310" y="558243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daikon</a:t>
              </a: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919319" y="5862397"/>
              <a:ext cx="149813" cy="149813"/>
              <a:chOff x="0" y="0"/>
              <a:chExt cx="1913890" cy="191389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58" name="TextBox 58"/>
            <p:cNvSpPr txBox="1"/>
            <p:nvPr/>
          </p:nvSpPr>
          <p:spPr>
            <a:xfrm>
              <a:off x="1177310" y="581477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eggplant</a:t>
              </a:r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919319" y="6094734"/>
              <a:ext cx="149813" cy="149813"/>
              <a:chOff x="0" y="0"/>
              <a:chExt cx="1913890" cy="191389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61" name="TextBox 61"/>
            <p:cNvSpPr txBox="1"/>
            <p:nvPr/>
          </p:nvSpPr>
          <p:spPr>
            <a:xfrm>
              <a:off x="1177310" y="6047109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endive</a:t>
              </a:r>
            </a:p>
          </p:txBody>
        </p:sp>
        <p:grpSp>
          <p:nvGrpSpPr>
            <p:cNvPr id="62" name="Group 62"/>
            <p:cNvGrpSpPr/>
            <p:nvPr/>
          </p:nvGrpSpPr>
          <p:grpSpPr>
            <a:xfrm>
              <a:off x="919319" y="6327070"/>
              <a:ext cx="149813" cy="149813"/>
              <a:chOff x="0" y="0"/>
              <a:chExt cx="1913890" cy="191389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64" name="TextBox 64"/>
            <p:cNvSpPr txBox="1"/>
            <p:nvPr/>
          </p:nvSpPr>
          <p:spPr>
            <a:xfrm>
              <a:off x="1177310" y="627944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garlic</a:t>
              </a: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919319" y="6559407"/>
              <a:ext cx="149813" cy="149813"/>
              <a:chOff x="0" y="0"/>
              <a:chExt cx="1913890" cy="191389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67" name="TextBox 67"/>
            <p:cNvSpPr txBox="1"/>
            <p:nvPr/>
          </p:nvSpPr>
          <p:spPr>
            <a:xfrm>
              <a:off x="1177310" y="651178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ginger</a:t>
              </a:r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919319" y="6791744"/>
              <a:ext cx="149813" cy="149813"/>
              <a:chOff x="0" y="0"/>
              <a:chExt cx="1913890" cy="191389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70" name="TextBox 70"/>
            <p:cNvSpPr txBox="1"/>
            <p:nvPr/>
          </p:nvSpPr>
          <p:spPr>
            <a:xfrm>
              <a:off x="1177310" y="6744119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green beans</a:t>
              </a:r>
            </a:p>
          </p:txBody>
        </p:sp>
        <p:grpSp>
          <p:nvGrpSpPr>
            <p:cNvPr id="71" name="Group 71"/>
            <p:cNvGrpSpPr/>
            <p:nvPr/>
          </p:nvGrpSpPr>
          <p:grpSpPr>
            <a:xfrm>
              <a:off x="919319" y="7024081"/>
              <a:ext cx="149813" cy="149813"/>
              <a:chOff x="0" y="0"/>
              <a:chExt cx="1913890" cy="191389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73" name="TextBox 73"/>
            <p:cNvSpPr txBox="1"/>
            <p:nvPr/>
          </p:nvSpPr>
          <p:spPr>
            <a:xfrm>
              <a:off x="1177310" y="6976456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hot peppers</a:t>
              </a: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919319" y="7256417"/>
              <a:ext cx="149813" cy="149813"/>
              <a:chOff x="0" y="0"/>
              <a:chExt cx="1913890" cy="191389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76" name="TextBox 76"/>
            <p:cNvSpPr txBox="1"/>
            <p:nvPr/>
          </p:nvSpPr>
          <p:spPr>
            <a:xfrm>
              <a:off x="1177310" y="720879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jicama</a:t>
              </a:r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919319" y="7488754"/>
              <a:ext cx="149813" cy="149813"/>
              <a:chOff x="0" y="0"/>
              <a:chExt cx="1913890" cy="191389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79" name="TextBox 79"/>
            <p:cNvSpPr txBox="1"/>
            <p:nvPr/>
          </p:nvSpPr>
          <p:spPr>
            <a:xfrm>
              <a:off x="1177310" y="7441129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kale</a:t>
              </a:r>
            </a:p>
          </p:txBody>
        </p:sp>
        <p:grpSp>
          <p:nvGrpSpPr>
            <p:cNvPr id="80" name="Group 80"/>
            <p:cNvGrpSpPr/>
            <p:nvPr/>
          </p:nvGrpSpPr>
          <p:grpSpPr>
            <a:xfrm>
              <a:off x="919319" y="7721091"/>
              <a:ext cx="149813" cy="149813"/>
              <a:chOff x="0" y="0"/>
              <a:chExt cx="1913890" cy="191389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2" name="TextBox 82"/>
            <p:cNvSpPr txBox="1"/>
            <p:nvPr/>
          </p:nvSpPr>
          <p:spPr>
            <a:xfrm>
              <a:off x="1177310" y="7673466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lettuce</a:t>
              </a:r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919319" y="7953428"/>
              <a:ext cx="149813" cy="149813"/>
              <a:chOff x="0" y="0"/>
              <a:chExt cx="1913890" cy="191389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5" name="TextBox 85"/>
            <p:cNvSpPr txBox="1"/>
            <p:nvPr/>
          </p:nvSpPr>
          <p:spPr>
            <a:xfrm>
              <a:off x="1177310" y="7905803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mushrooms</a:t>
              </a:r>
            </a:p>
          </p:txBody>
        </p:sp>
        <p:grpSp>
          <p:nvGrpSpPr>
            <p:cNvPr id="86" name="Group 86"/>
            <p:cNvGrpSpPr/>
            <p:nvPr/>
          </p:nvGrpSpPr>
          <p:grpSpPr>
            <a:xfrm>
              <a:off x="919319" y="8185764"/>
              <a:ext cx="149813" cy="149813"/>
              <a:chOff x="0" y="0"/>
              <a:chExt cx="1913890" cy="191389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8" name="TextBox 88"/>
            <p:cNvSpPr txBox="1"/>
            <p:nvPr/>
          </p:nvSpPr>
          <p:spPr>
            <a:xfrm>
              <a:off x="1177310" y="8138139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okra</a:t>
              </a:r>
            </a:p>
          </p:txBody>
        </p:sp>
        <p:grpSp>
          <p:nvGrpSpPr>
            <p:cNvPr id="89" name="Group 89"/>
            <p:cNvGrpSpPr/>
            <p:nvPr/>
          </p:nvGrpSpPr>
          <p:grpSpPr>
            <a:xfrm>
              <a:off x="919319" y="8418101"/>
              <a:ext cx="149813" cy="149813"/>
              <a:chOff x="0" y="0"/>
              <a:chExt cx="1913890" cy="191389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1" name="TextBox 91"/>
            <p:cNvSpPr txBox="1"/>
            <p:nvPr/>
          </p:nvSpPr>
          <p:spPr>
            <a:xfrm>
              <a:off x="1177310" y="8370476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onions</a:t>
              </a:r>
            </a:p>
          </p:txBody>
        </p:sp>
        <p:grpSp>
          <p:nvGrpSpPr>
            <p:cNvPr id="92" name="Group 92"/>
            <p:cNvGrpSpPr/>
            <p:nvPr/>
          </p:nvGrpSpPr>
          <p:grpSpPr>
            <a:xfrm>
              <a:off x="919319" y="8650438"/>
              <a:ext cx="149813" cy="149813"/>
              <a:chOff x="0" y="0"/>
              <a:chExt cx="1913890" cy="1913890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4" name="TextBox 94"/>
            <p:cNvSpPr txBox="1"/>
            <p:nvPr/>
          </p:nvSpPr>
          <p:spPr>
            <a:xfrm>
              <a:off x="1177310" y="8602813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peas</a:t>
              </a:r>
            </a:p>
          </p:txBody>
        </p:sp>
        <p:grpSp>
          <p:nvGrpSpPr>
            <p:cNvPr id="95" name="Group 95"/>
            <p:cNvGrpSpPr/>
            <p:nvPr/>
          </p:nvGrpSpPr>
          <p:grpSpPr>
            <a:xfrm>
              <a:off x="919319" y="8882774"/>
              <a:ext cx="149813" cy="149813"/>
              <a:chOff x="0" y="0"/>
              <a:chExt cx="1913890" cy="191389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7" name="TextBox 97"/>
            <p:cNvSpPr txBox="1"/>
            <p:nvPr/>
          </p:nvSpPr>
          <p:spPr>
            <a:xfrm>
              <a:off x="1177310" y="8835149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potatoes</a:t>
              </a:r>
            </a:p>
          </p:txBody>
        </p:sp>
        <p:grpSp>
          <p:nvGrpSpPr>
            <p:cNvPr id="98" name="Group 98"/>
            <p:cNvGrpSpPr/>
            <p:nvPr/>
          </p:nvGrpSpPr>
          <p:grpSpPr>
            <a:xfrm>
              <a:off x="919319" y="9115111"/>
              <a:ext cx="149813" cy="149813"/>
              <a:chOff x="0" y="0"/>
              <a:chExt cx="1913890" cy="1913890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0" name="TextBox 100"/>
            <p:cNvSpPr txBox="1"/>
            <p:nvPr/>
          </p:nvSpPr>
          <p:spPr>
            <a:xfrm>
              <a:off x="1177310" y="9067486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pumpkin</a:t>
              </a:r>
            </a:p>
          </p:txBody>
        </p:sp>
        <p:grpSp>
          <p:nvGrpSpPr>
            <p:cNvPr id="101" name="Group 101"/>
            <p:cNvGrpSpPr/>
            <p:nvPr/>
          </p:nvGrpSpPr>
          <p:grpSpPr>
            <a:xfrm>
              <a:off x="919319" y="9347448"/>
              <a:ext cx="149813" cy="149813"/>
              <a:chOff x="0" y="0"/>
              <a:chExt cx="1913890" cy="191389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3" name="TextBox 103"/>
            <p:cNvSpPr txBox="1"/>
            <p:nvPr/>
          </p:nvSpPr>
          <p:spPr>
            <a:xfrm>
              <a:off x="1177310" y="9299823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radishes</a:t>
              </a:r>
            </a:p>
          </p:txBody>
        </p:sp>
        <p:grpSp>
          <p:nvGrpSpPr>
            <p:cNvPr id="104" name="Group 104"/>
            <p:cNvGrpSpPr/>
            <p:nvPr/>
          </p:nvGrpSpPr>
          <p:grpSpPr>
            <a:xfrm>
              <a:off x="919319" y="9579785"/>
              <a:ext cx="149813" cy="149813"/>
              <a:chOff x="0" y="0"/>
              <a:chExt cx="1913890" cy="1913890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6" name="TextBox 106"/>
            <p:cNvSpPr txBox="1"/>
            <p:nvPr/>
          </p:nvSpPr>
          <p:spPr>
            <a:xfrm>
              <a:off x="1177310" y="9532160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spinach</a:t>
              </a:r>
            </a:p>
          </p:txBody>
        </p:sp>
        <p:grpSp>
          <p:nvGrpSpPr>
            <p:cNvPr id="107" name="Group 107"/>
            <p:cNvGrpSpPr/>
            <p:nvPr/>
          </p:nvGrpSpPr>
          <p:grpSpPr>
            <a:xfrm>
              <a:off x="919319" y="9812121"/>
              <a:ext cx="149813" cy="149813"/>
              <a:chOff x="0" y="0"/>
              <a:chExt cx="1913890" cy="1913890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9" name="TextBox 109"/>
            <p:cNvSpPr txBox="1"/>
            <p:nvPr/>
          </p:nvSpPr>
          <p:spPr>
            <a:xfrm>
              <a:off x="1177310" y="9764496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squash</a:t>
              </a:r>
            </a:p>
          </p:txBody>
        </p:sp>
        <p:grpSp>
          <p:nvGrpSpPr>
            <p:cNvPr id="110" name="Group 110"/>
            <p:cNvGrpSpPr/>
            <p:nvPr/>
          </p:nvGrpSpPr>
          <p:grpSpPr>
            <a:xfrm>
              <a:off x="919319" y="10044458"/>
              <a:ext cx="149813" cy="149813"/>
              <a:chOff x="0" y="0"/>
              <a:chExt cx="1913890" cy="1913890"/>
            </a:xfrm>
          </p:grpSpPr>
          <p:sp>
            <p:nvSpPr>
              <p:cNvPr id="111" name="Freeform 1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2" name="TextBox 112"/>
            <p:cNvSpPr txBox="1"/>
            <p:nvPr/>
          </p:nvSpPr>
          <p:spPr>
            <a:xfrm>
              <a:off x="1177310" y="9996833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 dirty="0">
                  <a:solidFill>
                    <a:srgbClr val="000000"/>
                  </a:solidFill>
                  <a:latin typeface="Source Sans Pro"/>
                </a:rPr>
                <a:t>tomatoes</a:t>
              </a:r>
            </a:p>
          </p:txBody>
        </p:sp>
        <p:grpSp>
          <p:nvGrpSpPr>
            <p:cNvPr id="113" name="Group 113"/>
            <p:cNvGrpSpPr/>
            <p:nvPr/>
          </p:nvGrpSpPr>
          <p:grpSpPr>
            <a:xfrm>
              <a:off x="2512050" y="1912672"/>
              <a:ext cx="149813" cy="149813"/>
              <a:chOff x="0" y="0"/>
              <a:chExt cx="1913890" cy="1913890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5" name="TextBox 115"/>
            <p:cNvSpPr txBox="1"/>
            <p:nvPr/>
          </p:nvSpPr>
          <p:spPr>
            <a:xfrm>
              <a:off x="2770041" y="1865047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apples</a:t>
              </a:r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2512050" y="1518031"/>
              <a:ext cx="1490187" cy="271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86"/>
                </a:lnSpc>
              </a:pPr>
              <a:r>
                <a:rPr lang="en-US" sz="1446" spc="72">
                  <a:solidFill>
                    <a:srgbClr val="000000"/>
                  </a:solidFill>
                  <a:latin typeface="Alta Caption" panose="02000503000000000000" pitchFamily="50" charset="0"/>
                </a:rPr>
                <a:t>fruits</a:t>
              </a:r>
            </a:p>
          </p:txBody>
        </p:sp>
        <p:grpSp>
          <p:nvGrpSpPr>
            <p:cNvPr id="117" name="Group 117"/>
            <p:cNvGrpSpPr/>
            <p:nvPr/>
          </p:nvGrpSpPr>
          <p:grpSpPr>
            <a:xfrm>
              <a:off x="2512050" y="2145009"/>
              <a:ext cx="149813" cy="149813"/>
              <a:chOff x="0" y="0"/>
              <a:chExt cx="1913890" cy="191389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9" name="TextBox 119"/>
            <p:cNvSpPr txBox="1"/>
            <p:nvPr/>
          </p:nvSpPr>
          <p:spPr>
            <a:xfrm>
              <a:off x="2770041" y="2097384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apricots</a:t>
              </a:r>
            </a:p>
          </p:txBody>
        </p:sp>
        <p:grpSp>
          <p:nvGrpSpPr>
            <p:cNvPr id="120" name="Group 120"/>
            <p:cNvGrpSpPr/>
            <p:nvPr/>
          </p:nvGrpSpPr>
          <p:grpSpPr>
            <a:xfrm>
              <a:off x="2512050" y="2377346"/>
              <a:ext cx="149813" cy="149813"/>
              <a:chOff x="0" y="0"/>
              <a:chExt cx="1913890" cy="1913890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2" name="TextBox 122"/>
            <p:cNvSpPr txBox="1"/>
            <p:nvPr/>
          </p:nvSpPr>
          <p:spPr>
            <a:xfrm>
              <a:off x="2770041" y="232972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bananas</a:t>
              </a:r>
            </a:p>
          </p:txBody>
        </p:sp>
        <p:grpSp>
          <p:nvGrpSpPr>
            <p:cNvPr id="123" name="Group 123"/>
            <p:cNvGrpSpPr/>
            <p:nvPr/>
          </p:nvGrpSpPr>
          <p:grpSpPr>
            <a:xfrm>
              <a:off x="2512050" y="2609683"/>
              <a:ext cx="149813" cy="149813"/>
              <a:chOff x="0" y="0"/>
              <a:chExt cx="1913890" cy="191389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5" name="TextBox 125"/>
            <p:cNvSpPr txBox="1"/>
            <p:nvPr/>
          </p:nvSpPr>
          <p:spPr>
            <a:xfrm>
              <a:off x="2770041" y="256205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blackberries</a:t>
              </a:r>
            </a:p>
          </p:txBody>
        </p:sp>
        <p:grpSp>
          <p:nvGrpSpPr>
            <p:cNvPr id="126" name="Group 126"/>
            <p:cNvGrpSpPr/>
            <p:nvPr/>
          </p:nvGrpSpPr>
          <p:grpSpPr>
            <a:xfrm>
              <a:off x="2512050" y="2842019"/>
              <a:ext cx="149813" cy="149813"/>
              <a:chOff x="0" y="0"/>
              <a:chExt cx="1913890" cy="1913890"/>
            </a:xfrm>
          </p:grpSpPr>
          <p:sp>
            <p:nvSpPr>
              <p:cNvPr id="127" name="Freeform 1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8" name="TextBox 128"/>
            <p:cNvSpPr txBox="1"/>
            <p:nvPr/>
          </p:nvSpPr>
          <p:spPr>
            <a:xfrm>
              <a:off x="2770041" y="2794394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blueberries</a:t>
              </a:r>
            </a:p>
          </p:txBody>
        </p:sp>
        <p:grpSp>
          <p:nvGrpSpPr>
            <p:cNvPr id="129" name="Group 129"/>
            <p:cNvGrpSpPr/>
            <p:nvPr/>
          </p:nvGrpSpPr>
          <p:grpSpPr>
            <a:xfrm>
              <a:off x="2512050" y="3074356"/>
              <a:ext cx="149813" cy="149813"/>
              <a:chOff x="0" y="0"/>
              <a:chExt cx="1913890" cy="1913890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1" name="TextBox 131"/>
            <p:cNvSpPr txBox="1"/>
            <p:nvPr/>
          </p:nvSpPr>
          <p:spPr>
            <a:xfrm>
              <a:off x="2770041" y="302673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cantaloupe</a:t>
              </a:r>
            </a:p>
          </p:txBody>
        </p:sp>
        <p:grpSp>
          <p:nvGrpSpPr>
            <p:cNvPr id="132" name="Group 132"/>
            <p:cNvGrpSpPr/>
            <p:nvPr/>
          </p:nvGrpSpPr>
          <p:grpSpPr>
            <a:xfrm>
              <a:off x="2512050" y="3306693"/>
              <a:ext cx="149813" cy="149813"/>
              <a:chOff x="0" y="0"/>
              <a:chExt cx="1913890" cy="1913890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4" name="TextBox 134"/>
            <p:cNvSpPr txBox="1"/>
            <p:nvPr/>
          </p:nvSpPr>
          <p:spPr>
            <a:xfrm>
              <a:off x="2770041" y="325906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cherries</a:t>
              </a:r>
            </a:p>
          </p:txBody>
        </p:sp>
        <p:grpSp>
          <p:nvGrpSpPr>
            <p:cNvPr id="135" name="Group 135"/>
            <p:cNvGrpSpPr/>
            <p:nvPr/>
          </p:nvGrpSpPr>
          <p:grpSpPr>
            <a:xfrm>
              <a:off x="2512050" y="3539029"/>
              <a:ext cx="149813" cy="149813"/>
              <a:chOff x="0" y="0"/>
              <a:chExt cx="1913890" cy="1913890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7" name="TextBox 137"/>
            <p:cNvSpPr txBox="1"/>
            <p:nvPr/>
          </p:nvSpPr>
          <p:spPr>
            <a:xfrm>
              <a:off x="2770041" y="3491404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cranberries</a:t>
              </a:r>
            </a:p>
          </p:txBody>
        </p:sp>
        <p:grpSp>
          <p:nvGrpSpPr>
            <p:cNvPr id="138" name="Group 138"/>
            <p:cNvGrpSpPr/>
            <p:nvPr/>
          </p:nvGrpSpPr>
          <p:grpSpPr>
            <a:xfrm>
              <a:off x="2512050" y="3771366"/>
              <a:ext cx="149813" cy="149813"/>
              <a:chOff x="0" y="0"/>
              <a:chExt cx="1913890" cy="1913890"/>
            </a:xfrm>
          </p:grpSpPr>
          <p:sp>
            <p:nvSpPr>
              <p:cNvPr id="139" name="Freeform 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0" name="TextBox 140"/>
            <p:cNvSpPr txBox="1"/>
            <p:nvPr/>
          </p:nvSpPr>
          <p:spPr>
            <a:xfrm>
              <a:off x="2770041" y="372374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figs</a:t>
              </a:r>
            </a:p>
          </p:txBody>
        </p:sp>
        <p:grpSp>
          <p:nvGrpSpPr>
            <p:cNvPr id="141" name="Group 141"/>
            <p:cNvGrpSpPr/>
            <p:nvPr/>
          </p:nvGrpSpPr>
          <p:grpSpPr>
            <a:xfrm>
              <a:off x="2512050" y="4003703"/>
              <a:ext cx="149813" cy="149813"/>
              <a:chOff x="0" y="0"/>
              <a:chExt cx="1913890" cy="1913890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3" name="TextBox 143"/>
            <p:cNvSpPr txBox="1"/>
            <p:nvPr/>
          </p:nvSpPr>
          <p:spPr>
            <a:xfrm>
              <a:off x="2770041" y="395607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grapes</a:t>
              </a:r>
            </a:p>
          </p:txBody>
        </p:sp>
        <p:grpSp>
          <p:nvGrpSpPr>
            <p:cNvPr id="144" name="Group 144"/>
            <p:cNvGrpSpPr/>
            <p:nvPr/>
          </p:nvGrpSpPr>
          <p:grpSpPr>
            <a:xfrm>
              <a:off x="2512050" y="4236040"/>
              <a:ext cx="149813" cy="149813"/>
              <a:chOff x="0" y="0"/>
              <a:chExt cx="1913890" cy="1913890"/>
            </a:xfrm>
          </p:grpSpPr>
          <p:sp>
            <p:nvSpPr>
              <p:cNvPr id="145" name="Freeform 1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6" name="TextBox 146"/>
            <p:cNvSpPr txBox="1"/>
            <p:nvPr/>
          </p:nvSpPr>
          <p:spPr>
            <a:xfrm>
              <a:off x="2770041" y="418841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grapefruit</a:t>
              </a:r>
            </a:p>
          </p:txBody>
        </p:sp>
        <p:grpSp>
          <p:nvGrpSpPr>
            <p:cNvPr id="147" name="Group 147"/>
            <p:cNvGrpSpPr/>
            <p:nvPr/>
          </p:nvGrpSpPr>
          <p:grpSpPr>
            <a:xfrm>
              <a:off x="2512050" y="4468376"/>
              <a:ext cx="149813" cy="149813"/>
              <a:chOff x="0" y="0"/>
              <a:chExt cx="1913890" cy="1913890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9" name="TextBox 149"/>
            <p:cNvSpPr txBox="1"/>
            <p:nvPr/>
          </p:nvSpPr>
          <p:spPr>
            <a:xfrm>
              <a:off x="2770041" y="442075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honeydew</a:t>
              </a:r>
            </a:p>
          </p:txBody>
        </p:sp>
        <p:grpSp>
          <p:nvGrpSpPr>
            <p:cNvPr id="150" name="Group 150"/>
            <p:cNvGrpSpPr/>
            <p:nvPr/>
          </p:nvGrpSpPr>
          <p:grpSpPr>
            <a:xfrm>
              <a:off x="2512050" y="4700713"/>
              <a:ext cx="149813" cy="149813"/>
              <a:chOff x="0" y="0"/>
              <a:chExt cx="1913890" cy="1913890"/>
            </a:xfrm>
          </p:grpSpPr>
          <p:sp>
            <p:nvSpPr>
              <p:cNvPr id="151" name="Freeform 1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52" name="TextBox 152"/>
            <p:cNvSpPr txBox="1"/>
            <p:nvPr/>
          </p:nvSpPr>
          <p:spPr>
            <a:xfrm>
              <a:off x="2770041" y="465308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kiwis</a:t>
              </a:r>
            </a:p>
          </p:txBody>
        </p:sp>
        <p:grpSp>
          <p:nvGrpSpPr>
            <p:cNvPr id="153" name="Group 153"/>
            <p:cNvGrpSpPr/>
            <p:nvPr/>
          </p:nvGrpSpPr>
          <p:grpSpPr>
            <a:xfrm>
              <a:off x="2512050" y="4933050"/>
              <a:ext cx="149813" cy="149813"/>
              <a:chOff x="0" y="0"/>
              <a:chExt cx="1913890" cy="1913890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55" name="TextBox 155"/>
            <p:cNvSpPr txBox="1"/>
            <p:nvPr/>
          </p:nvSpPr>
          <p:spPr>
            <a:xfrm>
              <a:off x="2770041" y="488542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lemons</a:t>
              </a:r>
            </a:p>
          </p:txBody>
        </p:sp>
        <p:grpSp>
          <p:nvGrpSpPr>
            <p:cNvPr id="156" name="Group 156"/>
            <p:cNvGrpSpPr/>
            <p:nvPr/>
          </p:nvGrpSpPr>
          <p:grpSpPr>
            <a:xfrm>
              <a:off x="2512050" y="5165387"/>
              <a:ext cx="149813" cy="149813"/>
              <a:chOff x="0" y="0"/>
              <a:chExt cx="1913890" cy="1913890"/>
            </a:xfrm>
          </p:grpSpPr>
          <p:sp>
            <p:nvSpPr>
              <p:cNvPr id="157" name="Freeform 1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58" name="TextBox 158"/>
            <p:cNvSpPr txBox="1"/>
            <p:nvPr/>
          </p:nvSpPr>
          <p:spPr>
            <a:xfrm>
              <a:off x="2770041" y="511776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limes</a:t>
              </a:r>
            </a:p>
          </p:txBody>
        </p:sp>
        <p:grpSp>
          <p:nvGrpSpPr>
            <p:cNvPr id="159" name="Group 159"/>
            <p:cNvGrpSpPr/>
            <p:nvPr/>
          </p:nvGrpSpPr>
          <p:grpSpPr>
            <a:xfrm>
              <a:off x="2512050" y="5397723"/>
              <a:ext cx="149813" cy="149813"/>
              <a:chOff x="0" y="0"/>
              <a:chExt cx="1913890" cy="1913890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1" name="TextBox 161"/>
            <p:cNvSpPr txBox="1"/>
            <p:nvPr/>
          </p:nvSpPr>
          <p:spPr>
            <a:xfrm>
              <a:off x="2770041" y="535009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mango</a:t>
              </a:r>
            </a:p>
          </p:txBody>
        </p:sp>
        <p:grpSp>
          <p:nvGrpSpPr>
            <p:cNvPr id="162" name="Group 162"/>
            <p:cNvGrpSpPr/>
            <p:nvPr/>
          </p:nvGrpSpPr>
          <p:grpSpPr>
            <a:xfrm>
              <a:off x="2512050" y="5630060"/>
              <a:ext cx="149813" cy="149813"/>
              <a:chOff x="0" y="0"/>
              <a:chExt cx="1913890" cy="1913890"/>
            </a:xfrm>
          </p:grpSpPr>
          <p:sp>
            <p:nvSpPr>
              <p:cNvPr id="163" name="Freeform 1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4" name="TextBox 164"/>
            <p:cNvSpPr txBox="1"/>
            <p:nvPr/>
          </p:nvSpPr>
          <p:spPr>
            <a:xfrm>
              <a:off x="2770041" y="558243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nectarines</a:t>
              </a:r>
            </a:p>
          </p:txBody>
        </p:sp>
        <p:grpSp>
          <p:nvGrpSpPr>
            <p:cNvPr id="165" name="Group 165"/>
            <p:cNvGrpSpPr/>
            <p:nvPr/>
          </p:nvGrpSpPr>
          <p:grpSpPr>
            <a:xfrm>
              <a:off x="2512050" y="5862397"/>
              <a:ext cx="149813" cy="149813"/>
              <a:chOff x="0" y="0"/>
              <a:chExt cx="1913890" cy="1913890"/>
            </a:xfrm>
          </p:grpSpPr>
          <p:sp>
            <p:nvSpPr>
              <p:cNvPr id="166" name="Freeform 1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7" name="TextBox 167"/>
            <p:cNvSpPr txBox="1"/>
            <p:nvPr/>
          </p:nvSpPr>
          <p:spPr>
            <a:xfrm>
              <a:off x="2770041" y="581477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oranges</a:t>
              </a:r>
            </a:p>
          </p:txBody>
        </p:sp>
        <p:grpSp>
          <p:nvGrpSpPr>
            <p:cNvPr id="168" name="Group 168"/>
            <p:cNvGrpSpPr/>
            <p:nvPr/>
          </p:nvGrpSpPr>
          <p:grpSpPr>
            <a:xfrm>
              <a:off x="2512050" y="6094734"/>
              <a:ext cx="149813" cy="149813"/>
              <a:chOff x="0" y="0"/>
              <a:chExt cx="1913890" cy="1913890"/>
            </a:xfrm>
          </p:grpSpPr>
          <p:sp>
            <p:nvSpPr>
              <p:cNvPr id="169" name="Freeform 1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70" name="TextBox 170"/>
            <p:cNvSpPr txBox="1"/>
            <p:nvPr/>
          </p:nvSpPr>
          <p:spPr>
            <a:xfrm>
              <a:off x="2770041" y="6047109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papaya</a:t>
              </a:r>
            </a:p>
          </p:txBody>
        </p:sp>
        <p:grpSp>
          <p:nvGrpSpPr>
            <p:cNvPr id="171" name="Group 171"/>
            <p:cNvGrpSpPr/>
            <p:nvPr/>
          </p:nvGrpSpPr>
          <p:grpSpPr>
            <a:xfrm>
              <a:off x="2512050" y="6327070"/>
              <a:ext cx="149813" cy="149813"/>
              <a:chOff x="0" y="0"/>
              <a:chExt cx="1913890" cy="1913890"/>
            </a:xfrm>
          </p:grpSpPr>
          <p:sp>
            <p:nvSpPr>
              <p:cNvPr id="172" name="Freeform 1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73" name="TextBox 173"/>
            <p:cNvSpPr txBox="1"/>
            <p:nvPr/>
          </p:nvSpPr>
          <p:spPr>
            <a:xfrm>
              <a:off x="2770041" y="627944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peaches</a:t>
              </a:r>
            </a:p>
          </p:txBody>
        </p:sp>
        <p:grpSp>
          <p:nvGrpSpPr>
            <p:cNvPr id="174" name="Group 174"/>
            <p:cNvGrpSpPr/>
            <p:nvPr/>
          </p:nvGrpSpPr>
          <p:grpSpPr>
            <a:xfrm>
              <a:off x="2512050" y="6559407"/>
              <a:ext cx="149813" cy="149813"/>
              <a:chOff x="0" y="0"/>
              <a:chExt cx="1913890" cy="1913890"/>
            </a:xfrm>
          </p:grpSpPr>
          <p:sp>
            <p:nvSpPr>
              <p:cNvPr id="175" name="Freeform 17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76" name="TextBox 176"/>
            <p:cNvSpPr txBox="1"/>
            <p:nvPr/>
          </p:nvSpPr>
          <p:spPr>
            <a:xfrm>
              <a:off x="2770041" y="651178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pears</a:t>
              </a:r>
            </a:p>
          </p:txBody>
        </p:sp>
        <p:grpSp>
          <p:nvGrpSpPr>
            <p:cNvPr id="177" name="Group 177"/>
            <p:cNvGrpSpPr/>
            <p:nvPr/>
          </p:nvGrpSpPr>
          <p:grpSpPr>
            <a:xfrm>
              <a:off x="2512050" y="6791744"/>
              <a:ext cx="149813" cy="149813"/>
              <a:chOff x="0" y="0"/>
              <a:chExt cx="1913890" cy="1913890"/>
            </a:xfrm>
          </p:grpSpPr>
          <p:sp>
            <p:nvSpPr>
              <p:cNvPr id="178" name="Freeform 1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79" name="TextBox 179"/>
            <p:cNvSpPr txBox="1"/>
            <p:nvPr/>
          </p:nvSpPr>
          <p:spPr>
            <a:xfrm>
              <a:off x="2770041" y="6744119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pineapple</a:t>
              </a:r>
            </a:p>
          </p:txBody>
        </p:sp>
        <p:grpSp>
          <p:nvGrpSpPr>
            <p:cNvPr id="180" name="Group 180"/>
            <p:cNvGrpSpPr/>
            <p:nvPr/>
          </p:nvGrpSpPr>
          <p:grpSpPr>
            <a:xfrm>
              <a:off x="2512050" y="7024081"/>
              <a:ext cx="149813" cy="149813"/>
              <a:chOff x="0" y="0"/>
              <a:chExt cx="1913890" cy="1913890"/>
            </a:xfrm>
          </p:grpSpPr>
          <p:sp>
            <p:nvSpPr>
              <p:cNvPr id="181" name="Freeform 1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2" name="TextBox 182"/>
            <p:cNvSpPr txBox="1"/>
            <p:nvPr/>
          </p:nvSpPr>
          <p:spPr>
            <a:xfrm>
              <a:off x="2770041" y="6976456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plums</a:t>
              </a:r>
            </a:p>
          </p:txBody>
        </p:sp>
        <p:grpSp>
          <p:nvGrpSpPr>
            <p:cNvPr id="183" name="Group 183"/>
            <p:cNvGrpSpPr/>
            <p:nvPr/>
          </p:nvGrpSpPr>
          <p:grpSpPr>
            <a:xfrm>
              <a:off x="2512050" y="7256417"/>
              <a:ext cx="149813" cy="149813"/>
              <a:chOff x="0" y="0"/>
              <a:chExt cx="1913890" cy="1913890"/>
            </a:xfrm>
          </p:grpSpPr>
          <p:sp>
            <p:nvSpPr>
              <p:cNvPr id="184" name="Freeform 1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5" name="TextBox 185"/>
            <p:cNvSpPr txBox="1"/>
            <p:nvPr/>
          </p:nvSpPr>
          <p:spPr>
            <a:xfrm>
              <a:off x="2770041" y="720879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pomegranate</a:t>
              </a:r>
            </a:p>
          </p:txBody>
        </p:sp>
        <p:grpSp>
          <p:nvGrpSpPr>
            <p:cNvPr id="186" name="Group 186"/>
            <p:cNvGrpSpPr/>
            <p:nvPr/>
          </p:nvGrpSpPr>
          <p:grpSpPr>
            <a:xfrm>
              <a:off x="2512050" y="7488754"/>
              <a:ext cx="149813" cy="149813"/>
              <a:chOff x="0" y="0"/>
              <a:chExt cx="1913890" cy="1913890"/>
            </a:xfrm>
          </p:grpSpPr>
          <p:sp>
            <p:nvSpPr>
              <p:cNvPr id="187" name="Freeform 18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8" name="TextBox 188"/>
            <p:cNvSpPr txBox="1"/>
            <p:nvPr/>
          </p:nvSpPr>
          <p:spPr>
            <a:xfrm>
              <a:off x="2770041" y="7441129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raspberries</a:t>
              </a:r>
            </a:p>
          </p:txBody>
        </p:sp>
        <p:grpSp>
          <p:nvGrpSpPr>
            <p:cNvPr id="189" name="Group 189"/>
            <p:cNvGrpSpPr/>
            <p:nvPr/>
          </p:nvGrpSpPr>
          <p:grpSpPr>
            <a:xfrm>
              <a:off x="2512050" y="7721091"/>
              <a:ext cx="149813" cy="149813"/>
              <a:chOff x="0" y="0"/>
              <a:chExt cx="1913890" cy="1913890"/>
            </a:xfrm>
          </p:grpSpPr>
          <p:sp>
            <p:nvSpPr>
              <p:cNvPr id="190" name="Freeform 1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91" name="TextBox 191"/>
            <p:cNvSpPr txBox="1"/>
            <p:nvPr/>
          </p:nvSpPr>
          <p:spPr>
            <a:xfrm>
              <a:off x="2770041" y="7673466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strawberries</a:t>
              </a:r>
            </a:p>
          </p:txBody>
        </p:sp>
        <p:grpSp>
          <p:nvGrpSpPr>
            <p:cNvPr id="192" name="Group 192"/>
            <p:cNvGrpSpPr/>
            <p:nvPr/>
          </p:nvGrpSpPr>
          <p:grpSpPr>
            <a:xfrm>
              <a:off x="2512050" y="7953428"/>
              <a:ext cx="149813" cy="149813"/>
              <a:chOff x="0" y="0"/>
              <a:chExt cx="1913890" cy="1913890"/>
            </a:xfrm>
          </p:grpSpPr>
          <p:sp>
            <p:nvSpPr>
              <p:cNvPr id="193" name="Freeform 1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94" name="TextBox 194"/>
            <p:cNvSpPr txBox="1"/>
            <p:nvPr/>
          </p:nvSpPr>
          <p:spPr>
            <a:xfrm>
              <a:off x="2770041" y="7905803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watermelon</a:t>
              </a:r>
            </a:p>
          </p:txBody>
        </p:sp>
        <p:grpSp>
          <p:nvGrpSpPr>
            <p:cNvPr id="195" name="Group 195"/>
            <p:cNvGrpSpPr/>
            <p:nvPr/>
          </p:nvGrpSpPr>
          <p:grpSpPr>
            <a:xfrm>
              <a:off x="4104780" y="1912672"/>
              <a:ext cx="149813" cy="149813"/>
              <a:chOff x="0" y="0"/>
              <a:chExt cx="1913890" cy="1913890"/>
            </a:xfrm>
          </p:grpSpPr>
          <p:sp>
            <p:nvSpPr>
              <p:cNvPr id="196" name="Freeform 1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97" name="TextBox 197"/>
            <p:cNvSpPr txBox="1"/>
            <p:nvPr/>
          </p:nvSpPr>
          <p:spPr>
            <a:xfrm>
              <a:off x="4362772" y="1865047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allspice</a:t>
              </a:r>
            </a:p>
          </p:txBody>
        </p:sp>
        <p:sp>
          <p:nvSpPr>
            <p:cNvPr id="198" name="TextBox 198"/>
            <p:cNvSpPr txBox="1"/>
            <p:nvPr/>
          </p:nvSpPr>
          <p:spPr>
            <a:xfrm>
              <a:off x="4104780" y="1518031"/>
              <a:ext cx="1490187" cy="271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86"/>
                </a:lnSpc>
              </a:pPr>
              <a:r>
                <a:rPr lang="en-US" sz="1446" spc="72">
                  <a:solidFill>
                    <a:srgbClr val="000000"/>
                  </a:solidFill>
                  <a:latin typeface="Alta Caption" panose="02000503000000000000" pitchFamily="50" charset="0"/>
                </a:rPr>
                <a:t>HERBS &amp; SPICES</a:t>
              </a:r>
            </a:p>
          </p:txBody>
        </p:sp>
        <p:grpSp>
          <p:nvGrpSpPr>
            <p:cNvPr id="199" name="Group 199"/>
            <p:cNvGrpSpPr/>
            <p:nvPr/>
          </p:nvGrpSpPr>
          <p:grpSpPr>
            <a:xfrm>
              <a:off x="4104780" y="2145009"/>
              <a:ext cx="149813" cy="149813"/>
              <a:chOff x="0" y="0"/>
              <a:chExt cx="1913890" cy="1913890"/>
            </a:xfrm>
          </p:grpSpPr>
          <p:sp>
            <p:nvSpPr>
              <p:cNvPr id="200" name="Freeform 2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1" name="TextBox 201"/>
            <p:cNvSpPr txBox="1"/>
            <p:nvPr/>
          </p:nvSpPr>
          <p:spPr>
            <a:xfrm>
              <a:off x="4362772" y="2097384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anise</a:t>
              </a:r>
            </a:p>
          </p:txBody>
        </p:sp>
        <p:grpSp>
          <p:nvGrpSpPr>
            <p:cNvPr id="202" name="Group 202"/>
            <p:cNvGrpSpPr/>
            <p:nvPr/>
          </p:nvGrpSpPr>
          <p:grpSpPr>
            <a:xfrm>
              <a:off x="4104780" y="2377346"/>
              <a:ext cx="149813" cy="149813"/>
              <a:chOff x="0" y="0"/>
              <a:chExt cx="1913890" cy="1913890"/>
            </a:xfrm>
          </p:grpSpPr>
          <p:sp>
            <p:nvSpPr>
              <p:cNvPr id="203" name="Freeform 20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4" name="TextBox 204"/>
            <p:cNvSpPr txBox="1"/>
            <p:nvPr/>
          </p:nvSpPr>
          <p:spPr>
            <a:xfrm>
              <a:off x="4362772" y="232972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bay leaves</a:t>
              </a:r>
            </a:p>
          </p:txBody>
        </p:sp>
        <p:grpSp>
          <p:nvGrpSpPr>
            <p:cNvPr id="205" name="Group 205"/>
            <p:cNvGrpSpPr/>
            <p:nvPr/>
          </p:nvGrpSpPr>
          <p:grpSpPr>
            <a:xfrm>
              <a:off x="4104780" y="2609683"/>
              <a:ext cx="149813" cy="149813"/>
              <a:chOff x="0" y="0"/>
              <a:chExt cx="1913890" cy="1913890"/>
            </a:xfrm>
          </p:grpSpPr>
          <p:sp>
            <p:nvSpPr>
              <p:cNvPr id="206" name="Freeform 2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7" name="TextBox 207"/>
            <p:cNvSpPr txBox="1"/>
            <p:nvPr/>
          </p:nvSpPr>
          <p:spPr>
            <a:xfrm>
              <a:off x="4362772" y="256205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basil</a:t>
              </a:r>
            </a:p>
          </p:txBody>
        </p:sp>
        <p:grpSp>
          <p:nvGrpSpPr>
            <p:cNvPr id="208" name="Group 208"/>
            <p:cNvGrpSpPr/>
            <p:nvPr/>
          </p:nvGrpSpPr>
          <p:grpSpPr>
            <a:xfrm>
              <a:off x="4104780" y="2842019"/>
              <a:ext cx="149813" cy="149813"/>
              <a:chOff x="0" y="0"/>
              <a:chExt cx="1913890" cy="1913890"/>
            </a:xfrm>
          </p:grpSpPr>
          <p:sp>
            <p:nvSpPr>
              <p:cNvPr id="209" name="Freeform 20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0" name="TextBox 210"/>
            <p:cNvSpPr txBox="1"/>
            <p:nvPr/>
          </p:nvSpPr>
          <p:spPr>
            <a:xfrm>
              <a:off x="4362772" y="2794394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black pepper</a:t>
              </a:r>
            </a:p>
          </p:txBody>
        </p:sp>
        <p:grpSp>
          <p:nvGrpSpPr>
            <p:cNvPr id="211" name="Group 211"/>
            <p:cNvGrpSpPr/>
            <p:nvPr/>
          </p:nvGrpSpPr>
          <p:grpSpPr>
            <a:xfrm>
              <a:off x="4104780" y="3074356"/>
              <a:ext cx="149813" cy="149813"/>
              <a:chOff x="0" y="0"/>
              <a:chExt cx="1913890" cy="1913890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3" name="TextBox 213"/>
            <p:cNvSpPr txBox="1"/>
            <p:nvPr/>
          </p:nvSpPr>
          <p:spPr>
            <a:xfrm>
              <a:off x="4362772" y="302673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cardamom</a:t>
              </a:r>
            </a:p>
          </p:txBody>
        </p:sp>
        <p:grpSp>
          <p:nvGrpSpPr>
            <p:cNvPr id="214" name="Group 214"/>
            <p:cNvGrpSpPr/>
            <p:nvPr/>
          </p:nvGrpSpPr>
          <p:grpSpPr>
            <a:xfrm>
              <a:off x="4104780" y="3306693"/>
              <a:ext cx="149813" cy="149813"/>
              <a:chOff x="0" y="0"/>
              <a:chExt cx="1913890" cy="1913890"/>
            </a:xfrm>
          </p:grpSpPr>
          <p:sp>
            <p:nvSpPr>
              <p:cNvPr id="215" name="Freeform 2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6" name="TextBox 216"/>
            <p:cNvSpPr txBox="1"/>
            <p:nvPr/>
          </p:nvSpPr>
          <p:spPr>
            <a:xfrm>
              <a:off x="4362772" y="325906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cayenne pepper</a:t>
              </a:r>
            </a:p>
          </p:txBody>
        </p:sp>
        <p:grpSp>
          <p:nvGrpSpPr>
            <p:cNvPr id="217" name="Group 217"/>
            <p:cNvGrpSpPr/>
            <p:nvPr/>
          </p:nvGrpSpPr>
          <p:grpSpPr>
            <a:xfrm>
              <a:off x="4104780" y="3539029"/>
              <a:ext cx="149813" cy="149813"/>
              <a:chOff x="0" y="0"/>
              <a:chExt cx="1913890" cy="1913890"/>
            </a:xfrm>
          </p:grpSpPr>
          <p:sp>
            <p:nvSpPr>
              <p:cNvPr id="218" name="Freeform 2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9" name="TextBox 219"/>
            <p:cNvSpPr txBox="1"/>
            <p:nvPr/>
          </p:nvSpPr>
          <p:spPr>
            <a:xfrm>
              <a:off x="4362772" y="3491404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chives</a:t>
              </a:r>
            </a:p>
          </p:txBody>
        </p:sp>
        <p:grpSp>
          <p:nvGrpSpPr>
            <p:cNvPr id="220" name="Group 220"/>
            <p:cNvGrpSpPr/>
            <p:nvPr/>
          </p:nvGrpSpPr>
          <p:grpSpPr>
            <a:xfrm>
              <a:off x="4104780" y="3771366"/>
              <a:ext cx="149813" cy="149813"/>
              <a:chOff x="0" y="0"/>
              <a:chExt cx="1913890" cy="1913890"/>
            </a:xfrm>
          </p:grpSpPr>
          <p:sp>
            <p:nvSpPr>
              <p:cNvPr id="221" name="Freeform 2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22" name="TextBox 222"/>
            <p:cNvSpPr txBox="1"/>
            <p:nvPr/>
          </p:nvSpPr>
          <p:spPr>
            <a:xfrm>
              <a:off x="4362772" y="372374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chili powder</a:t>
              </a:r>
            </a:p>
          </p:txBody>
        </p:sp>
        <p:grpSp>
          <p:nvGrpSpPr>
            <p:cNvPr id="223" name="Group 223"/>
            <p:cNvGrpSpPr/>
            <p:nvPr/>
          </p:nvGrpSpPr>
          <p:grpSpPr>
            <a:xfrm>
              <a:off x="4104780" y="4003703"/>
              <a:ext cx="149813" cy="149813"/>
              <a:chOff x="0" y="0"/>
              <a:chExt cx="1913890" cy="1913890"/>
            </a:xfrm>
          </p:grpSpPr>
          <p:sp>
            <p:nvSpPr>
              <p:cNvPr id="224" name="Freeform 2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25" name="TextBox 225"/>
            <p:cNvSpPr txBox="1"/>
            <p:nvPr/>
          </p:nvSpPr>
          <p:spPr>
            <a:xfrm>
              <a:off x="4362772" y="395607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cinnamon</a:t>
              </a:r>
            </a:p>
          </p:txBody>
        </p:sp>
        <p:grpSp>
          <p:nvGrpSpPr>
            <p:cNvPr id="226" name="Group 226"/>
            <p:cNvGrpSpPr/>
            <p:nvPr/>
          </p:nvGrpSpPr>
          <p:grpSpPr>
            <a:xfrm>
              <a:off x="4104780" y="4236040"/>
              <a:ext cx="149813" cy="149813"/>
              <a:chOff x="0" y="0"/>
              <a:chExt cx="1913890" cy="1913890"/>
            </a:xfrm>
          </p:grpSpPr>
          <p:sp>
            <p:nvSpPr>
              <p:cNvPr id="227" name="Freeform 2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28" name="TextBox 228"/>
            <p:cNvSpPr txBox="1"/>
            <p:nvPr/>
          </p:nvSpPr>
          <p:spPr>
            <a:xfrm>
              <a:off x="4362772" y="418841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clove</a:t>
              </a:r>
            </a:p>
          </p:txBody>
        </p:sp>
        <p:grpSp>
          <p:nvGrpSpPr>
            <p:cNvPr id="229" name="Group 229"/>
            <p:cNvGrpSpPr/>
            <p:nvPr/>
          </p:nvGrpSpPr>
          <p:grpSpPr>
            <a:xfrm>
              <a:off x="4104780" y="4468376"/>
              <a:ext cx="149813" cy="149813"/>
              <a:chOff x="0" y="0"/>
              <a:chExt cx="1913890" cy="1913890"/>
            </a:xfrm>
          </p:grpSpPr>
          <p:sp>
            <p:nvSpPr>
              <p:cNvPr id="230" name="Freeform 2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31" name="TextBox 231"/>
            <p:cNvSpPr txBox="1"/>
            <p:nvPr/>
          </p:nvSpPr>
          <p:spPr>
            <a:xfrm>
              <a:off x="4362772" y="442075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coriander seeds</a:t>
              </a:r>
            </a:p>
          </p:txBody>
        </p:sp>
        <p:grpSp>
          <p:nvGrpSpPr>
            <p:cNvPr id="232" name="Group 232"/>
            <p:cNvGrpSpPr/>
            <p:nvPr/>
          </p:nvGrpSpPr>
          <p:grpSpPr>
            <a:xfrm>
              <a:off x="4104780" y="4700713"/>
              <a:ext cx="149813" cy="149813"/>
              <a:chOff x="0" y="0"/>
              <a:chExt cx="1913890" cy="1913890"/>
            </a:xfrm>
          </p:grpSpPr>
          <p:sp>
            <p:nvSpPr>
              <p:cNvPr id="233" name="Freeform 2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34" name="TextBox 234"/>
            <p:cNvSpPr txBox="1"/>
            <p:nvPr/>
          </p:nvSpPr>
          <p:spPr>
            <a:xfrm>
              <a:off x="4362772" y="465308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cumin</a:t>
              </a:r>
            </a:p>
          </p:txBody>
        </p:sp>
        <p:grpSp>
          <p:nvGrpSpPr>
            <p:cNvPr id="235" name="Group 235"/>
            <p:cNvGrpSpPr/>
            <p:nvPr/>
          </p:nvGrpSpPr>
          <p:grpSpPr>
            <a:xfrm>
              <a:off x="4104780" y="4933050"/>
              <a:ext cx="149813" cy="149813"/>
              <a:chOff x="0" y="0"/>
              <a:chExt cx="1913890" cy="1913890"/>
            </a:xfrm>
          </p:grpSpPr>
          <p:sp>
            <p:nvSpPr>
              <p:cNvPr id="236" name="Freeform 2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37" name="TextBox 237"/>
            <p:cNvSpPr txBox="1"/>
            <p:nvPr/>
          </p:nvSpPr>
          <p:spPr>
            <a:xfrm>
              <a:off x="4362772" y="488542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dill</a:t>
              </a:r>
            </a:p>
          </p:txBody>
        </p:sp>
        <p:grpSp>
          <p:nvGrpSpPr>
            <p:cNvPr id="238" name="Group 238"/>
            <p:cNvGrpSpPr/>
            <p:nvPr/>
          </p:nvGrpSpPr>
          <p:grpSpPr>
            <a:xfrm>
              <a:off x="4104780" y="5165387"/>
              <a:ext cx="149813" cy="149813"/>
              <a:chOff x="0" y="0"/>
              <a:chExt cx="1913890" cy="1913890"/>
            </a:xfrm>
          </p:grpSpPr>
          <p:sp>
            <p:nvSpPr>
              <p:cNvPr id="239" name="Freeform 2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40" name="TextBox 240"/>
            <p:cNvSpPr txBox="1"/>
            <p:nvPr/>
          </p:nvSpPr>
          <p:spPr>
            <a:xfrm>
              <a:off x="4362772" y="511776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fennel seeds</a:t>
              </a:r>
            </a:p>
          </p:txBody>
        </p:sp>
        <p:grpSp>
          <p:nvGrpSpPr>
            <p:cNvPr id="241" name="Group 241"/>
            <p:cNvGrpSpPr/>
            <p:nvPr/>
          </p:nvGrpSpPr>
          <p:grpSpPr>
            <a:xfrm>
              <a:off x="4104780" y="5397723"/>
              <a:ext cx="149813" cy="149813"/>
              <a:chOff x="0" y="0"/>
              <a:chExt cx="1913890" cy="1913890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43" name="TextBox 243"/>
            <p:cNvSpPr txBox="1"/>
            <p:nvPr/>
          </p:nvSpPr>
          <p:spPr>
            <a:xfrm>
              <a:off x="4362772" y="535009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garlic</a:t>
              </a:r>
            </a:p>
          </p:txBody>
        </p:sp>
        <p:grpSp>
          <p:nvGrpSpPr>
            <p:cNvPr id="244" name="Group 244"/>
            <p:cNvGrpSpPr/>
            <p:nvPr/>
          </p:nvGrpSpPr>
          <p:grpSpPr>
            <a:xfrm>
              <a:off x="4104780" y="5630060"/>
              <a:ext cx="149813" cy="149813"/>
              <a:chOff x="0" y="0"/>
              <a:chExt cx="1913890" cy="1913890"/>
            </a:xfrm>
          </p:grpSpPr>
          <p:sp>
            <p:nvSpPr>
              <p:cNvPr id="245" name="Freeform 2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46" name="TextBox 246"/>
            <p:cNvSpPr txBox="1"/>
            <p:nvPr/>
          </p:nvSpPr>
          <p:spPr>
            <a:xfrm>
              <a:off x="4362772" y="558243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lemongrass</a:t>
              </a:r>
            </a:p>
          </p:txBody>
        </p:sp>
        <p:grpSp>
          <p:nvGrpSpPr>
            <p:cNvPr id="247" name="Group 247"/>
            <p:cNvGrpSpPr/>
            <p:nvPr/>
          </p:nvGrpSpPr>
          <p:grpSpPr>
            <a:xfrm>
              <a:off x="4104780" y="5862397"/>
              <a:ext cx="149813" cy="149813"/>
              <a:chOff x="0" y="0"/>
              <a:chExt cx="1913890" cy="1913890"/>
            </a:xfrm>
          </p:grpSpPr>
          <p:sp>
            <p:nvSpPr>
              <p:cNvPr id="248" name="Freeform 2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49" name="TextBox 249"/>
            <p:cNvSpPr txBox="1"/>
            <p:nvPr/>
          </p:nvSpPr>
          <p:spPr>
            <a:xfrm>
              <a:off x="4362772" y="581477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mustard seeds</a:t>
              </a:r>
            </a:p>
          </p:txBody>
        </p:sp>
        <p:grpSp>
          <p:nvGrpSpPr>
            <p:cNvPr id="250" name="Group 250"/>
            <p:cNvGrpSpPr/>
            <p:nvPr/>
          </p:nvGrpSpPr>
          <p:grpSpPr>
            <a:xfrm>
              <a:off x="4104780" y="6094734"/>
              <a:ext cx="149813" cy="149813"/>
              <a:chOff x="0" y="0"/>
              <a:chExt cx="1913890" cy="1913890"/>
            </a:xfrm>
          </p:grpSpPr>
          <p:sp>
            <p:nvSpPr>
              <p:cNvPr id="251" name="Freeform 2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52" name="TextBox 252"/>
            <p:cNvSpPr txBox="1"/>
            <p:nvPr/>
          </p:nvSpPr>
          <p:spPr>
            <a:xfrm>
              <a:off x="4362772" y="6047109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nutmeg</a:t>
              </a:r>
            </a:p>
          </p:txBody>
        </p:sp>
        <p:grpSp>
          <p:nvGrpSpPr>
            <p:cNvPr id="253" name="Group 253"/>
            <p:cNvGrpSpPr/>
            <p:nvPr/>
          </p:nvGrpSpPr>
          <p:grpSpPr>
            <a:xfrm>
              <a:off x="4104780" y="6327070"/>
              <a:ext cx="149813" cy="149813"/>
              <a:chOff x="0" y="0"/>
              <a:chExt cx="1913890" cy="1913890"/>
            </a:xfrm>
          </p:grpSpPr>
          <p:sp>
            <p:nvSpPr>
              <p:cNvPr id="254" name="Freeform 2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55" name="TextBox 255"/>
            <p:cNvSpPr txBox="1"/>
            <p:nvPr/>
          </p:nvSpPr>
          <p:spPr>
            <a:xfrm>
              <a:off x="4362772" y="627944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oregano</a:t>
              </a:r>
            </a:p>
          </p:txBody>
        </p:sp>
        <p:grpSp>
          <p:nvGrpSpPr>
            <p:cNvPr id="256" name="Group 256"/>
            <p:cNvGrpSpPr/>
            <p:nvPr/>
          </p:nvGrpSpPr>
          <p:grpSpPr>
            <a:xfrm>
              <a:off x="4104780" y="6559407"/>
              <a:ext cx="149813" cy="149813"/>
              <a:chOff x="0" y="0"/>
              <a:chExt cx="1913890" cy="1913890"/>
            </a:xfrm>
          </p:grpSpPr>
          <p:sp>
            <p:nvSpPr>
              <p:cNvPr id="257" name="Freeform 2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58" name="TextBox 258"/>
            <p:cNvSpPr txBox="1"/>
            <p:nvPr/>
          </p:nvSpPr>
          <p:spPr>
            <a:xfrm>
              <a:off x="4362772" y="651178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paprika</a:t>
              </a:r>
            </a:p>
          </p:txBody>
        </p:sp>
        <p:grpSp>
          <p:nvGrpSpPr>
            <p:cNvPr id="259" name="Group 259"/>
            <p:cNvGrpSpPr/>
            <p:nvPr/>
          </p:nvGrpSpPr>
          <p:grpSpPr>
            <a:xfrm>
              <a:off x="4104780" y="6791744"/>
              <a:ext cx="149813" cy="149813"/>
              <a:chOff x="0" y="0"/>
              <a:chExt cx="1913890" cy="1913890"/>
            </a:xfrm>
          </p:grpSpPr>
          <p:sp>
            <p:nvSpPr>
              <p:cNvPr id="260" name="Freeform 2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1" name="TextBox 261"/>
            <p:cNvSpPr txBox="1"/>
            <p:nvPr/>
          </p:nvSpPr>
          <p:spPr>
            <a:xfrm>
              <a:off x="4362772" y="6744119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peppermint</a:t>
              </a:r>
            </a:p>
          </p:txBody>
        </p:sp>
        <p:grpSp>
          <p:nvGrpSpPr>
            <p:cNvPr id="262" name="Group 262"/>
            <p:cNvGrpSpPr/>
            <p:nvPr/>
          </p:nvGrpSpPr>
          <p:grpSpPr>
            <a:xfrm>
              <a:off x="4104780" y="7024081"/>
              <a:ext cx="149813" cy="149813"/>
              <a:chOff x="0" y="0"/>
              <a:chExt cx="1913890" cy="1913890"/>
            </a:xfrm>
          </p:grpSpPr>
          <p:sp>
            <p:nvSpPr>
              <p:cNvPr id="263" name="Freeform 2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4" name="TextBox 264"/>
            <p:cNvSpPr txBox="1"/>
            <p:nvPr/>
          </p:nvSpPr>
          <p:spPr>
            <a:xfrm>
              <a:off x="4362772" y="6976456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rosemary</a:t>
              </a:r>
            </a:p>
          </p:txBody>
        </p:sp>
        <p:grpSp>
          <p:nvGrpSpPr>
            <p:cNvPr id="265" name="Group 265"/>
            <p:cNvGrpSpPr/>
            <p:nvPr/>
          </p:nvGrpSpPr>
          <p:grpSpPr>
            <a:xfrm>
              <a:off x="4104780" y="7256417"/>
              <a:ext cx="149813" cy="149813"/>
              <a:chOff x="0" y="0"/>
              <a:chExt cx="1913890" cy="1913890"/>
            </a:xfrm>
          </p:grpSpPr>
          <p:sp>
            <p:nvSpPr>
              <p:cNvPr id="266" name="Freeform 2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7" name="TextBox 267"/>
            <p:cNvSpPr txBox="1"/>
            <p:nvPr/>
          </p:nvSpPr>
          <p:spPr>
            <a:xfrm>
              <a:off x="4362772" y="720879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saffron</a:t>
              </a:r>
            </a:p>
          </p:txBody>
        </p:sp>
        <p:grpSp>
          <p:nvGrpSpPr>
            <p:cNvPr id="268" name="Group 268"/>
            <p:cNvGrpSpPr/>
            <p:nvPr/>
          </p:nvGrpSpPr>
          <p:grpSpPr>
            <a:xfrm>
              <a:off x="4104780" y="7488754"/>
              <a:ext cx="149813" cy="149813"/>
              <a:chOff x="0" y="0"/>
              <a:chExt cx="1913890" cy="1913890"/>
            </a:xfrm>
          </p:grpSpPr>
          <p:sp>
            <p:nvSpPr>
              <p:cNvPr id="269" name="Freeform 2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70" name="TextBox 270"/>
            <p:cNvSpPr txBox="1"/>
            <p:nvPr/>
          </p:nvSpPr>
          <p:spPr>
            <a:xfrm>
              <a:off x="4362772" y="7441129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sage</a:t>
              </a:r>
            </a:p>
          </p:txBody>
        </p:sp>
        <p:grpSp>
          <p:nvGrpSpPr>
            <p:cNvPr id="271" name="Group 271"/>
            <p:cNvGrpSpPr/>
            <p:nvPr/>
          </p:nvGrpSpPr>
          <p:grpSpPr>
            <a:xfrm>
              <a:off x="4104780" y="7721091"/>
              <a:ext cx="149813" cy="149813"/>
              <a:chOff x="0" y="0"/>
              <a:chExt cx="1913890" cy="1913890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73" name="TextBox 273"/>
            <p:cNvSpPr txBox="1"/>
            <p:nvPr/>
          </p:nvSpPr>
          <p:spPr>
            <a:xfrm>
              <a:off x="4362772" y="7673466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thyme</a:t>
              </a:r>
            </a:p>
          </p:txBody>
        </p:sp>
        <p:grpSp>
          <p:nvGrpSpPr>
            <p:cNvPr id="274" name="Group 274"/>
            <p:cNvGrpSpPr/>
            <p:nvPr/>
          </p:nvGrpSpPr>
          <p:grpSpPr>
            <a:xfrm>
              <a:off x="4104780" y="7953428"/>
              <a:ext cx="149813" cy="149813"/>
              <a:chOff x="0" y="0"/>
              <a:chExt cx="1913890" cy="1913890"/>
            </a:xfrm>
          </p:grpSpPr>
          <p:sp>
            <p:nvSpPr>
              <p:cNvPr id="275" name="Freeform 27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76" name="TextBox 276"/>
            <p:cNvSpPr txBox="1"/>
            <p:nvPr/>
          </p:nvSpPr>
          <p:spPr>
            <a:xfrm>
              <a:off x="4362772" y="7905803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vanilla pods</a:t>
              </a:r>
            </a:p>
          </p:txBody>
        </p:sp>
        <p:grpSp>
          <p:nvGrpSpPr>
            <p:cNvPr id="277" name="Group 277"/>
            <p:cNvGrpSpPr/>
            <p:nvPr/>
          </p:nvGrpSpPr>
          <p:grpSpPr>
            <a:xfrm>
              <a:off x="4104780" y="8702306"/>
              <a:ext cx="149813" cy="149813"/>
              <a:chOff x="0" y="0"/>
              <a:chExt cx="1913890" cy="1913890"/>
            </a:xfrm>
          </p:grpSpPr>
          <p:sp>
            <p:nvSpPr>
              <p:cNvPr id="278" name="Freeform 2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79" name="TextBox 279"/>
            <p:cNvSpPr txBox="1"/>
            <p:nvPr/>
          </p:nvSpPr>
          <p:spPr>
            <a:xfrm>
              <a:off x="4362772" y="865468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avocado oil</a:t>
              </a:r>
            </a:p>
          </p:txBody>
        </p:sp>
        <p:sp>
          <p:nvSpPr>
            <p:cNvPr id="280" name="TextBox 280"/>
            <p:cNvSpPr txBox="1"/>
            <p:nvPr/>
          </p:nvSpPr>
          <p:spPr>
            <a:xfrm>
              <a:off x="4104780" y="8307665"/>
              <a:ext cx="1490187" cy="271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86"/>
                </a:lnSpc>
              </a:pPr>
              <a:r>
                <a:rPr lang="en-US" sz="1446" spc="72">
                  <a:solidFill>
                    <a:srgbClr val="000000"/>
                  </a:solidFill>
                  <a:latin typeface="Alta Caption" panose="02000503000000000000" pitchFamily="50" charset="0"/>
                </a:rPr>
                <a:t>OILS &amp; FATS</a:t>
              </a:r>
            </a:p>
          </p:txBody>
        </p:sp>
        <p:grpSp>
          <p:nvGrpSpPr>
            <p:cNvPr id="281" name="Group 281"/>
            <p:cNvGrpSpPr/>
            <p:nvPr/>
          </p:nvGrpSpPr>
          <p:grpSpPr>
            <a:xfrm>
              <a:off x="4104780" y="8934643"/>
              <a:ext cx="149813" cy="149813"/>
              <a:chOff x="0" y="0"/>
              <a:chExt cx="1913890" cy="1913890"/>
            </a:xfrm>
          </p:grpSpPr>
          <p:sp>
            <p:nvSpPr>
              <p:cNvPr id="282" name="Freeform 2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83" name="TextBox 283"/>
            <p:cNvSpPr txBox="1"/>
            <p:nvPr/>
          </p:nvSpPr>
          <p:spPr>
            <a:xfrm>
              <a:off x="4362772" y="888701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butter</a:t>
              </a:r>
            </a:p>
          </p:txBody>
        </p:sp>
        <p:grpSp>
          <p:nvGrpSpPr>
            <p:cNvPr id="284" name="Group 284"/>
            <p:cNvGrpSpPr/>
            <p:nvPr/>
          </p:nvGrpSpPr>
          <p:grpSpPr>
            <a:xfrm>
              <a:off x="4104780" y="9166980"/>
              <a:ext cx="149813" cy="149813"/>
              <a:chOff x="0" y="0"/>
              <a:chExt cx="1913890" cy="1913890"/>
            </a:xfrm>
          </p:grpSpPr>
          <p:sp>
            <p:nvSpPr>
              <p:cNvPr id="285" name="Freeform 28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86" name="TextBox 286"/>
            <p:cNvSpPr txBox="1"/>
            <p:nvPr/>
          </p:nvSpPr>
          <p:spPr>
            <a:xfrm>
              <a:off x="4362772" y="911935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coconut oil</a:t>
              </a:r>
            </a:p>
          </p:txBody>
        </p:sp>
        <p:grpSp>
          <p:nvGrpSpPr>
            <p:cNvPr id="287" name="Group 287"/>
            <p:cNvGrpSpPr/>
            <p:nvPr/>
          </p:nvGrpSpPr>
          <p:grpSpPr>
            <a:xfrm>
              <a:off x="4104780" y="9399316"/>
              <a:ext cx="149813" cy="149813"/>
              <a:chOff x="0" y="0"/>
              <a:chExt cx="1913890" cy="1913890"/>
            </a:xfrm>
          </p:grpSpPr>
          <p:sp>
            <p:nvSpPr>
              <p:cNvPr id="288" name="Freeform 2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89" name="TextBox 289"/>
            <p:cNvSpPr txBox="1"/>
            <p:nvPr/>
          </p:nvSpPr>
          <p:spPr>
            <a:xfrm>
              <a:off x="4362772" y="935169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duck/goose fat</a:t>
              </a:r>
            </a:p>
          </p:txBody>
        </p:sp>
        <p:grpSp>
          <p:nvGrpSpPr>
            <p:cNvPr id="290" name="Group 290"/>
            <p:cNvGrpSpPr/>
            <p:nvPr/>
          </p:nvGrpSpPr>
          <p:grpSpPr>
            <a:xfrm>
              <a:off x="4104780" y="9631653"/>
              <a:ext cx="149813" cy="149813"/>
              <a:chOff x="0" y="0"/>
              <a:chExt cx="1913890" cy="1913890"/>
            </a:xfrm>
          </p:grpSpPr>
          <p:sp>
            <p:nvSpPr>
              <p:cNvPr id="291" name="Freeform 29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92" name="TextBox 292"/>
            <p:cNvSpPr txBox="1"/>
            <p:nvPr/>
          </p:nvSpPr>
          <p:spPr>
            <a:xfrm>
              <a:off x="4362772" y="958402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ghee</a:t>
              </a:r>
            </a:p>
          </p:txBody>
        </p:sp>
        <p:grpSp>
          <p:nvGrpSpPr>
            <p:cNvPr id="293" name="Group 293"/>
            <p:cNvGrpSpPr/>
            <p:nvPr/>
          </p:nvGrpSpPr>
          <p:grpSpPr>
            <a:xfrm>
              <a:off x="4104780" y="9863990"/>
              <a:ext cx="149813" cy="149813"/>
              <a:chOff x="0" y="0"/>
              <a:chExt cx="1913890" cy="1913890"/>
            </a:xfrm>
          </p:grpSpPr>
          <p:sp>
            <p:nvSpPr>
              <p:cNvPr id="294" name="Freeform 2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95" name="TextBox 295"/>
            <p:cNvSpPr txBox="1"/>
            <p:nvPr/>
          </p:nvSpPr>
          <p:spPr>
            <a:xfrm>
              <a:off x="4362772" y="981636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olive oil</a:t>
              </a:r>
            </a:p>
          </p:txBody>
        </p:sp>
        <p:grpSp>
          <p:nvGrpSpPr>
            <p:cNvPr id="296" name="Group 296"/>
            <p:cNvGrpSpPr/>
            <p:nvPr/>
          </p:nvGrpSpPr>
          <p:grpSpPr>
            <a:xfrm>
              <a:off x="4104780" y="10096327"/>
              <a:ext cx="149813" cy="149813"/>
              <a:chOff x="0" y="0"/>
              <a:chExt cx="1913890" cy="1913890"/>
            </a:xfrm>
          </p:grpSpPr>
          <p:sp>
            <p:nvSpPr>
              <p:cNvPr id="297" name="Freeform 29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98" name="TextBox 298"/>
            <p:cNvSpPr txBox="1"/>
            <p:nvPr/>
          </p:nvSpPr>
          <p:spPr>
            <a:xfrm>
              <a:off x="4362772" y="1004870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sesame oil</a:t>
              </a:r>
            </a:p>
          </p:txBody>
        </p:sp>
        <p:grpSp>
          <p:nvGrpSpPr>
            <p:cNvPr id="299" name="Group 299"/>
            <p:cNvGrpSpPr/>
            <p:nvPr/>
          </p:nvGrpSpPr>
          <p:grpSpPr>
            <a:xfrm>
              <a:off x="2512050" y="8702306"/>
              <a:ext cx="149813" cy="149813"/>
              <a:chOff x="0" y="0"/>
              <a:chExt cx="1913890" cy="1913890"/>
            </a:xfrm>
          </p:grpSpPr>
          <p:sp>
            <p:nvSpPr>
              <p:cNvPr id="300" name="Freeform 30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01" name="TextBox 301"/>
            <p:cNvSpPr txBox="1"/>
            <p:nvPr/>
          </p:nvSpPr>
          <p:spPr>
            <a:xfrm>
              <a:off x="2770041" y="865468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apple cider vinegar</a:t>
              </a:r>
            </a:p>
          </p:txBody>
        </p:sp>
        <p:sp>
          <p:nvSpPr>
            <p:cNvPr id="302" name="TextBox 302"/>
            <p:cNvSpPr txBox="1"/>
            <p:nvPr/>
          </p:nvSpPr>
          <p:spPr>
            <a:xfrm>
              <a:off x="2512050" y="8307665"/>
              <a:ext cx="1490187" cy="271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86"/>
                </a:lnSpc>
              </a:pPr>
              <a:r>
                <a:rPr lang="en-US" sz="1446" spc="72" dirty="0">
                  <a:solidFill>
                    <a:srgbClr val="000000"/>
                  </a:solidFill>
                  <a:latin typeface="Alta Caption" panose="02000503000000000000" pitchFamily="50" charset="0"/>
                </a:rPr>
                <a:t>Condiments</a:t>
              </a:r>
            </a:p>
          </p:txBody>
        </p:sp>
        <p:grpSp>
          <p:nvGrpSpPr>
            <p:cNvPr id="303" name="Group 303"/>
            <p:cNvGrpSpPr/>
            <p:nvPr/>
          </p:nvGrpSpPr>
          <p:grpSpPr>
            <a:xfrm>
              <a:off x="2512050" y="8934643"/>
              <a:ext cx="149813" cy="149813"/>
              <a:chOff x="0" y="0"/>
              <a:chExt cx="1913890" cy="1913890"/>
            </a:xfrm>
          </p:grpSpPr>
          <p:sp>
            <p:nvSpPr>
              <p:cNvPr id="304" name="Freeform 3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05" name="TextBox 305"/>
            <p:cNvSpPr txBox="1"/>
            <p:nvPr/>
          </p:nvSpPr>
          <p:spPr>
            <a:xfrm>
              <a:off x="2770041" y="888701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balsamic vinegar</a:t>
              </a:r>
            </a:p>
          </p:txBody>
        </p:sp>
        <p:grpSp>
          <p:nvGrpSpPr>
            <p:cNvPr id="306" name="Group 306"/>
            <p:cNvGrpSpPr/>
            <p:nvPr/>
          </p:nvGrpSpPr>
          <p:grpSpPr>
            <a:xfrm>
              <a:off x="2512050" y="9166980"/>
              <a:ext cx="149813" cy="149813"/>
              <a:chOff x="0" y="0"/>
              <a:chExt cx="1913890" cy="1913890"/>
            </a:xfrm>
          </p:grpSpPr>
          <p:sp>
            <p:nvSpPr>
              <p:cNvPr id="307" name="Freeform 30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08" name="TextBox 308"/>
            <p:cNvSpPr txBox="1"/>
            <p:nvPr/>
          </p:nvSpPr>
          <p:spPr>
            <a:xfrm>
              <a:off x="2770041" y="911935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coconut aminos</a:t>
              </a:r>
            </a:p>
          </p:txBody>
        </p:sp>
        <p:grpSp>
          <p:nvGrpSpPr>
            <p:cNvPr id="309" name="Group 309"/>
            <p:cNvGrpSpPr/>
            <p:nvPr/>
          </p:nvGrpSpPr>
          <p:grpSpPr>
            <a:xfrm>
              <a:off x="2512050" y="9399316"/>
              <a:ext cx="149813" cy="149813"/>
              <a:chOff x="0" y="0"/>
              <a:chExt cx="1913890" cy="1913890"/>
            </a:xfrm>
          </p:grpSpPr>
          <p:sp>
            <p:nvSpPr>
              <p:cNvPr id="310" name="Freeform 3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11" name="TextBox 311"/>
            <p:cNvSpPr txBox="1"/>
            <p:nvPr/>
          </p:nvSpPr>
          <p:spPr>
            <a:xfrm>
              <a:off x="2770041" y="935169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hummus</a:t>
              </a:r>
            </a:p>
          </p:txBody>
        </p:sp>
        <p:grpSp>
          <p:nvGrpSpPr>
            <p:cNvPr id="312" name="Group 312"/>
            <p:cNvGrpSpPr/>
            <p:nvPr/>
          </p:nvGrpSpPr>
          <p:grpSpPr>
            <a:xfrm>
              <a:off x="2512050" y="9631653"/>
              <a:ext cx="149813" cy="149813"/>
              <a:chOff x="0" y="0"/>
              <a:chExt cx="1913890" cy="1913890"/>
            </a:xfrm>
          </p:grpSpPr>
          <p:sp>
            <p:nvSpPr>
              <p:cNvPr id="313" name="Freeform 3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14" name="TextBox 314"/>
            <p:cNvSpPr txBox="1"/>
            <p:nvPr/>
          </p:nvSpPr>
          <p:spPr>
            <a:xfrm>
              <a:off x="2770041" y="958402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mustard</a:t>
              </a:r>
            </a:p>
          </p:txBody>
        </p:sp>
        <p:grpSp>
          <p:nvGrpSpPr>
            <p:cNvPr id="315" name="Group 315"/>
            <p:cNvGrpSpPr/>
            <p:nvPr/>
          </p:nvGrpSpPr>
          <p:grpSpPr>
            <a:xfrm>
              <a:off x="2512050" y="9863990"/>
              <a:ext cx="149813" cy="149813"/>
              <a:chOff x="0" y="0"/>
              <a:chExt cx="1913890" cy="1913890"/>
            </a:xfrm>
          </p:grpSpPr>
          <p:sp>
            <p:nvSpPr>
              <p:cNvPr id="316" name="Freeform 3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17" name="TextBox 317"/>
            <p:cNvSpPr txBox="1"/>
            <p:nvPr/>
          </p:nvSpPr>
          <p:spPr>
            <a:xfrm>
              <a:off x="2770041" y="981636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organic mayo </a:t>
              </a:r>
            </a:p>
          </p:txBody>
        </p:sp>
        <p:grpSp>
          <p:nvGrpSpPr>
            <p:cNvPr id="318" name="Group 318"/>
            <p:cNvGrpSpPr/>
            <p:nvPr/>
          </p:nvGrpSpPr>
          <p:grpSpPr>
            <a:xfrm>
              <a:off x="2512050" y="10096327"/>
              <a:ext cx="149813" cy="149813"/>
              <a:chOff x="0" y="0"/>
              <a:chExt cx="1913890" cy="1913890"/>
            </a:xfrm>
          </p:grpSpPr>
          <p:sp>
            <p:nvSpPr>
              <p:cNvPr id="319" name="Freeform 3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0" name="TextBox 320"/>
            <p:cNvSpPr txBox="1"/>
            <p:nvPr/>
          </p:nvSpPr>
          <p:spPr>
            <a:xfrm>
              <a:off x="2770041" y="1004870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tamari</a:t>
              </a:r>
            </a:p>
          </p:txBody>
        </p:sp>
        <p:grpSp>
          <p:nvGrpSpPr>
            <p:cNvPr id="321" name="Group 321"/>
            <p:cNvGrpSpPr/>
            <p:nvPr/>
          </p:nvGrpSpPr>
          <p:grpSpPr>
            <a:xfrm>
              <a:off x="5697511" y="1912672"/>
              <a:ext cx="149813" cy="149813"/>
              <a:chOff x="0" y="0"/>
              <a:chExt cx="1913890" cy="1913890"/>
            </a:xfrm>
          </p:grpSpPr>
          <p:sp>
            <p:nvSpPr>
              <p:cNvPr id="322" name="Freeform 3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3" name="TextBox 323"/>
            <p:cNvSpPr txBox="1"/>
            <p:nvPr/>
          </p:nvSpPr>
          <p:spPr>
            <a:xfrm>
              <a:off x="5955503" y="1865047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almonds</a:t>
              </a:r>
            </a:p>
          </p:txBody>
        </p:sp>
        <p:sp>
          <p:nvSpPr>
            <p:cNvPr id="324" name="TextBox 324"/>
            <p:cNvSpPr txBox="1"/>
            <p:nvPr/>
          </p:nvSpPr>
          <p:spPr>
            <a:xfrm>
              <a:off x="5697511" y="1518031"/>
              <a:ext cx="1490187" cy="271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86"/>
                </a:lnSpc>
              </a:pPr>
              <a:r>
                <a:rPr lang="en-US" sz="1446" spc="72">
                  <a:solidFill>
                    <a:srgbClr val="000000"/>
                  </a:solidFill>
                  <a:latin typeface="Alta Caption" panose="02000503000000000000" pitchFamily="50" charset="0"/>
                </a:rPr>
                <a:t>Nuts &amp; seeds</a:t>
              </a:r>
            </a:p>
          </p:txBody>
        </p:sp>
        <p:grpSp>
          <p:nvGrpSpPr>
            <p:cNvPr id="325" name="Group 325"/>
            <p:cNvGrpSpPr/>
            <p:nvPr/>
          </p:nvGrpSpPr>
          <p:grpSpPr>
            <a:xfrm>
              <a:off x="5697511" y="2145009"/>
              <a:ext cx="149813" cy="149813"/>
              <a:chOff x="0" y="0"/>
              <a:chExt cx="1913890" cy="1913890"/>
            </a:xfrm>
          </p:grpSpPr>
          <p:sp>
            <p:nvSpPr>
              <p:cNvPr id="326" name="Freeform 3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7" name="TextBox 327"/>
            <p:cNvSpPr txBox="1"/>
            <p:nvPr/>
          </p:nvSpPr>
          <p:spPr>
            <a:xfrm>
              <a:off x="5955503" y="2097384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brazil nuts</a:t>
              </a:r>
            </a:p>
          </p:txBody>
        </p:sp>
        <p:grpSp>
          <p:nvGrpSpPr>
            <p:cNvPr id="328" name="Group 328"/>
            <p:cNvGrpSpPr/>
            <p:nvPr/>
          </p:nvGrpSpPr>
          <p:grpSpPr>
            <a:xfrm>
              <a:off x="5697511" y="2377346"/>
              <a:ext cx="149813" cy="149813"/>
              <a:chOff x="0" y="0"/>
              <a:chExt cx="1913890" cy="1913890"/>
            </a:xfrm>
          </p:grpSpPr>
          <p:sp>
            <p:nvSpPr>
              <p:cNvPr id="329" name="Freeform 3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30" name="TextBox 330"/>
            <p:cNvSpPr txBox="1"/>
            <p:nvPr/>
          </p:nvSpPr>
          <p:spPr>
            <a:xfrm>
              <a:off x="5955503" y="232972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cashews</a:t>
              </a:r>
            </a:p>
          </p:txBody>
        </p:sp>
        <p:grpSp>
          <p:nvGrpSpPr>
            <p:cNvPr id="331" name="Group 331"/>
            <p:cNvGrpSpPr/>
            <p:nvPr/>
          </p:nvGrpSpPr>
          <p:grpSpPr>
            <a:xfrm>
              <a:off x="5697511" y="2609683"/>
              <a:ext cx="149813" cy="149813"/>
              <a:chOff x="0" y="0"/>
              <a:chExt cx="1913890" cy="1913890"/>
            </a:xfrm>
          </p:grpSpPr>
          <p:sp>
            <p:nvSpPr>
              <p:cNvPr id="332" name="Freeform 3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33" name="TextBox 333"/>
            <p:cNvSpPr txBox="1"/>
            <p:nvPr/>
          </p:nvSpPr>
          <p:spPr>
            <a:xfrm>
              <a:off x="5955503" y="256205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chia seeds</a:t>
              </a:r>
            </a:p>
          </p:txBody>
        </p:sp>
        <p:grpSp>
          <p:nvGrpSpPr>
            <p:cNvPr id="334" name="Group 334"/>
            <p:cNvGrpSpPr/>
            <p:nvPr/>
          </p:nvGrpSpPr>
          <p:grpSpPr>
            <a:xfrm>
              <a:off x="5697511" y="2842019"/>
              <a:ext cx="149813" cy="149813"/>
              <a:chOff x="0" y="0"/>
              <a:chExt cx="1913890" cy="1913890"/>
            </a:xfrm>
          </p:grpSpPr>
          <p:sp>
            <p:nvSpPr>
              <p:cNvPr id="335" name="Freeform 3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36" name="TextBox 336"/>
            <p:cNvSpPr txBox="1"/>
            <p:nvPr/>
          </p:nvSpPr>
          <p:spPr>
            <a:xfrm>
              <a:off x="5955503" y="2794394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flax seeds</a:t>
              </a:r>
            </a:p>
          </p:txBody>
        </p:sp>
        <p:grpSp>
          <p:nvGrpSpPr>
            <p:cNvPr id="337" name="Group 337"/>
            <p:cNvGrpSpPr/>
            <p:nvPr/>
          </p:nvGrpSpPr>
          <p:grpSpPr>
            <a:xfrm>
              <a:off x="5697511" y="3074356"/>
              <a:ext cx="149813" cy="149813"/>
              <a:chOff x="0" y="0"/>
              <a:chExt cx="1913890" cy="1913890"/>
            </a:xfrm>
          </p:grpSpPr>
          <p:sp>
            <p:nvSpPr>
              <p:cNvPr id="338" name="Freeform 3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39" name="TextBox 339"/>
            <p:cNvSpPr txBox="1"/>
            <p:nvPr/>
          </p:nvSpPr>
          <p:spPr>
            <a:xfrm>
              <a:off x="5955503" y="302673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hazelnuts</a:t>
              </a:r>
            </a:p>
          </p:txBody>
        </p:sp>
        <p:grpSp>
          <p:nvGrpSpPr>
            <p:cNvPr id="340" name="Group 340"/>
            <p:cNvGrpSpPr/>
            <p:nvPr/>
          </p:nvGrpSpPr>
          <p:grpSpPr>
            <a:xfrm>
              <a:off x="5697511" y="3306693"/>
              <a:ext cx="149813" cy="149813"/>
              <a:chOff x="0" y="0"/>
              <a:chExt cx="1913890" cy="1913890"/>
            </a:xfrm>
          </p:grpSpPr>
          <p:sp>
            <p:nvSpPr>
              <p:cNvPr id="341" name="Freeform 3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42" name="TextBox 342"/>
            <p:cNvSpPr txBox="1"/>
            <p:nvPr/>
          </p:nvSpPr>
          <p:spPr>
            <a:xfrm>
              <a:off x="5955503" y="325906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hemp seeds</a:t>
              </a:r>
            </a:p>
          </p:txBody>
        </p:sp>
        <p:grpSp>
          <p:nvGrpSpPr>
            <p:cNvPr id="343" name="Group 343"/>
            <p:cNvGrpSpPr/>
            <p:nvPr/>
          </p:nvGrpSpPr>
          <p:grpSpPr>
            <a:xfrm>
              <a:off x="5697511" y="3539029"/>
              <a:ext cx="149813" cy="149813"/>
              <a:chOff x="0" y="0"/>
              <a:chExt cx="1913890" cy="1913890"/>
            </a:xfrm>
          </p:grpSpPr>
          <p:sp>
            <p:nvSpPr>
              <p:cNvPr id="344" name="Freeform 3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45" name="TextBox 345"/>
            <p:cNvSpPr txBox="1"/>
            <p:nvPr/>
          </p:nvSpPr>
          <p:spPr>
            <a:xfrm>
              <a:off x="5955503" y="3491404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macadamia</a:t>
              </a:r>
            </a:p>
          </p:txBody>
        </p:sp>
        <p:grpSp>
          <p:nvGrpSpPr>
            <p:cNvPr id="346" name="Group 346"/>
            <p:cNvGrpSpPr/>
            <p:nvPr/>
          </p:nvGrpSpPr>
          <p:grpSpPr>
            <a:xfrm>
              <a:off x="5697511" y="3771366"/>
              <a:ext cx="149813" cy="149813"/>
              <a:chOff x="0" y="0"/>
              <a:chExt cx="1913890" cy="1913890"/>
            </a:xfrm>
          </p:grpSpPr>
          <p:sp>
            <p:nvSpPr>
              <p:cNvPr id="347" name="Freeform 3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48" name="TextBox 348"/>
            <p:cNvSpPr txBox="1"/>
            <p:nvPr/>
          </p:nvSpPr>
          <p:spPr>
            <a:xfrm>
              <a:off x="5955503" y="372374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pecans</a:t>
              </a:r>
            </a:p>
          </p:txBody>
        </p:sp>
        <p:grpSp>
          <p:nvGrpSpPr>
            <p:cNvPr id="349" name="Group 349"/>
            <p:cNvGrpSpPr/>
            <p:nvPr/>
          </p:nvGrpSpPr>
          <p:grpSpPr>
            <a:xfrm>
              <a:off x="5697511" y="4003703"/>
              <a:ext cx="149813" cy="149813"/>
              <a:chOff x="0" y="0"/>
              <a:chExt cx="1913890" cy="1913890"/>
            </a:xfrm>
          </p:grpSpPr>
          <p:sp>
            <p:nvSpPr>
              <p:cNvPr id="350" name="Freeform 3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1" name="TextBox 351"/>
            <p:cNvSpPr txBox="1"/>
            <p:nvPr/>
          </p:nvSpPr>
          <p:spPr>
            <a:xfrm>
              <a:off x="5955503" y="395607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pine nuts</a:t>
              </a:r>
            </a:p>
          </p:txBody>
        </p:sp>
        <p:grpSp>
          <p:nvGrpSpPr>
            <p:cNvPr id="352" name="Group 352"/>
            <p:cNvGrpSpPr/>
            <p:nvPr/>
          </p:nvGrpSpPr>
          <p:grpSpPr>
            <a:xfrm>
              <a:off x="5697511" y="4236040"/>
              <a:ext cx="149813" cy="149813"/>
              <a:chOff x="0" y="0"/>
              <a:chExt cx="1913890" cy="1913890"/>
            </a:xfrm>
          </p:grpSpPr>
          <p:sp>
            <p:nvSpPr>
              <p:cNvPr id="353" name="Freeform 3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4" name="TextBox 354"/>
            <p:cNvSpPr txBox="1"/>
            <p:nvPr/>
          </p:nvSpPr>
          <p:spPr>
            <a:xfrm>
              <a:off x="5955503" y="418841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pistachios</a:t>
              </a:r>
            </a:p>
          </p:txBody>
        </p:sp>
        <p:grpSp>
          <p:nvGrpSpPr>
            <p:cNvPr id="355" name="Group 355"/>
            <p:cNvGrpSpPr/>
            <p:nvPr/>
          </p:nvGrpSpPr>
          <p:grpSpPr>
            <a:xfrm>
              <a:off x="5697511" y="4468376"/>
              <a:ext cx="149813" cy="149813"/>
              <a:chOff x="0" y="0"/>
              <a:chExt cx="1913890" cy="1913890"/>
            </a:xfrm>
          </p:grpSpPr>
          <p:sp>
            <p:nvSpPr>
              <p:cNvPr id="356" name="Freeform 3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7" name="TextBox 357"/>
            <p:cNvSpPr txBox="1"/>
            <p:nvPr/>
          </p:nvSpPr>
          <p:spPr>
            <a:xfrm>
              <a:off x="5955503" y="4420751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pumpkin seeds</a:t>
              </a:r>
            </a:p>
          </p:txBody>
        </p:sp>
        <p:grpSp>
          <p:nvGrpSpPr>
            <p:cNvPr id="358" name="Group 358"/>
            <p:cNvGrpSpPr/>
            <p:nvPr/>
          </p:nvGrpSpPr>
          <p:grpSpPr>
            <a:xfrm>
              <a:off x="5697511" y="4700713"/>
              <a:ext cx="149813" cy="149813"/>
              <a:chOff x="0" y="0"/>
              <a:chExt cx="1913890" cy="1913890"/>
            </a:xfrm>
          </p:grpSpPr>
          <p:sp>
            <p:nvSpPr>
              <p:cNvPr id="359" name="Freeform 3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60" name="TextBox 360"/>
            <p:cNvSpPr txBox="1"/>
            <p:nvPr/>
          </p:nvSpPr>
          <p:spPr>
            <a:xfrm>
              <a:off x="5955503" y="465308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sesame seeds</a:t>
              </a:r>
            </a:p>
          </p:txBody>
        </p:sp>
        <p:grpSp>
          <p:nvGrpSpPr>
            <p:cNvPr id="361" name="Group 361"/>
            <p:cNvGrpSpPr/>
            <p:nvPr/>
          </p:nvGrpSpPr>
          <p:grpSpPr>
            <a:xfrm>
              <a:off x="5697511" y="4933050"/>
              <a:ext cx="149813" cy="149813"/>
              <a:chOff x="0" y="0"/>
              <a:chExt cx="1913890" cy="1913890"/>
            </a:xfrm>
          </p:grpSpPr>
          <p:sp>
            <p:nvSpPr>
              <p:cNvPr id="362" name="Freeform 3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63" name="TextBox 363"/>
            <p:cNvSpPr txBox="1"/>
            <p:nvPr/>
          </p:nvSpPr>
          <p:spPr>
            <a:xfrm>
              <a:off x="5955503" y="488542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sunflower seeds</a:t>
              </a:r>
            </a:p>
          </p:txBody>
        </p:sp>
        <p:grpSp>
          <p:nvGrpSpPr>
            <p:cNvPr id="364" name="Group 364"/>
            <p:cNvGrpSpPr/>
            <p:nvPr/>
          </p:nvGrpSpPr>
          <p:grpSpPr>
            <a:xfrm>
              <a:off x="5697511" y="5165387"/>
              <a:ext cx="149813" cy="149813"/>
              <a:chOff x="0" y="0"/>
              <a:chExt cx="1913890" cy="1913890"/>
            </a:xfrm>
          </p:grpSpPr>
          <p:sp>
            <p:nvSpPr>
              <p:cNvPr id="365" name="Freeform 3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66" name="TextBox 366"/>
            <p:cNvSpPr txBox="1"/>
            <p:nvPr/>
          </p:nvSpPr>
          <p:spPr>
            <a:xfrm>
              <a:off x="5955503" y="511776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walnuts</a:t>
              </a:r>
            </a:p>
          </p:txBody>
        </p:sp>
        <p:grpSp>
          <p:nvGrpSpPr>
            <p:cNvPr id="367" name="Group 367"/>
            <p:cNvGrpSpPr/>
            <p:nvPr/>
          </p:nvGrpSpPr>
          <p:grpSpPr>
            <a:xfrm>
              <a:off x="5697511" y="5397723"/>
              <a:ext cx="149813" cy="149813"/>
              <a:chOff x="0" y="0"/>
              <a:chExt cx="1913890" cy="1913890"/>
            </a:xfrm>
          </p:grpSpPr>
          <p:sp>
            <p:nvSpPr>
              <p:cNvPr id="368" name="Freeform 3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69" name="TextBox 369"/>
            <p:cNvSpPr txBox="1"/>
            <p:nvPr/>
          </p:nvSpPr>
          <p:spPr>
            <a:xfrm>
              <a:off x="5955503" y="5350098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seed butters</a:t>
              </a:r>
            </a:p>
          </p:txBody>
        </p:sp>
        <p:grpSp>
          <p:nvGrpSpPr>
            <p:cNvPr id="370" name="Group 370"/>
            <p:cNvGrpSpPr/>
            <p:nvPr/>
          </p:nvGrpSpPr>
          <p:grpSpPr>
            <a:xfrm>
              <a:off x="5697511" y="5630060"/>
              <a:ext cx="149813" cy="149813"/>
              <a:chOff x="0" y="0"/>
              <a:chExt cx="1913890" cy="1913890"/>
            </a:xfrm>
          </p:grpSpPr>
          <p:sp>
            <p:nvSpPr>
              <p:cNvPr id="371" name="Freeform 37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72" name="TextBox 372"/>
            <p:cNvSpPr txBox="1"/>
            <p:nvPr/>
          </p:nvSpPr>
          <p:spPr>
            <a:xfrm>
              <a:off x="5955503" y="5582435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nut betters</a:t>
              </a:r>
            </a:p>
          </p:txBody>
        </p:sp>
        <p:grpSp>
          <p:nvGrpSpPr>
            <p:cNvPr id="373" name="Group 373"/>
            <p:cNvGrpSpPr/>
            <p:nvPr/>
          </p:nvGrpSpPr>
          <p:grpSpPr>
            <a:xfrm>
              <a:off x="5697511" y="5862397"/>
              <a:ext cx="149813" cy="149813"/>
              <a:chOff x="0" y="0"/>
              <a:chExt cx="1913890" cy="1913890"/>
            </a:xfrm>
          </p:grpSpPr>
          <p:sp>
            <p:nvSpPr>
              <p:cNvPr id="374" name="Freeform 3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75" name="TextBox 375"/>
            <p:cNvSpPr txBox="1"/>
            <p:nvPr/>
          </p:nvSpPr>
          <p:spPr>
            <a:xfrm>
              <a:off x="5955503" y="5814772"/>
              <a:ext cx="1196400" cy="190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994" spc="49">
                  <a:solidFill>
                    <a:srgbClr val="000000"/>
                  </a:solidFill>
                  <a:latin typeface="Source Sans Pro"/>
                </a:rPr>
                <a:t>mustard seeds</a:t>
              </a:r>
            </a:p>
          </p:txBody>
        </p:sp>
        <p:pic>
          <p:nvPicPr>
            <p:cNvPr id="376" name="Picture 376"/>
            <p:cNvPicPr>
              <a:picLocks noChangeAspect="1"/>
            </p:cNvPicPr>
            <p:nvPr/>
          </p:nvPicPr>
          <p:blipFill>
            <a:blip r:embed="rId2" cstate="print">
              <a:alphaModFix amt="7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594967" y="7320327"/>
              <a:ext cx="1592731" cy="2763958"/>
            </a:xfrm>
            <a:prstGeom prst="rect">
              <a:avLst/>
            </a:prstGeom>
          </p:spPr>
        </p:pic>
        <p:pic>
          <p:nvPicPr>
            <p:cNvPr id="377" name="Picture 3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025365" y="1017492"/>
              <a:ext cx="834480" cy="1376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174</Words>
  <Application>Microsoft Office PowerPoint</Application>
  <PresentationFormat>Custom</PresentationFormat>
  <Paragraphs>129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Source Sans Pro</vt:lpstr>
      <vt:lpstr>Calibri</vt:lpstr>
      <vt:lpstr>Moontime</vt:lpstr>
      <vt:lpstr>Alta Caption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Grocery List template 7- 9</dc:title>
  <cp:lastModifiedBy>Hương Tecpen</cp:lastModifiedBy>
  <cp:revision>3</cp:revision>
  <dcterms:created xsi:type="dcterms:W3CDTF">2006-08-16T00:00:00Z</dcterms:created>
  <dcterms:modified xsi:type="dcterms:W3CDTF">2022-12-08T22:19:00Z</dcterms:modified>
  <dc:identifier>DAFUCW26SoM</dc:identifier>
</cp:coreProperties>
</file>