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</p:sldIdLst>
  <p:sldSz cx="7556500" cy="10693400"/>
  <p:notesSz cx="6858000" cy="9144000"/>
  <p:embeddedFontLst>
    <p:embeddedFont>
      <p:font typeface="Abhaya Libre SemiBold" panose="02000703000000000000" charset="0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Josefin Sans" pitchFamily="2" charset="0"/>
      <p:regular r:id="rId8"/>
      <p:bold r:id="rId9"/>
      <p:italic r:id="rId10"/>
      <p:boldItalic r:id="rId11"/>
    </p:embeddedFont>
    <p:embeddedFont>
      <p:font typeface="Moontime" panose="00000500000000000000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D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1877" y="1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33200" y="2018387"/>
            <a:ext cx="2052719" cy="2833316"/>
            <a:chOff x="0" y="9525"/>
            <a:chExt cx="2736959" cy="3777754"/>
          </a:xfrm>
        </p:grpSpPr>
        <p:sp>
          <p:nvSpPr>
            <p:cNvPr id="3" name="TextBox 3"/>
            <p:cNvSpPr txBox="1"/>
            <p:nvPr/>
          </p:nvSpPr>
          <p:spPr>
            <a:xfrm>
              <a:off x="572556" y="448340"/>
              <a:ext cx="2133224" cy="2138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85"/>
                </a:lnSpc>
                <a:spcBef>
                  <a:spcPct val="0"/>
                </a:spcBef>
              </a:pPr>
              <a:r>
                <a:rPr lang="en-US" sz="918" dirty="0">
                  <a:solidFill>
                    <a:srgbClr val="4E4D55"/>
                  </a:solidFill>
                  <a:latin typeface="Josefin Sans" pitchFamily="2" charset="0"/>
                </a:rPr>
                <a:t>Lacinato kale</a:t>
              </a:r>
            </a:p>
          </p:txBody>
        </p:sp>
        <p:grpSp>
          <p:nvGrpSpPr>
            <p:cNvPr id="4" name="Group 4"/>
            <p:cNvGrpSpPr/>
            <p:nvPr/>
          </p:nvGrpSpPr>
          <p:grpSpPr>
            <a:xfrm>
              <a:off x="21579" y="437296"/>
              <a:ext cx="224538" cy="224538"/>
              <a:chOff x="0" y="0"/>
              <a:chExt cx="1913890" cy="191389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4E4D55"/>
              </a:solidFill>
            </p:spPr>
          </p:sp>
        </p:grpSp>
        <p:sp>
          <p:nvSpPr>
            <p:cNvPr id="6" name="TextBox 6"/>
            <p:cNvSpPr txBox="1"/>
            <p:nvPr/>
          </p:nvSpPr>
          <p:spPr>
            <a:xfrm>
              <a:off x="0" y="9525"/>
              <a:ext cx="2736959" cy="2428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391"/>
                </a:lnSpc>
              </a:pPr>
              <a:r>
                <a:rPr lang="en-US" sz="1276" spc="38" dirty="0">
                  <a:solidFill>
                    <a:srgbClr val="EF5705"/>
                  </a:solidFill>
                  <a:latin typeface="Josefin Sans" pitchFamily="2" charset="0"/>
                </a:rPr>
                <a:t>VEGETABLES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572556" y="838980"/>
              <a:ext cx="2133224" cy="2138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85"/>
                </a:lnSpc>
                <a:spcBef>
                  <a:spcPct val="0"/>
                </a:spcBef>
              </a:pPr>
              <a:r>
                <a:rPr lang="en-US" sz="918">
                  <a:solidFill>
                    <a:srgbClr val="4E4D55"/>
                  </a:solidFill>
                  <a:latin typeface="Josefin Sans" pitchFamily="2" charset="0"/>
                </a:rPr>
                <a:t>Baby spinach</a:t>
              </a:r>
            </a:p>
          </p:txBody>
        </p:sp>
        <p:grpSp>
          <p:nvGrpSpPr>
            <p:cNvPr id="8" name="Group 8"/>
            <p:cNvGrpSpPr/>
            <p:nvPr/>
          </p:nvGrpSpPr>
          <p:grpSpPr>
            <a:xfrm>
              <a:off x="21579" y="827936"/>
              <a:ext cx="224538" cy="224538"/>
              <a:chOff x="0" y="0"/>
              <a:chExt cx="1913890" cy="191389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4E4D55"/>
              </a:solidFill>
            </p:spPr>
          </p:sp>
        </p:grpSp>
        <p:sp>
          <p:nvSpPr>
            <p:cNvPr id="10" name="TextBox 10"/>
            <p:cNvSpPr txBox="1"/>
            <p:nvPr/>
          </p:nvSpPr>
          <p:spPr>
            <a:xfrm>
              <a:off x="572556" y="1229620"/>
              <a:ext cx="2133224" cy="2138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85"/>
                </a:lnSpc>
                <a:spcBef>
                  <a:spcPct val="0"/>
                </a:spcBef>
              </a:pPr>
              <a:r>
                <a:rPr lang="en-US" sz="918">
                  <a:solidFill>
                    <a:srgbClr val="4E4D55"/>
                  </a:solidFill>
                  <a:latin typeface="Josefin Sans" pitchFamily="2" charset="0"/>
                </a:rPr>
                <a:t>Cauliflower</a:t>
              </a:r>
            </a:p>
          </p:txBody>
        </p:sp>
        <p:grpSp>
          <p:nvGrpSpPr>
            <p:cNvPr id="11" name="Group 11"/>
            <p:cNvGrpSpPr/>
            <p:nvPr/>
          </p:nvGrpSpPr>
          <p:grpSpPr>
            <a:xfrm>
              <a:off x="21579" y="1218576"/>
              <a:ext cx="224538" cy="224538"/>
              <a:chOff x="0" y="0"/>
              <a:chExt cx="1913890" cy="191389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4E4D55"/>
              </a:solidFill>
            </p:spPr>
          </p:sp>
        </p:grpSp>
        <p:sp>
          <p:nvSpPr>
            <p:cNvPr id="13" name="TextBox 13"/>
            <p:cNvSpPr txBox="1"/>
            <p:nvPr/>
          </p:nvSpPr>
          <p:spPr>
            <a:xfrm>
              <a:off x="572556" y="1620260"/>
              <a:ext cx="2133224" cy="2138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85"/>
                </a:lnSpc>
                <a:spcBef>
                  <a:spcPct val="0"/>
                </a:spcBef>
              </a:pPr>
              <a:r>
                <a:rPr lang="en-US" sz="918">
                  <a:solidFill>
                    <a:srgbClr val="4E4D55"/>
                  </a:solidFill>
                  <a:latin typeface="Josefin Sans" pitchFamily="2" charset="0"/>
                </a:rPr>
                <a:t>Avocado</a:t>
              </a:r>
            </a:p>
          </p:txBody>
        </p:sp>
        <p:grpSp>
          <p:nvGrpSpPr>
            <p:cNvPr id="14" name="Group 14"/>
            <p:cNvGrpSpPr/>
            <p:nvPr/>
          </p:nvGrpSpPr>
          <p:grpSpPr>
            <a:xfrm>
              <a:off x="21579" y="1609216"/>
              <a:ext cx="224538" cy="224538"/>
              <a:chOff x="0" y="0"/>
              <a:chExt cx="1913890" cy="191389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4E4D55"/>
              </a:solidFill>
            </p:spPr>
          </p:sp>
        </p:grpSp>
        <p:sp>
          <p:nvSpPr>
            <p:cNvPr id="16" name="TextBox 16"/>
            <p:cNvSpPr txBox="1"/>
            <p:nvPr/>
          </p:nvSpPr>
          <p:spPr>
            <a:xfrm>
              <a:off x="572556" y="2010899"/>
              <a:ext cx="2133224" cy="2138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85"/>
                </a:lnSpc>
                <a:spcBef>
                  <a:spcPct val="0"/>
                </a:spcBef>
              </a:pPr>
              <a:r>
                <a:rPr lang="en-US" sz="918">
                  <a:solidFill>
                    <a:srgbClr val="4E4D55"/>
                  </a:solidFill>
                  <a:latin typeface="Josefin Sans" pitchFamily="2" charset="0"/>
                </a:rPr>
                <a:t>Organic lemons</a:t>
              </a:r>
            </a:p>
          </p:txBody>
        </p:sp>
        <p:grpSp>
          <p:nvGrpSpPr>
            <p:cNvPr id="17" name="Group 17"/>
            <p:cNvGrpSpPr/>
            <p:nvPr/>
          </p:nvGrpSpPr>
          <p:grpSpPr>
            <a:xfrm>
              <a:off x="21579" y="1999856"/>
              <a:ext cx="224538" cy="224538"/>
              <a:chOff x="0" y="0"/>
              <a:chExt cx="1913890" cy="191389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4E4D55"/>
              </a:solidFill>
            </p:spPr>
          </p:sp>
        </p:grpSp>
        <p:sp>
          <p:nvSpPr>
            <p:cNvPr id="19" name="TextBox 19"/>
            <p:cNvSpPr txBox="1"/>
            <p:nvPr/>
          </p:nvSpPr>
          <p:spPr>
            <a:xfrm>
              <a:off x="572556" y="2401539"/>
              <a:ext cx="2133224" cy="2138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85"/>
                </a:lnSpc>
                <a:spcBef>
                  <a:spcPct val="0"/>
                </a:spcBef>
              </a:pPr>
              <a:r>
                <a:rPr lang="en-US" sz="918">
                  <a:solidFill>
                    <a:srgbClr val="4E4D55"/>
                  </a:solidFill>
                  <a:latin typeface="Josefin Sans" pitchFamily="2" charset="0"/>
                </a:rPr>
                <a:t>Radishes</a:t>
              </a:r>
            </a:p>
          </p:txBody>
        </p:sp>
        <p:grpSp>
          <p:nvGrpSpPr>
            <p:cNvPr id="20" name="Group 20"/>
            <p:cNvGrpSpPr/>
            <p:nvPr/>
          </p:nvGrpSpPr>
          <p:grpSpPr>
            <a:xfrm>
              <a:off x="21579" y="2390496"/>
              <a:ext cx="224538" cy="224538"/>
              <a:chOff x="0" y="0"/>
              <a:chExt cx="1913890" cy="191389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4E4D55"/>
              </a:solidFill>
            </p:spPr>
          </p:sp>
        </p:grpSp>
        <p:sp>
          <p:nvSpPr>
            <p:cNvPr id="22" name="TextBox 22"/>
            <p:cNvSpPr txBox="1"/>
            <p:nvPr/>
          </p:nvSpPr>
          <p:spPr>
            <a:xfrm>
              <a:off x="572556" y="2792179"/>
              <a:ext cx="2133224" cy="2138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85"/>
                </a:lnSpc>
                <a:spcBef>
                  <a:spcPct val="0"/>
                </a:spcBef>
              </a:pPr>
              <a:r>
                <a:rPr lang="en-US" sz="918">
                  <a:solidFill>
                    <a:srgbClr val="4E4D55"/>
                  </a:solidFill>
                  <a:latin typeface="Josefin Sans" pitchFamily="2" charset="0"/>
                </a:rPr>
                <a:t>Tomatos</a:t>
              </a:r>
            </a:p>
          </p:txBody>
        </p:sp>
        <p:grpSp>
          <p:nvGrpSpPr>
            <p:cNvPr id="23" name="Group 23"/>
            <p:cNvGrpSpPr/>
            <p:nvPr/>
          </p:nvGrpSpPr>
          <p:grpSpPr>
            <a:xfrm>
              <a:off x="21579" y="2781136"/>
              <a:ext cx="224538" cy="224538"/>
              <a:chOff x="0" y="0"/>
              <a:chExt cx="1913890" cy="191389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4E4D55"/>
              </a:solidFill>
            </p:spPr>
          </p:sp>
        </p:grpSp>
        <p:sp>
          <p:nvSpPr>
            <p:cNvPr id="25" name="TextBox 25"/>
            <p:cNvSpPr txBox="1"/>
            <p:nvPr/>
          </p:nvSpPr>
          <p:spPr>
            <a:xfrm>
              <a:off x="572556" y="3182819"/>
              <a:ext cx="2133224" cy="2138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85"/>
                </a:lnSpc>
                <a:spcBef>
                  <a:spcPct val="0"/>
                </a:spcBef>
              </a:pPr>
              <a:r>
                <a:rPr lang="en-US" sz="918">
                  <a:solidFill>
                    <a:srgbClr val="4E4D55"/>
                  </a:solidFill>
                  <a:latin typeface="Josefin Sans" pitchFamily="2" charset="0"/>
                </a:rPr>
                <a:t>Onions</a:t>
              </a:r>
            </a:p>
          </p:txBody>
        </p:sp>
        <p:grpSp>
          <p:nvGrpSpPr>
            <p:cNvPr id="26" name="Group 26"/>
            <p:cNvGrpSpPr/>
            <p:nvPr/>
          </p:nvGrpSpPr>
          <p:grpSpPr>
            <a:xfrm>
              <a:off x="21579" y="3171776"/>
              <a:ext cx="224538" cy="224538"/>
              <a:chOff x="0" y="0"/>
              <a:chExt cx="1913890" cy="191389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4E4D55"/>
              </a:solidFill>
            </p:spPr>
          </p:sp>
        </p:grpSp>
        <p:sp>
          <p:nvSpPr>
            <p:cNvPr id="28" name="TextBox 28"/>
            <p:cNvSpPr txBox="1"/>
            <p:nvPr/>
          </p:nvSpPr>
          <p:spPr>
            <a:xfrm>
              <a:off x="572556" y="3573459"/>
              <a:ext cx="2133224" cy="2138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85"/>
                </a:lnSpc>
                <a:spcBef>
                  <a:spcPct val="0"/>
                </a:spcBef>
              </a:pPr>
              <a:r>
                <a:rPr lang="en-US" sz="918">
                  <a:solidFill>
                    <a:srgbClr val="4E4D55"/>
                  </a:solidFill>
                  <a:latin typeface="Josefin Sans" pitchFamily="2" charset="0"/>
                </a:rPr>
                <a:t>Bell peppers</a:t>
              </a:r>
            </a:p>
          </p:txBody>
        </p:sp>
        <p:grpSp>
          <p:nvGrpSpPr>
            <p:cNvPr id="29" name="Group 29"/>
            <p:cNvGrpSpPr/>
            <p:nvPr/>
          </p:nvGrpSpPr>
          <p:grpSpPr>
            <a:xfrm>
              <a:off x="21579" y="3562416"/>
              <a:ext cx="224538" cy="224538"/>
              <a:chOff x="0" y="0"/>
              <a:chExt cx="1913890" cy="191389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4E4D55"/>
              </a:solidFill>
            </p:spPr>
          </p:sp>
        </p:grpSp>
      </p:grpSp>
      <p:grpSp>
        <p:nvGrpSpPr>
          <p:cNvPr id="31" name="Group 31"/>
          <p:cNvGrpSpPr/>
          <p:nvPr/>
        </p:nvGrpSpPr>
        <p:grpSpPr>
          <a:xfrm>
            <a:off x="1033200" y="8274478"/>
            <a:ext cx="2052719" cy="1660645"/>
            <a:chOff x="0" y="9525"/>
            <a:chExt cx="2736959" cy="2214193"/>
          </a:xfrm>
        </p:grpSpPr>
        <p:sp>
          <p:nvSpPr>
            <p:cNvPr id="32" name="TextBox 32"/>
            <p:cNvSpPr txBox="1"/>
            <p:nvPr/>
          </p:nvSpPr>
          <p:spPr>
            <a:xfrm>
              <a:off x="572556" y="448340"/>
              <a:ext cx="2133224" cy="2138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85"/>
                </a:lnSpc>
                <a:spcBef>
                  <a:spcPct val="0"/>
                </a:spcBef>
              </a:pPr>
              <a:r>
                <a:rPr lang="en-US" sz="918">
                  <a:solidFill>
                    <a:srgbClr val="4E4D55"/>
                  </a:solidFill>
                  <a:latin typeface="Josefin Sans" pitchFamily="2" charset="0"/>
                </a:rPr>
                <a:t>Tofu</a:t>
              </a:r>
            </a:p>
          </p:txBody>
        </p:sp>
        <p:grpSp>
          <p:nvGrpSpPr>
            <p:cNvPr id="33" name="Group 33"/>
            <p:cNvGrpSpPr/>
            <p:nvPr/>
          </p:nvGrpSpPr>
          <p:grpSpPr>
            <a:xfrm>
              <a:off x="21579" y="437296"/>
              <a:ext cx="224538" cy="224538"/>
              <a:chOff x="0" y="0"/>
              <a:chExt cx="1913890" cy="1913890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4E4D55"/>
              </a:solidFill>
            </p:spPr>
          </p:sp>
        </p:grpSp>
        <p:sp>
          <p:nvSpPr>
            <p:cNvPr id="35" name="TextBox 35"/>
            <p:cNvSpPr txBox="1"/>
            <p:nvPr/>
          </p:nvSpPr>
          <p:spPr>
            <a:xfrm>
              <a:off x="0" y="9525"/>
              <a:ext cx="2736959" cy="2428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391"/>
                </a:lnSpc>
              </a:pPr>
              <a:r>
                <a:rPr lang="en-US" sz="1276" spc="38">
                  <a:solidFill>
                    <a:srgbClr val="EF5705"/>
                  </a:solidFill>
                  <a:latin typeface="Josefin Sans" pitchFamily="2" charset="0"/>
                </a:rPr>
                <a:t>PROTEIN</a:t>
              </a: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572556" y="838980"/>
              <a:ext cx="2133224" cy="2138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85"/>
                </a:lnSpc>
                <a:spcBef>
                  <a:spcPct val="0"/>
                </a:spcBef>
              </a:pPr>
              <a:r>
                <a:rPr lang="en-US" sz="918">
                  <a:solidFill>
                    <a:srgbClr val="4E4D55"/>
                  </a:solidFill>
                  <a:latin typeface="Josefin Sans" pitchFamily="2" charset="0"/>
                </a:rPr>
                <a:t>Low fat beef jerky</a:t>
              </a:r>
            </a:p>
          </p:txBody>
        </p:sp>
        <p:grpSp>
          <p:nvGrpSpPr>
            <p:cNvPr id="37" name="Group 37"/>
            <p:cNvGrpSpPr/>
            <p:nvPr/>
          </p:nvGrpSpPr>
          <p:grpSpPr>
            <a:xfrm>
              <a:off x="21579" y="827936"/>
              <a:ext cx="224538" cy="224538"/>
              <a:chOff x="0" y="0"/>
              <a:chExt cx="1913890" cy="1913890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4E4D55"/>
              </a:solidFill>
            </p:spPr>
          </p:sp>
        </p:grpSp>
        <p:sp>
          <p:nvSpPr>
            <p:cNvPr id="39" name="TextBox 39"/>
            <p:cNvSpPr txBox="1"/>
            <p:nvPr/>
          </p:nvSpPr>
          <p:spPr>
            <a:xfrm>
              <a:off x="572556" y="1229620"/>
              <a:ext cx="2133224" cy="2138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85"/>
                </a:lnSpc>
                <a:spcBef>
                  <a:spcPct val="0"/>
                </a:spcBef>
              </a:pPr>
              <a:r>
                <a:rPr lang="en-US" sz="918">
                  <a:solidFill>
                    <a:srgbClr val="4E4D55"/>
                  </a:solidFill>
                  <a:latin typeface="Josefin Sans" pitchFamily="2" charset="0"/>
                </a:rPr>
                <a:t>Turkey breast</a:t>
              </a:r>
            </a:p>
          </p:txBody>
        </p:sp>
        <p:grpSp>
          <p:nvGrpSpPr>
            <p:cNvPr id="40" name="Group 40"/>
            <p:cNvGrpSpPr/>
            <p:nvPr/>
          </p:nvGrpSpPr>
          <p:grpSpPr>
            <a:xfrm>
              <a:off x="21579" y="1218576"/>
              <a:ext cx="224538" cy="224538"/>
              <a:chOff x="0" y="0"/>
              <a:chExt cx="1913890" cy="1913890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4E4D55"/>
              </a:solidFill>
            </p:spPr>
          </p:sp>
        </p:grpSp>
        <p:sp>
          <p:nvSpPr>
            <p:cNvPr id="42" name="TextBox 42"/>
            <p:cNvSpPr txBox="1"/>
            <p:nvPr/>
          </p:nvSpPr>
          <p:spPr>
            <a:xfrm>
              <a:off x="577356" y="1619258"/>
              <a:ext cx="2133224" cy="2138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85"/>
                </a:lnSpc>
                <a:spcBef>
                  <a:spcPct val="0"/>
                </a:spcBef>
              </a:pPr>
              <a:r>
                <a:rPr lang="en-US" sz="918">
                  <a:solidFill>
                    <a:srgbClr val="4E4D55"/>
                  </a:solidFill>
                  <a:latin typeface="Josefin Sans" pitchFamily="2" charset="0"/>
                </a:rPr>
                <a:t>Chicken</a:t>
              </a:r>
            </a:p>
          </p:txBody>
        </p:sp>
        <p:grpSp>
          <p:nvGrpSpPr>
            <p:cNvPr id="43" name="Group 43"/>
            <p:cNvGrpSpPr/>
            <p:nvPr/>
          </p:nvGrpSpPr>
          <p:grpSpPr>
            <a:xfrm>
              <a:off x="26379" y="1608215"/>
              <a:ext cx="224538" cy="224538"/>
              <a:chOff x="0" y="0"/>
              <a:chExt cx="1913890" cy="1913890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4E4D55"/>
              </a:solidFill>
            </p:spPr>
          </p:sp>
        </p:grpSp>
        <p:sp>
          <p:nvSpPr>
            <p:cNvPr id="45" name="TextBox 45"/>
            <p:cNvSpPr txBox="1"/>
            <p:nvPr/>
          </p:nvSpPr>
          <p:spPr>
            <a:xfrm>
              <a:off x="577356" y="2009898"/>
              <a:ext cx="2133224" cy="2138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85"/>
                </a:lnSpc>
                <a:spcBef>
                  <a:spcPct val="0"/>
                </a:spcBef>
              </a:pPr>
              <a:r>
                <a:rPr lang="en-US" sz="918">
                  <a:solidFill>
                    <a:srgbClr val="4E4D55"/>
                  </a:solidFill>
                  <a:latin typeface="Josefin Sans" pitchFamily="2" charset="0"/>
                </a:rPr>
                <a:t>Albacore tuna</a:t>
              </a:r>
            </a:p>
          </p:txBody>
        </p:sp>
        <p:grpSp>
          <p:nvGrpSpPr>
            <p:cNvPr id="46" name="Group 46"/>
            <p:cNvGrpSpPr/>
            <p:nvPr/>
          </p:nvGrpSpPr>
          <p:grpSpPr>
            <a:xfrm>
              <a:off x="26379" y="1998855"/>
              <a:ext cx="224538" cy="224538"/>
              <a:chOff x="0" y="0"/>
              <a:chExt cx="1913890" cy="1913890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4E4D55"/>
              </a:solidFill>
            </p:spPr>
          </p:sp>
        </p:grpSp>
      </p:grpSp>
      <p:grpSp>
        <p:nvGrpSpPr>
          <p:cNvPr id="48" name="Group 48"/>
          <p:cNvGrpSpPr/>
          <p:nvPr/>
        </p:nvGrpSpPr>
        <p:grpSpPr>
          <a:xfrm>
            <a:off x="4170288" y="2018387"/>
            <a:ext cx="2052719" cy="1659894"/>
            <a:chOff x="0" y="9525"/>
            <a:chExt cx="2736959" cy="2213191"/>
          </a:xfrm>
        </p:grpSpPr>
        <p:sp>
          <p:nvSpPr>
            <p:cNvPr id="49" name="TextBox 49"/>
            <p:cNvSpPr txBox="1"/>
            <p:nvPr/>
          </p:nvSpPr>
          <p:spPr>
            <a:xfrm>
              <a:off x="572556" y="448340"/>
              <a:ext cx="2133224" cy="2138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85"/>
                </a:lnSpc>
                <a:spcBef>
                  <a:spcPct val="0"/>
                </a:spcBef>
              </a:pPr>
              <a:r>
                <a:rPr lang="en-US" sz="918">
                  <a:solidFill>
                    <a:srgbClr val="4E4D55"/>
                  </a:solidFill>
                  <a:latin typeface="Josefin Sans" pitchFamily="2" charset="0"/>
                </a:rPr>
                <a:t>Quinoa</a:t>
              </a:r>
            </a:p>
          </p:txBody>
        </p:sp>
        <p:grpSp>
          <p:nvGrpSpPr>
            <p:cNvPr id="50" name="Group 50"/>
            <p:cNvGrpSpPr/>
            <p:nvPr/>
          </p:nvGrpSpPr>
          <p:grpSpPr>
            <a:xfrm>
              <a:off x="21579" y="437296"/>
              <a:ext cx="224538" cy="224538"/>
              <a:chOff x="0" y="0"/>
              <a:chExt cx="1913890" cy="1913890"/>
            </a:xfrm>
          </p:grpSpPr>
          <p:sp>
            <p:nvSpPr>
              <p:cNvPr id="51" name="Freeform 5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4E4D55"/>
              </a:solidFill>
            </p:spPr>
          </p:sp>
        </p:grpSp>
        <p:sp>
          <p:nvSpPr>
            <p:cNvPr id="52" name="TextBox 52"/>
            <p:cNvSpPr txBox="1"/>
            <p:nvPr/>
          </p:nvSpPr>
          <p:spPr>
            <a:xfrm>
              <a:off x="0" y="9525"/>
              <a:ext cx="2736959" cy="2428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391"/>
                </a:lnSpc>
              </a:pPr>
              <a:r>
                <a:rPr lang="en-US" sz="1276" spc="38">
                  <a:solidFill>
                    <a:srgbClr val="EF5705"/>
                  </a:solidFill>
                  <a:latin typeface="Josefin Sans" pitchFamily="2" charset="0"/>
                </a:rPr>
                <a:t>CARBS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>
              <a:off x="572556" y="838979"/>
              <a:ext cx="2133224" cy="2138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85"/>
                </a:lnSpc>
                <a:spcBef>
                  <a:spcPct val="0"/>
                </a:spcBef>
              </a:pPr>
              <a:r>
                <a:rPr lang="en-US" sz="918">
                  <a:solidFill>
                    <a:srgbClr val="4E4D55"/>
                  </a:solidFill>
                  <a:latin typeface="Josefin Sans" pitchFamily="2" charset="0"/>
                </a:rPr>
                <a:t>Farro</a:t>
              </a:r>
            </a:p>
          </p:txBody>
        </p:sp>
        <p:grpSp>
          <p:nvGrpSpPr>
            <p:cNvPr id="54" name="Group 54"/>
            <p:cNvGrpSpPr/>
            <p:nvPr/>
          </p:nvGrpSpPr>
          <p:grpSpPr>
            <a:xfrm>
              <a:off x="21579" y="827936"/>
              <a:ext cx="224538" cy="224538"/>
              <a:chOff x="0" y="0"/>
              <a:chExt cx="1913890" cy="1913890"/>
            </a:xfrm>
          </p:grpSpPr>
          <p:sp>
            <p:nvSpPr>
              <p:cNvPr id="55" name="Freeform 5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4E4D55"/>
              </a:solidFill>
            </p:spPr>
          </p:sp>
        </p:grpSp>
        <p:sp>
          <p:nvSpPr>
            <p:cNvPr id="56" name="TextBox 56"/>
            <p:cNvSpPr txBox="1"/>
            <p:nvPr/>
          </p:nvSpPr>
          <p:spPr>
            <a:xfrm>
              <a:off x="572556" y="1229621"/>
              <a:ext cx="2133224" cy="2138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85"/>
                </a:lnSpc>
                <a:spcBef>
                  <a:spcPct val="0"/>
                </a:spcBef>
              </a:pPr>
              <a:r>
                <a:rPr lang="en-US" sz="918">
                  <a:solidFill>
                    <a:srgbClr val="4E4D55"/>
                  </a:solidFill>
                  <a:latin typeface="Josefin Sans" pitchFamily="2" charset="0"/>
                </a:rPr>
                <a:t>Oats</a:t>
              </a:r>
            </a:p>
          </p:txBody>
        </p:sp>
        <p:grpSp>
          <p:nvGrpSpPr>
            <p:cNvPr id="57" name="Group 57"/>
            <p:cNvGrpSpPr/>
            <p:nvPr/>
          </p:nvGrpSpPr>
          <p:grpSpPr>
            <a:xfrm>
              <a:off x="21579" y="1218576"/>
              <a:ext cx="224538" cy="224538"/>
              <a:chOff x="0" y="0"/>
              <a:chExt cx="1913890" cy="1913890"/>
            </a:xfrm>
          </p:grpSpPr>
          <p:sp>
            <p:nvSpPr>
              <p:cNvPr id="58" name="Freeform 5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4E4D55"/>
              </a:solidFill>
            </p:spPr>
          </p:sp>
        </p:grpSp>
        <p:sp>
          <p:nvSpPr>
            <p:cNvPr id="59" name="TextBox 59"/>
            <p:cNvSpPr txBox="1"/>
            <p:nvPr/>
          </p:nvSpPr>
          <p:spPr>
            <a:xfrm>
              <a:off x="572556" y="1619258"/>
              <a:ext cx="2133224" cy="2138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85"/>
                </a:lnSpc>
                <a:spcBef>
                  <a:spcPct val="0"/>
                </a:spcBef>
              </a:pPr>
              <a:r>
                <a:rPr lang="en-US" sz="918">
                  <a:solidFill>
                    <a:srgbClr val="4E4D55"/>
                  </a:solidFill>
                  <a:latin typeface="Josefin Sans" pitchFamily="2" charset="0"/>
                </a:rPr>
                <a:t>Brown rice</a:t>
              </a:r>
            </a:p>
          </p:txBody>
        </p:sp>
        <p:grpSp>
          <p:nvGrpSpPr>
            <p:cNvPr id="60" name="Group 60"/>
            <p:cNvGrpSpPr/>
            <p:nvPr/>
          </p:nvGrpSpPr>
          <p:grpSpPr>
            <a:xfrm>
              <a:off x="21579" y="1608215"/>
              <a:ext cx="224538" cy="224538"/>
              <a:chOff x="0" y="0"/>
              <a:chExt cx="1913890" cy="1913890"/>
            </a:xfrm>
          </p:grpSpPr>
          <p:sp>
            <p:nvSpPr>
              <p:cNvPr id="61" name="Freeform 6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4E4D55"/>
              </a:solidFill>
            </p:spPr>
          </p:sp>
        </p:grpSp>
        <p:sp>
          <p:nvSpPr>
            <p:cNvPr id="62" name="TextBox 62"/>
            <p:cNvSpPr txBox="1"/>
            <p:nvPr/>
          </p:nvSpPr>
          <p:spPr>
            <a:xfrm>
              <a:off x="572556" y="2008896"/>
              <a:ext cx="2133224" cy="2138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85"/>
                </a:lnSpc>
                <a:spcBef>
                  <a:spcPct val="0"/>
                </a:spcBef>
              </a:pPr>
              <a:r>
                <a:rPr lang="en-US" sz="918">
                  <a:solidFill>
                    <a:srgbClr val="4E4D55"/>
                  </a:solidFill>
                  <a:latin typeface="Josefin Sans" pitchFamily="2" charset="0"/>
                </a:rPr>
                <a:t>Potatoes</a:t>
              </a:r>
            </a:p>
          </p:txBody>
        </p:sp>
        <p:grpSp>
          <p:nvGrpSpPr>
            <p:cNvPr id="63" name="Group 63"/>
            <p:cNvGrpSpPr/>
            <p:nvPr/>
          </p:nvGrpSpPr>
          <p:grpSpPr>
            <a:xfrm>
              <a:off x="21579" y="1997853"/>
              <a:ext cx="224538" cy="224538"/>
              <a:chOff x="0" y="0"/>
              <a:chExt cx="1913890" cy="1913890"/>
            </a:xfrm>
          </p:grpSpPr>
          <p:sp>
            <p:nvSpPr>
              <p:cNvPr id="64" name="Freeform 6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4E4D55"/>
              </a:solidFill>
            </p:spPr>
          </p:sp>
        </p:grpSp>
      </p:grpSp>
      <p:grpSp>
        <p:nvGrpSpPr>
          <p:cNvPr id="65" name="Group 65"/>
          <p:cNvGrpSpPr/>
          <p:nvPr/>
        </p:nvGrpSpPr>
        <p:grpSpPr>
          <a:xfrm>
            <a:off x="4170288" y="4181643"/>
            <a:ext cx="2052719" cy="2540336"/>
            <a:chOff x="0" y="9525"/>
            <a:chExt cx="2736959" cy="3387114"/>
          </a:xfrm>
        </p:grpSpPr>
        <p:sp>
          <p:nvSpPr>
            <p:cNvPr id="66" name="TextBox 66"/>
            <p:cNvSpPr txBox="1"/>
            <p:nvPr/>
          </p:nvSpPr>
          <p:spPr>
            <a:xfrm>
              <a:off x="572556" y="448340"/>
              <a:ext cx="2133224" cy="2138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85"/>
                </a:lnSpc>
                <a:spcBef>
                  <a:spcPct val="0"/>
                </a:spcBef>
              </a:pPr>
              <a:r>
                <a:rPr lang="en-US" sz="918">
                  <a:solidFill>
                    <a:srgbClr val="4E4D55"/>
                  </a:solidFill>
                  <a:latin typeface="Josefin Sans" pitchFamily="2" charset="0"/>
                </a:rPr>
                <a:t>Organic free-range eggs</a:t>
              </a:r>
            </a:p>
          </p:txBody>
        </p:sp>
        <p:grpSp>
          <p:nvGrpSpPr>
            <p:cNvPr id="67" name="Group 67"/>
            <p:cNvGrpSpPr/>
            <p:nvPr/>
          </p:nvGrpSpPr>
          <p:grpSpPr>
            <a:xfrm>
              <a:off x="21579" y="437296"/>
              <a:ext cx="224538" cy="224538"/>
              <a:chOff x="0" y="0"/>
              <a:chExt cx="1913890" cy="1913890"/>
            </a:xfrm>
          </p:grpSpPr>
          <p:sp>
            <p:nvSpPr>
              <p:cNvPr id="68" name="Freeform 6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4E4D55"/>
              </a:solidFill>
            </p:spPr>
          </p:sp>
        </p:grpSp>
        <p:sp>
          <p:nvSpPr>
            <p:cNvPr id="69" name="TextBox 69"/>
            <p:cNvSpPr txBox="1"/>
            <p:nvPr/>
          </p:nvSpPr>
          <p:spPr>
            <a:xfrm>
              <a:off x="0" y="9525"/>
              <a:ext cx="2736959" cy="2428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391"/>
                </a:lnSpc>
              </a:pPr>
              <a:r>
                <a:rPr lang="en-US" sz="1276" spc="38">
                  <a:solidFill>
                    <a:srgbClr val="EF5705"/>
                  </a:solidFill>
                  <a:latin typeface="Josefin Sans" pitchFamily="2" charset="0"/>
                </a:rPr>
                <a:t>DAIRY &amp; EGG</a:t>
              </a:r>
            </a:p>
          </p:txBody>
        </p:sp>
        <p:sp>
          <p:nvSpPr>
            <p:cNvPr id="70" name="TextBox 70"/>
            <p:cNvSpPr txBox="1"/>
            <p:nvPr/>
          </p:nvSpPr>
          <p:spPr>
            <a:xfrm>
              <a:off x="572556" y="838980"/>
              <a:ext cx="2133224" cy="2138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85"/>
                </a:lnSpc>
                <a:spcBef>
                  <a:spcPct val="0"/>
                </a:spcBef>
              </a:pPr>
              <a:r>
                <a:rPr lang="en-US" sz="918">
                  <a:solidFill>
                    <a:srgbClr val="4E4D55"/>
                  </a:solidFill>
                  <a:latin typeface="Josefin Sans" pitchFamily="2" charset="0"/>
                </a:rPr>
                <a:t>Kefir</a:t>
              </a:r>
            </a:p>
          </p:txBody>
        </p:sp>
        <p:grpSp>
          <p:nvGrpSpPr>
            <p:cNvPr id="71" name="Group 71"/>
            <p:cNvGrpSpPr/>
            <p:nvPr/>
          </p:nvGrpSpPr>
          <p:grpSpPr>
            <a:xfrm>
              <a:off x="21579" y="827936"/>
              <a:ext cx="224538" cy="224538"/>
              <a:chOff x="0" y="0"/>
              <a:chExt cx="1913890" cy="1913890"/>
            </a:xfrm>
          </p:grpSpPr>
          <p:sp>
            <p:nvSpPr>
              <p:cNvPr id="72" name="Freeform 7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4E4D55"/>
              </a:solidFill>
            </p:spPr>
          </p:sp>
        </p:grpSp>
        <p:sp>
          <p:nvSpPr>
            <p:cNvPr id="73" name="TextBox 73"/>
            <p:cNvSpPr txBox="1"/>
            <p:nvPr/>
          </p:nvSpPr>
          <p:spPr>
            <a:xfrm>
              <a:off x="572556" y="1229620"/>
              <a:ext cx="2133224" cy="2138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85"/>
                </a:lnSpc>
                <a:spcBef>
                  <a:spcPct val="0"/>
                </a:spcBef>
              </a:pPr>
              <a:r>
                <a:rPr lang="en-US" sz="918">
                  <a:solidFill>
                    <a:srgbClr val="4E4D55"/>
                  </a:solidFill>
                  <a:latin typeface="Josefin Sans" pitchFamily="2" charset="0"/>
                </a:rPr>
                <a:t>Unsweetened almond milk</a:t>
              </a:r>
            </a:p>
          </p:txBody>
        </p:sp>
        <p:grpSp>
          <p:nvGrpSpPr>
            <p:cNvPr id="74" name="Group 74"/>
            <p:cNvGrpSpPr/>
            <p:nvPr/>
          </p:nvGrpSpPr>
          <p:grpSpPr>
            <a:xfrm>
              <a:off x="21579" y="1218576"/>
              <a:ext cx="224538" cy="224538"/>
              <a:chOff x="0" y="0"/>
              <a:chExt cx="1913890" cy="1913890"/>
            </a:xfrm>
          </p:grpSpPr>
          <p:sp>
            <p:nvSpPr>
              <p:cNvPr id="75" name="Freeform 7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4E4D55"/>
              </a:solidFill>
            </p:spPr>
          </p:sp>
        </p:grpSp>
        <p:sp>
          <p:nvSpPr>
            <p:cNvPr id="76" name="TextBox 76"/>
            <p:cNvSpPr txBox="1"/>
            <p:nvPr/>
          </p:nvSpPr>
          <p:spPr>
            <a:xfrm>
              <a:off x="572556" y="1620260"/>
              <a:ext cx="2133224" cy="2138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85"/>
                </a:lnSpc>
                <a:spcBef>
                  <a:spcPct val="0"/>
                </a:spcBef>
              </a:pPr>
              <a:r>
                <a:rPr lang="en-US" sz="918">
                  <a:solidFill>
                    <a:srgbClr val="4E4D55"/>
                  </a:solidFill>
                  <a:latin typeface="Josefin Sans" pitchFamily="2" charset="0"/>
                </a:rPr>
                <a:t>Aged cheddar</a:t>
              </a:r>
            </a:p>
          </p:txBody>
        </p:sp>
        <p:grpSp>
          <p:nvGrpSpPr>
            <p:cNvPr id="77" name="Group 77"/>
            <p:cNvGrpSpPr/>
            <p:nvPr/>
          </p:nvGrpSpPr>
          <p:grpSpPr>
            <a:xfrm>
              <a:off x="21579" y="1609216"/>
              <a:ext cx="224538" cy="224538"/>
              <a:chOff x="0" y="0"/>
              <a:chExt cx="1913890" cy="1913890"/>
            </a:xfrm>
          </p:grpSpPr>
          <p:sp>
            <p:nvSpPr>
              <p:cNvPr id="78" name="Freeform 7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4E4D55"/>
              </a:solidFill>
            </p:spPr>
          </p:sp>
        </p:grpSp>
        <p:sp>
          <p:nvSpPr>
            <p:cNvPr id="79" name="TextBox 79"/>
            <p:cNvSpPr txBox="1"/>
            <p:nvPr/>
          </p:nvSpPr>
          <p:spPr>
            <a:xfrm>
              <a:off x="572556" y="2010899"/>
              <a:ext cx="2133224" cy="2138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85"/>
                </a:lnSpc>
                <a:spcBef>
                  <a:spcPct val="0"/>
                </a:spcBef>
              </a:pPr>
              <a:r>
                <a:rPr lang="en-US" sz="918">
                  <a:solidFill>
                    <a:srgbClr val="4E4D55"/>
                  </a:solidFill>
                  <a:latin typeface="Josefin Sans" pitchFamily="2" charset="0"/>
                </a:rPr>
                <a:t>Greek yogurt</a:t>
              </a:r>
            </a:p>
          </p:txBody>
        </p:sp>
        <p:grpSp>
          <p:nvGrpSpPr>
            <p:cNvPr id="80" name="Group 80"/>
            <p:cNvGrpSpPr/>
            <p:nvPr/>
          </p:nvGrpSpPr>
          <p:grpSpPr>
            <a:xfrm>
              <a:off x="21579" y="1999856"/>
              <a:ext cx="224538" cy="224538"/>
              <a:chOff x="0" y="0"/>
              <a:chExt cx="1913890" cy="1913890"/>
            </a:xfrm>
          </p:grpSpPr>
          <p:sp>
            <p:nvSpPr>
              <p:cNvPr id="81" name="Freeform 8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4E4D55"/>
              </a:solidFill>
            </p:spPr>
          </p:sp>
        </p:grpSp>
        <p:sp>
          <p:nvSpPr>
            <p:cNvPr id="82" name="TextBox 82"/>
            <p:cNvSpPr txBox="1"/>
            <p:nvPr/>
          </p:nvSpPr>
          <p:spPr>
            <a:xfrm>
              <a:off x="572556" y="2401539"/>
              <a:ext cx="2133224" cy="2138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85"/>
                </a:lnSpc>
                <a:spcBef>
                  <a:spcPct val="0"/>
                </a:spcBef>
              </a:pPr>
              <a:r>
                <a:rPr lang="en-US" sz="918">
                  <a:solidFill>
                    <a:srgbClr val="4E4D55"/>
                  </a:solidFill>
                  <a:latin typeface="Josefin Sans" pitchFamily="2" charset="0"/>
                </a:rPr>
                <a:t>Low-fat cottage cheese</a:t>
              </a:r>
            </a:p>
          </p:txBody>
        </p:sp>
        <p:grpSp>
          <p:nvGrpSpPr>
            <p:cNvPr id="83" name="Group 83"/>
            <p:cNvGrpSpPr/>
            <p:nvPr/>
          </p:nvGrpSpPr>
          <p:grpSpPr>
            <a:xfrm>
              <a:off x="21579" y="2390496"/>
              <a:ext cx="224538" cy="224538"/>
              <a:chOff x="0" y="0"/>
              <a:chExt cx="1913890" cy="1913890"/>
            </a:xfrm>
          </p:grpSpPr>
          <p:sp>
            <p:nvSpPr>
              <p:cNvPr id="84" name="Freeform 8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4E4D55"/>
              </a:solidFill>
            </p:spPr>
          </p:sp>
        </p:grpSp>
        <p:sp>
          <p:nvSpPr>
            <p:cNvPr id="85" name="TextBox 85"/>
            <p:cNvSpPr txBox="1"/>
            <p:nvPr/>
          </p:nvSpPr>
          <p:spPr>
            <a:xfrm>
              <a:off x="572556" y="2792179"/>
              <a:ext cx="2133224" cy="2138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85"/>
                </a:lnSpc>
                <a:spcBef>
                  <a:spcPct val="0"/>
                </a:spcBef>
              </a:pPr>
              <a:r>
                <a:rPr lang="en-US" sz="918">
                  <a:solidFill>
                    <a:srgbClr val="4E4D55"/>
                  </a:solidFill>
                  <a:latin typeface="Josefin Sans" pitchFamily="2" charset="0"/>
                </a:rPr>
                <a:t>Organic cheese sticks</a:t>
              </a:r>
            </a:p>
          </p:txBody>
        </p:sp>
        <p:grpSp>
          <p:nvGrpSpPr>
            <p:cNvPr id="86" name="Group 86"/>
            <p:cNvGrpSpPr/>
            <p:nvPr/>
          </p:nvGrpSpPr>
          <p:grpSpPr>
            <a:xfrm>
              <a:off x="21579" y="2781136"/>
              <a:ext cx="224538" cy="224538"/>
              <a:chOff x="0" y="0"/>
              <a:chExt cx="1913890" cy="1913890"/>
            </a:xfrm>
          </p:grpSpPr>
          <p:sp>
            <p:nvSpPr>
              <p:cNvPr id="87" name="Freeform 8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4E4D55"/>
              </a:solidFill>
            </p:spPr>
          </p:sp>
        </p:grpSp>
        <p:sp>
          <p:nvSpPr>
            <p:cNvPr id="88" name="TextBox 88"/>
            <p:cNvSpPr txBox="1"/>
            <p:nvPr/>
          </p:nvSpPr>
          <p:spPr>
            <a:xfrm>
              <a:off x="572556" y="3182819"/>
              <a:ext cx="2133224" cy="2138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85"/>
                </a:lnSpc>
                <a:spcBef>
                  <a:spcPct val="0"/>
                </a:spcBef>
              </a:pPr>
              <a:r>
                <a:rPr lang="en-US" sz="918">
                  <a:solidFill>
                    <a:srgbClr val="4E4D55"/>
                  </a:solidFill>
                  <a:latin typeface="Josefin Sans" pitchFamily="2" charset="0"/>
                </a:rPr>
                <a:t>Sheep's milk ricotta</a:t>
              </a:r>
            </a:p>
          </p:txBody>
        </p:sp>
        <p:grpSp>
          <p:nvGrpSpPr>
            <p:cNvPr id="89" name="Group 89"/>
            <p:cNvGrpSpPr/>
            <p:nvPr/>
          </p:nvGrpSpPr>
          <p:grpSpPr>
            <a:xfrm>
              <a:off x="21579" y="3171776"/>
              <a:ext cx="224538" cy="224538"/>
              <a:chOff x="0" y="0"/>
              <a:chExt cx="1913890" cy="1913890"/>
            </a:xfrm>
          </p:grpSpPr>
          <p:sp>
            <p:nvSpPr>
              <p:cNvPr id="90" name="Freeform 9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4E4D55"/>
              </a:solidFill>
            </p:spPr>
          </p:sp>
        </p:grpSp>
      </p:grpSp>
      <p:grpSp>
        <p:nvGrpSpPr>
          <p:cNvPr id="91" name="Group 91"/>
          <p:cNvGrpSpPr/>
          <p:nvPr/>
        </p:nvGrpSpPr>
        <p:grpSpPr>
          <a:xfrm>
            <a:off x="4170288" y="7225342"/>
            <a:ext cx="2052719" cy="2833316"/>
            <a:chOff x="0" y="9525"/>
            <a:chExt cx="2736959" cy="3777754"/>
          </a:xfrm>
        </p:grpSpPr>
        <p:sp>
          <p:nvSpPr>
            <p:cNvPr id="92" name="TextBox 92"/>
            <p:cNvSpPr txBox="1"/>
            <p:nvPr/>
          </p:nvSpPr>
          <p:spPr>
            <a:xfrm>
              <a:off x="572556" y="448340"/>
              <a:ext cx="2133224" cy="2138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85"/>
                </a:lnSpc>
                <a:spcBef>
                  <a:spcPct val="0"/>
                </a:spcBef>
              </a:pPr>
              <a:r>
                <a:rPr lang="en-US" sz="918">
                  <a:solidFill>
                    <a:srgbClr val="4E4D55"/>
                  </a:solidFill>
                  <a:latin typeface="Josefin Sans" pitchFamily="2" charset="0"/>
                </a:rPr>
                <a:t>Pickles</a:t>
              </a:r>
            </a:p>
          </p:txBody>
        </p:sp>
        <p:grpSp>
          <p:nvGrpSpPr>
            <p:cNvPr id="93" name="Group 93"/>
            <p:cNvGrpSpPr/>
            <p:nvPr/>
          </p:nvGrpSpPr>
          <p:grpSpPr>
            <a:xfrm>
              <a:off x="21579" y="437296"/>
              <a:ext cx="224538" cy="224538"/>
              <a:chOff x="0" y="0"/>
              <a:chExt cx="1913890" cy="1913890"/>
            </a:xfrm>
          </p:grpSpPr>
          <p:sp>
            <p:nvSpPr>
              <p:cNvPr id="94" name="Freeform 9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4E4D55"/>
              </a:solidFill>
            </p:spPr>
          </p:sp>
        </p:grpSp>
        <p:sp>
          <p:nvSpPr>
            <p:cNvPr id="95" name="TextBox 95"/>
            <p:cNvSpPr txBox="1"/>
            <p:nvPr/>
          </p:nvSpPr>
          <p:spPr>
            <a:xfrm>
              <a:off x="0" y="9525"/>
              <a:ext cx="2736959" cy="2428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391"/>
                </a:lnSpc>
              </a:pPr>
              <a:r>
                <a:rPr lang="en-US" sz="1276" spc="38">
                  <a:solidFill>
                    <a:srgbClr val="EF5705"/>
                  </a:solidFill>
                  <a:latin typeface="Josefin Sans" pitchFamily="2" charset="0"/>
                </a:rPr>
                <a:t>SNACKS/EXTRAS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>
              <a:off x="572556" y="838980"/>
              <a:ext cx="2133224" cy="2138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85"/>
                </a:lnSpc>
                <a:spcBef>
                  <a:spcPct val="0"/>
                </a:spcBef>
              </a:pPr>
              <a:r>
                <a:rPr lang="en-US" sz="918">
                  <a:solidFill>
                    <a:srgbClr val="4E4D55"/>
                  </a:solidFill>
                  <a:latin typeface="Josefin Sans" pitchFamily="2" charset="0"/>
                </a:rPr>
                <a:t>Pickles okra</a:t>
              </a:r>
            </a:p>
          </p:txBody>
        </p:sp>
        <p:grpSp>
          <p:nvGrpSpPr>
            <p:cNvPr id="97" name="Group 97"/>
            <p:cNvGrpSpPr/>
            <p:nvPr/>
          </p:nvGrpSpPr>
          <p:grpSpPr>
            <a:xfrm>
              <a:off x="21579" y="827936"/>
              <a:ext cx="224538" cy="224538"/>
              <a:chOff x="0" y="0"/>
              <a:chExt cx="1913890" cy="1913890"/>
            </a:xfrm>
          </p:grpSpPr>
          <p:sp>
            <p:nvSpPr>
              <p:cNvPr id="98" name="Freeform 9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4E4D55"/>
              </a:solidFill>
            </p:spPr>
          </p:sp>
        </p:grpSp>
        <p:sp>
          <p:nvSpPr>
            <p:cNvPr id="99" name="TextBox 99"/>
            <p:cNvSpPr txBox="1"/>
            <p:nvPr/>
          </p:nvSpPr>
          <p:spPr>
            <a:xfrm>
              <a:off x="572556" y="1229620"/>
              <a:ext cx="2133224" cy="2138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85"/>
                </a:lnSpc>
                <a:spcBef>
                  <a:spcPct val="0"/>
                </a:spcBef>
              </a:pPr>
              <a:r>
                <a:rPr lang="en-US" sz="918">
                  <a:solidFill>
                    <a:srgbClr val="4E4D55"/>
                  </a:solidFill>
                  <a:latin typeface="Josefin Sans" pitchFamily="2" charset="0"/>
                </a:rPr>
                <a:t>Peanut butter</a:t>
              </a:r>
            </a:p>
          </p:txBody>
        </p:sp>
        <p:grpSp>
          <p:nvGrpSpPr>
            <p:cNvPr id="100" name="Group 100"/>
            <p:cNvGrpSpPr/>
            <p:nvPr/>
          </p:nvGrpSpPr>
          <p:grpSpPr>
            <a:xfrm>
              <a:off x="21579" y="1218576"/>
              <a:ext cx="224538" cy="224538"/>
              <a:chOff x="0" y="0"/>
              <a:chExt cx="1913890" cy="1913890"/>
            </a:xfrm>
          </p:grpSpPr>
          <p:sp>
            <p:nvSpPr>
              <p:cNvPr id="101" name="Freeform 10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4E4D55"/>
              </a:solidFill>
            </p:spPr>
          </p:sp>
        </p:grpSp>
        <p:sp>
          <p:nvSpPr>
            <p:cNvPr id="102" name="TextBox 102"/>
            <p:cNvSpPr txBox="1"/>
            <p:nvPr/>
          </p:nvSpPr>
          <p:spPr>
            <a:xfrm>
              <a:off x="572556" y="1620260"/>
              <a:ext cx="2133224" cy="2138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85"/>
                </a:lnSpc>
                <a:spcBef>
                  <a:spcPct val="0"/>
                </a:spcBef>
              </a:pPr>
              <a:r>
                <a:rPr lang="en-US" sz="918">
                  <a:solidFill>
                    <a:srgbClr val="4E4D55"/>
                  </a:solidFill>
                  <a:latin typeface="Josefin Sans" pitchFamily="2" charset="0"/>
                </a:rPr>
                <a:t>Spices/Seasonings</a:t>
              </a:r>
            </a:p>
          </p:txBody>
        </p:sp>
        <p:grpSp>
          <p:nvGrpSpPr>
            <p:cNvPr id="103" name="Group 103"/>
            <p:cNvGrpSpPr/>
            <p:nvPr/>
          </p:nvGrpSpPr>
          <p:grpSpPr>
            <a:xfrm>
              <a:off x="21579" y="1609216"/>
              <a:ext cx="224538" cy="224538"/>
              <a:chOff x="0" y="0"/>
              <a:chExt cx="1913890" cy="1913890"/>
            </a:xfrm>
          </p:grpSpPr>
          <p:sp>
            <p:nvSpPr>
              <p:cNvPr id="104" name="Freeform 10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4E4D55"/>
              </a:solidFill>
            </p:spPr>
          </p:sp>
        </p:grpSp>
        <p:sp>
          <p:nvSpPr>
            <p:cNvPr id="105" name="TextBox 105"/>
            <p:cNvSpPr txBox="1"/>
            <p:nvPr/>
          </p:nvSpPr>
          <p:spPr>
            <a:xfrm>
              <a:off x="572556" y="2010899"/>
              <a:ext cx="2133224" cy="2138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85"/>
                </a:lnSpc>
                <a:spcBef>
                  <a:spcPct val="0"/>
                </a:spcBef>
              </a:pPr>
              <a:r>
                <a:rPr lang="en-US" sz="918">
                  <a:solidFill>
                    <a:srgbClr val="4E4D55"/>
                  </a:solidFill>
                  <a:latin typeface="Josefin Sans" pitchFamily="2" charset="0"/>
                </a:rPr>
                <a:t>Balsamic vinegar</a:t>
              </a:r>
            </a:p>
          </p:txBody>
        </p:sp>
        <p:grpSp>
          <p:nvGrpSpPr>
            <p:cNvPr id="106" name="Group 106"/>
            <p:cNvGrpSpPr/>
            <p:nvPr/>
          </p:nvGrpSpPr>
          <p:grpSpPr>
            <a:xfrm>
              <a:off x="21579" y="1999856"/>
              <a:ext cx="224538" cy="224538"/>
              <a:chOff x="0" y="0"/>
              <a:chExt cx="1913890" cy="1913890"/>
            </a:xfrm>
          </p:grpSpPr>
          <p:sp>
            <p:nvSpPr>
              <p:cNvPr id="107" name="Freeform 10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4E4D55"/>
              </a:solidFill>
            </p:spPr>
          </p:sp>
        </p:grpSp>
        <p:sp>
          <p:nvSpPr>
            <p:cNvPr id="108" name="TextBox 108"/>
            <p:cNvSpPr txBox="1"/>
            <p:nvPr/>
          </p:nvSpPr>
          <p:spPr>
            <a:xfrm>
              <a:off x="572556" y="2401539"/>
              <a:ext cx="2133224" cy="2138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85"/>
                </a:lnSpc>
                <a:spcBef>
                  <a:spcPct val="0"/>
                </a:spcBef>
              </a:pPr>
              <a:r>
                <a:rPr lang="en-US" sz="918">
                  <a:solidFill>
                    <a:srgbClr val="4E4D55"/>
                  </a:solidFill>
                  <a:latin typeface="Josefin Sans" pitchFamily="2" charset="0"/>
                </a:rPr>
                <a:t>Olive oil</a:t>
              </a:r>
            </a:p>
          </p:txBody>
        </p:sp>
        <p:grpSp>
          <p:nvGrpSpPr>
            <p:cNvPr id="109" name="Group 109"/>
            <p:cNvGrpSpPr/>
            <p:nvPr/>
          </p:nvGrpSpPr>
          <p:grpSpPr>
            <a:xfrm>
              <a:off x="21579" y="2390496"/>
              <a:ext cx="224538" cy="224538"/>
              <a:chOff x="0" y="0"/>
              <a:chExt cx="1913890" cy="1913890"/>
            </a:xfrm>
          </p:grpSpPr>
          <p:sp>
            <p:nvSpPr>
              <p:cNvPr id="110" name="Freeform 11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4E4D55"/>
              </a:solidFill>
            </p:spPr>
          </p:sp>
        </p:grpSp>
        <p:sp>
          <p:nvSpPr>
            <p:cNvPr id="111" name="TextBox 111"/>
            <p:cNvSpPr txBox="1"/>
            <p:nvPr/>
          </p:nvSpPr>
          <p:spPr>
            <a:xfrm>
              <a:off x="572556" y="2792179"/>
              <a:ext cx="2133224" cy="2138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85"/>
                </a:lnSpc>
                <a:spcBef>
                  <a:spcPct val="0"/>
                </a:spcBef>
              </a:pPr>
              <a:r>
                <a:rPr lang="en-US" sz="918">
                  <a:solidFill>
                    <a:srgbClr val="4E4D55"/>
                  </a:solidFill>
                  <a:latin typeface="Josefin Sans" pitchFamily="2" charset="0"/>
                </a:rPr>
                <a:t>Almonds</a:t>
              </a:r>
            </a:p>
          </p:txBody>
        </p:sp>
        <p:grpSp>
          <p:nvGrpSpPr>
            <p:cNvPr id="112" name="Group 112"/>
            <p:cNvGrpSpPr/>
            <p:nvPr/>
          </p:nvGrpSpPr>
          <p:grpSpPr>
            <a:xfrm>
              <a:off x="21579" y="2781136"/>
              <a:ext cx="224538" cy="224538"/>
              <a:chOff x="0" y="0"/>
              <a:chExt cx="1913890" cy="1913890"/>
            </a:xfrm>
          </p:grpSpPr>
          <p:sp>
            <p:nvSpPr>
              <p:cNvPr id="113" name="Freeform 11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4E4D55"/>
              </a:solidFill>
            </p:spPr>
          </p:sp>
        </p:grpSp>
        <p:sp>
          <p:nvSpPr>
            <p:cNvPr id="114" name="TextBox 114"/>
            <p:cNvSpPr txBox="1"/>
            <p:nvPr/>
          </p:nvSpPr>
          <p:spPr>
            <a:xfrm>
              <a:off x="572556" y="3182819"/>
              <a:ext cx="2133224" cy="2138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85"/>
                </a:lnSpc>
                <a:spcBef>
                  <a:spcPct val="0"/>
                </a:spcBef>
              </a:pPr>
              <a:r>
                <a:rPr lang="en-US" sz="918">
                  <a:solidFill>
                    <a:srgbClr val="4E4D55"/>
                  </a:solidFill>
                  <a:latin typeface="Josefin Sans" pitchFamily="2" charset="0"/>
                </a:rPr>
                <a:t>Olive oil mayo</a:t>
              </a:r>
            </a:p>
          </p:txBody>
        </p:sp>
        <p:grpSp>
          <p:nvGrpSpPr>
            <p:cNvPr id="115" name="Group 115"/>
            <p:cNvGrpSpPr/>
            <p:nvPr/>
          </p:nvGrpSpPr>
          <p:grpSpPr>
            <a:xfrm>
              <a:off x="21579" y="3171776"/>
              <a:ext cx="224538" cy="224538"/>
              <a:chOff x="0" y="0"/>
              <a:chExt cx="1913890" cy="1913890"/>
            </a:xfrm>
          </p:grpSpPr>
          <p:sp>
            <p:nvSpPr>
              <p:cNvPr id="116" name="Freeform 11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4E4D55"/>
              </a:solidFill>
            </p:spPr>
          </p:sp>
        </p:grpSp>
        <p:sp>
          <p:nvSpPr>
            <p:cNvPr id="117" name="TextBox 117"/>
            <p:cNvSpPr txBox="1"/>
            <p:nvPr/>
          </p:nvSpPr>
          <p:spPr>
            <a:xfrm>
              <a:off x="572556" y="3573459"/>
              <a:ext cx="2133224" cy="2138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85"/>
                </a:lnSpc>
                <a:spcBef>
                  <a:spcPct val="0"/>
                </a:spcBef>
              </a:pPr>
              <a:r>
                <a:rPr lang="en-US" sz="918">
                  <a:solidFill>
                    <a:srgbClr val="4E4D55"/>
                  </a:solidFill>
                  <a:latin typeface="Josefin Sans" pitchFamily="2" charset="0"/>
                </a:rPr>
                <a:t>Coconut oil</a:t>
              </a:r>
            </a:p>
          </p:txBody>
        </p:sp>
        <p:grpSp>
          <p:nvGrpSpPr>
            <p:cNvPr id="118" name="Group 118"/>
            <p:cNvGrpSpPr/>
            <p:nvPr/>
          </p:nvGrpSpPr>
          <p:grpSpPr>
            <a:xfrm>
              <a:off x="21579" y="3562416"/>
              <a:ext cx="224538" cy="224538"/>
              <a:chOff x="0" y="0"/>
              <a:chExt cx="1913890" cy="1913890"/>
            </a:xfrm>
          </p:grpSpPr>
          <p:sp>
            <p:nvSpPr>
              <p:cNvPr id="119" name="Freeform 11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4E4D55"/>
              </a:solidFill>
            </p:spPr>
          </p:sp>
        </p:grpSp>
      </p:grpSp>
      <p:grpSp>
        <p:nvGrpSpPr>
          <p:cNvPr id="120" name="Group 120"/>
          <p:cNvGrpSpPr/>
          <p:nvPr/>
        </p:nvGrpSpPr>
        <p:grpSpPr>
          <a:xfrm>
            <a:off x="1029600" y="5292922"/>
            <a:ext cx="2052719" cy="2540336"/>
            <a:chOff x="0" y="9525"/>
            <a:chExt cx="2736959" cy="3387114"/>
          </a:xfrm>
        </p:grpSpPr>
        <p:sp>
          <p:nvSpPr>
            <p:cNvPr id="121" name="TextBox 121"/>
            <p:cNvSpPr txBox="1"/>
            <p:nvPr/>
          </p:nvSpPr>
          <p:spPr>
            <a:xfrm>
              <a:off x="572556" y="448340"/>
              <a:ext cx="2133224" cy="2138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85"/>
                </a:lnSpc>
                <a:spcBef>
                  <a:spcPct val="0"/>
                </a:spcBef>
              </a:pPr>
              <a:r>
                <a:rPr lang="en-US" sz="918">
                  <a:solidFill>
                    <a:srgbClr val="4E4D55"/>
                  </a:solidFill>
                  <a:latin typeface="Josefin Sans" pitchFamily="2" charset="0"/>
                </a:rPr>
                <a:t>Grapes</a:t>
              </a:r>
            </a:p>
          </p:txBody>
        </p:sp>
        <p:grpSp>
          <p:nvGrpSpPr>
            <p:cNvPr id="122" name="Group 122"/>
            <p:cNvGrpSpPr/>
            <p:nvPr/>
          </p:nvGrpSpPr>
          <p:grpSpPr>
            <a:xfrm>
              <a:off x="21579" y="437296"/>
              <a:ext cx="224538" cy="224538"/>
              <a:chOff x="0" y="0"/>
              <a:chExt cx="1913890" cy="1913890"/>
            </a:xfrm>
          </p:grpSpPr>
          <p:sp>
            <p:nvSpPr>
              <p:cNvPr id="123" name="Freeform 12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4E4D55"/>
              </a:solidFill>
            </p:spPr>
          </p:sp>
        </p:grpSp>
        <p:sp>
          <p:nvSpPr>
            <p:cNvPr id="124" name="TextBox 124"/>
            <p:cNvSpPr txBox="1"/>
            <p:nvPr/>
          </p:nvSpPr>
          <p:spPr>
            <a:xfrm>
              <a:off x="0" y="9525"/>
              <a:ext cx="2736959" cy="2428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391"/>
                </a:lnSpc>
              </a:pPr>
              <a:r>
                <a:rPr lang="en-US" sz="1276" spc="38">
                  <a:solidFill>
                    <a:srgbClr val="EF5705"/>
                  </a:solidFill>
                  <a:latin typeface="Josefin Sans" pitchFamily="2" charset="0"/>
                </a:rPr>
                <a:t>FRUITS</a:t>
              </a:r>
            </a:p>
          </p:txBody>
        </p:sp>
        <p:sp>
          <p:nvSpPr>
            <p:cNvPr id="125" name="TextBox 125"/>
            <p:cNvSpPr txBox="1"/>
            <p:nvPr/>
          </p:nvSpPr>
          <p:spPr>
            <a:xfrm>
              <a:off x="572556" y="838980"/>
              <a:ext cx="2133224" cy="2138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85"/>
                </a:lnSpc>
                <a:spcBef>
                  <a:spcPct val="0"/>
                </a:spcBef>
              </a:pPr>
              <a:r>
                <a:rPr lang="en-US" sz="918">
                  <a:solidFill>
                    <a:srgbClr val="4E4D55"/>
                  </a:solidFill>
                  <a:latin typeface="Josefin Sans" pitchFamily="2" charset="0"/>
                </a:rPr>
                <a:t>Apples</a:t>
              </a:r>
            </a:p>
          </p:txBody>
        </p:sp>
        <p:grpSp>
          <p:nvGrpSpPr>
            <p:cNvPr id="126" name="Group 126"/>
            <p:cNvGrpSpPr/>
            <p:nvPr/>
          </p:nvGrpSpPr>
          <p:grpSpPr>
            <a:xfrm>
              <a:off x="21579" y="827936"/>
              <a:ext cx="224538" cy="224538"/>
              <a:chOff x="0" y="0"/>
              <a:chExt cx="1913890" cy="1913890"/>
            </a:xfrm>
          </p:grpSpPr>
          <p:sp>
            <p:nvSpPr>
              <p:cNvPr id="127" name="Freeform 12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4E4D55"/>
              </a:solidFill>
            </p:spPr>
          </p:sp>
        </p:grpSp>
        <p:sp>
          <p:nvSpPr>
            <p:cNvPr id="128" name="TextBox 128"/>
            <p:cNvSpPr txBox="1"/>
            <p:nvPr/>
          </p:nvSpPr>
          <p:spPr>
            <a:xfrm>
              <a:off x="572556" y="1229620"/>
              <a:ext cx="2133224" cy="2138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85"/>
                </a:lnSpc>
                <a:spcBef>
                  <a:spcPct val="0"/>
                </a:spcBef>
              </a:pPr>
              <a:r>
                <a:rPr lang="en-US" sz="918">
                  <a:solidFill>
                    <a:srgbClr val="4E4D55"/>
                  </a:solidFill>
                  <a:latin typeface="Josefin Sans" pitchFamily="2" charset="0"/>
                </a:rPr>
                <a:t>Pears</a:t>
              </a:r>
            </a:p>
          </p:txBody>
        </p:sp>
        <p:grpSp>
          <p:nvGrpSpPr>
            <p:cNvPr id="129" name="Group 129"/>
            <p:cNvGrpSpPr/>
            <p:nvPr/>
          </p:nvGrpSpPr>
          <p:grpSpPr>
            <a:xfrm>
              <a:off x="21579" y="1218576"/>
              <a:ext cx="224538" cy="224538"/>
              <a:chOff x="0" y="0"/>
              <a:chExt cx="1913890" cy="1913890"/>
            </a:xfrm>
          </p:grpSpPr>
          <p:sp>
            <p:nvSpPr>
              <p:cNvPr id="130" name="Freeform 13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4E4D55"/>
              </a:solidFill>
            </p:spPr>
          </p:sp>
        </p:grpSp>
        <p:sp>
          <p:nvSpPr>
            <p:cNvPr id="131" name="TextBox 131"/>
            <p:cNvSpPr txBox="1"/>
            <p:nvPr/>
          </p:nvSpPr>
          <p:spPr>
            <a:xfrm>
              <a:off x="572556" y="1620260"/>
              <a:ext cx="2133224" cy="2138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85"/>
                </a:lnSpc>
                <a:spcBef>
                  <a:spcPct val="0"/>
                </a:spcBef>
              </a:pPr>
              <a:r>
                <a:rPr lang="en-US" sz="918">
                  <a:solidFill>
                    <a:srgbClr val="4E4D55"/>
                  </a:solidFill>
                  <a:latin typeface="Josefin Sans" pitchFamily="2" charset="0"/>
                </a:rPr>
                <a:t>Watermelon</a:t>
              </a:r>
            </a:p>
          </p:txBody>
        </p:sp>
        <p:grpSp>
          <p:nvGrpSpPr>
            <p:cNvPr id="132" name="Group 132"/>
            <p:cNvGrpSpPr/>
            <p:nvPr/>
          </p:nvGrpSpPr>
          <p:grpSpPr>
            <a:xfrm>
              <a:off x="21579" y="1609216"/>
              <a:ext cx="224538" cy="224538"/>
              <a:chOff x="0" y="0"/>
              <a:chExt cx="1913890" cy="1913890"/>
            </a:xfrm>
          </p:grpSpPr>
          <p:sp>
            <p:nvSpPr>
              <p:cNvPr id="133" name="Freeform 13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4E4D55"/>
              </a:solidFill>
            </p:spPr>
          </p:sp>
        </p:grpSp>
        <p:sp>
          <p:nvSpPr>
            <p:cNvPr id="134" name="TextBox 134"/>
            <p:cNvSpPr txBox="1"/>
            <p:nvPr/>
          </p:nvSpPr>
          <p:spPr>
            <a:xfrm>
              <a:off x="572556" y="2010899"/>
              <a:ext cx="2133224" cy="2138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85"/>
                </a:lnSpc>
                <a:spcBef>
                  <a:spcPct val="0"/>
                </a:spcBef>
              </a:pPr>
              <a:r>
                <a:rPr lang="en-US" sz="918">
                  <a:solidFill>
                    <a:srgbClr val="4E4D55"/>
                  </a:solidFill>
                  <a:latin typeface="Josefin Sans" pitchFamily="2" charset="0"/>
                </a:rPr>
                <a:t>Oranges</a:t>
              </a:r>
            </a:p>
          </p:txBody>
        </p:sp>
        <p:grpSp>
          <p:nvGrpSpPr>
            <p:cNvPr id="135" name="Group 135"/>
            <p:cNvGrpSpPr/>
            <p:nvPr/>
          </p:nvGrpSpPr>
          <p:grpSpPr>
            <a:xfrm>
              <a:off x="21579" y="1999856"/>
              <a:ext cx="224538" cy="224538"/>
              <a:chOff x="0" y="0"/>
              <a:chExt cx="1913890" cy="1913890"/>
            </a:xfrm>
          </p:grpSpPr>
          <p:sp>
            <p:nvSpPr>
              <p:cNvPr id="136" name="Freeform 13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4E4D55"/>
              </a:solidFill>
            </p:spPr>
          </p:sp>
        </p:grpSp>
        <p:sp>
          <p:nvSpPr>
            <p:cNvPr id="137" name="TextBox 137"/>
            <p:cNvSpPr txBox="1"/>
            <p:nvPr/>
          </p:nvSpPr>
          <p:spPr>
            <a:xfrm>
              <a:off x="572556" y="2401539"/>
              <a:ext cx="2133224" cy="2138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85"/>
                </a:lnSpc>
                <a:spcBef>
                  <a:spcPct val="0"/>
                </a:spcBef>
              </a:pPr>
              <a:r>
                <a:rPr lang="en-US" sz="918">
                  <a:solidFill>
                    <a:srgbClr val="4E4D55"/>
                  </a:solidFill>
                  <a:latin typeface="Josefin Sans" pitchFamily="2" charset="0"/>
                </a:rPr>
                <a:t>Bananas</a:t>
              </a:r>
            </a:p>
          </p:txBody>
        </p:sp>
        <p:grpSp>
          <p:nvGrpSpPr>
            <p:cNvPr id="138" name="Group 138"/>
            <p:cNvGrpSpPr/>
            <p:nvPr/>
          </p:nvGrpSpPr>
          <p:grpSpPr>
            <a:xfrm>
              <a:off x="21579" y="2390496"/>
              <a:ext cx="224538" cy="224538"/>
              <a:chOff x="0" y="0"/>
              <a:chExt cx="1913890" cy="1913890"/>
            </a:xfrm>
          </p:grpSpPr>
          <p:sp>
            <p:nvSpPr>
              <p:cNvPr id="139" name="Freeform 13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4E4D55"/>
              </a:solidFill>
            </p:spPr>
          </p:sp>
        </p:grpSp>
        <p:sp>
          <p:nvSpPr>
            <p:cNvPr id="140" name="TextBox 140"/>
            <p:cNvSpPr txBox="1"/>
            <p:nvPr/>
          </p:nvSpPr>
          <p:spPr>
            <a:xfrm>
              <a:off x="572556" y="2792179"/>
              <a:ext cx="2133224" cy="2138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85"/>
                </a:lnSpc>
                <a:spcBef>
                  <a:spcPct val="0"/>
                </a:spcBef>
              </a:pPr>
              <a:r>
                <a:rPr lang="en-US" sz="918">
                  <a:solidFill>
                    <a:srgbClr val="4E4D55"/>
                  </a:solidFill>
                  <a:latin typeface="Josefin Sans" pitchFamily="2" charset="0"/>
                </a:rPr>
                <a:t>Mango</a:t>
              </a:r>
            </a:p>
          </p:txBody>
        </p:sp>
        <p:grpSp>
          <p:nvGrpSpPr>
            <p:cNvPr id="141" name="Group 141"/>
            <p:cNvGrpSpPr/>
            <p:nvPr/>
          </p:nvGrpSpPr>
          <p:grpSpPr>
            <a:xfrm>
              <a:off x="21579" y="2781136"/>
              <a:ext cx="224538" cy="224538"/>
              <a:chOff x="0" y="0"/>
              <a:chExt cx="1913890" cy="1913890"/>
            </a:xfrm>
          </p:grpSpPr>
          <p:sp>
            <p:nvSpPr>
              <p:cNvPr id="142" name="Freeform 14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4E4D55"/>
              </a:solidFill>
            </p:spPr>
          </p:sp>
        </p:grpSp>
        <p:sp>
          <p:nvSpPr>
            <p:cNvPr id="143" name="TextBox 143"/>
            <p:cNvSpPr txBox="1"/>
            <p:nvPr/>
          </p:nvSpPr>
          <p:spPr>
            <a:xfrm>
              <a:off x="572556" y="3182819"/>
              <a:ext cx="2133224" cy="2138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85"/>
                </a:lnSpc>
                <a:spcBef>
                  <a:spcPct val="0"/>
                </a:spcBef>
              </a:pPr>
              <a:r>
                <a:rPr lang="en-US" sz="918">
                  <a:solidFill>
                    <a:srgbClr val="4E4D55"/>
                  </a:solidFill>
                  <a:latin typeface="Josefin Sans" pitchFamily="2" charset="0"/>
                </a:rPr>
                <a:t>Strawberries</a:t>
              </a:r>
            </a:p>
          </p:txBody>
        </p:sp>
        <p:grpSp>
          <p:nvGrpSpPr>
            <p:cNvPr id="144" name="Group 144"/>
            <p:cNvGrpSpPr/>
            <p:nvPr/>
          </p:nvGrpSpPr>
          <p:grpSpPr>
            <a:xfrm>
              <a:off x="21579" y="3171776"/>
              <a:ext cx="224538" cy="224538"/>
              <a:chOff x="0" y="0"/>
              <a:chExt cx="1913890" cy="1913890"/>
            </a:xfrm>
          </p:grpSpPr>
          <p:sp>
            <p:nvSpPr>
              <p:cNvPr id="145" name="Freeform 14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4E4D55"/>
              </a:solidFill>
            </p:spPr>
          </p:sp>
        </p:grpSp>
      </p:grpSp>
      <p:pic>
        <p:nvPicPr>
          <p:cNvPr id="146" name="Picture 14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360021" y="276404"/>
            <a:ext cx="1443979" cy="1302206"/>
          </a:xfrm>
          <a:prstGeom prst="rect">
            <a:avLst/>
          </a:prstGeom>
        </p:spPr>
      </p:pic>
      <p:sp>
        <p:nvSpPr>
          <p:cNvPr id="147" name="TextBox 147"/>
          <p:cNvSpPr txBox="1"/>
          <p:nvPr/>
        </p:nvSpPr>
        <p:spPr>
          <a:xfrm>
            <a:off x="1029600" y="1134754"/>
            <a:ext cx="3281088" cy="442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23"/>
              </a:lnSpc>
            </a:pPr>
            <a:r>
              <a:rPr lang="en-US" sz="3048" spc="91" dirty="0">
                <a:solidFill>
                  <a:srgbClr val="03A44D"/>
                </a:solidFill>
                <a:latin typeface="Abhaya Libre SemiBold"/>
              </a:rPr>
              <a:t>GROCERY LIST</a:t>
            </a:r>
          </a:p>
        </p:txBody>
      </p:sp>
      <p:sp>
        <p:nvSpPr>
          <p:cNvPr id="148" name="TextBox 148"/>
          <p:cNvSpPr txBox="1"/>
          <p:nvPr/>
        </p:nvSpPr>
        <p:spPr>
          <a:xfrm>
            <a:off x="1029600" y="483589"/>
            <a:ext cx="2750615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99"/>
              </a:lnSpc>
            </a:pPr>
            <a:r>
              <a:rPr lang="en-US" sz="3999" dirty="0">
                <a:solidFill>
                  <a:srgbClr val="EF5705"/>
                </a:solidFill>
                <a:latin typeface="Moontime"/>
              </a:rPr>
              <a:t>Healthy</a:t>
            </a:r>
          </a:p>
        </p:txBody>
      </p:sp>
      <p:pic>
        <p:nvPicPr>
          <p:cNvPr id="149" name="Picture 1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>
            <a:off x="6271230" y="9437737"/>
            <a:ext cx="1065539" cy="17581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88</Words>
  <Application>Microsoft Office PowerPoint</Application>
  <PresentationFormat>Custom</PresentationFormat>
  <Paragraphs>52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Josefin Sans</vt:lpstr>
      <vt:lpstr>Calibri</vt:lpstr>
      <vt:lpstr>Abhaya Libre SemiBold</vt:lpstr>
      <vt:lpstr>Moontime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Grocery List template 1- 6</dc:title>
  <cp:lastModifiedBy>Hương Tecpen</cp:lastModifiedBy>
  <cp:revision>2</cp:revision>
  <dcterms:created xsi:type="dcterms:W3CDTF">2006-08-16T00:00:00Z</dcterms:created>
  <dcterms:modified xsi:type="dcterms:W3CDTF">2022-12-08T21:43:25Z</dcterms:modified>
  <dc:identifier>DAFUBEpJMM0</dc:identifier>
</cp:coreProperties>
</file>