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677" y="-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2203593" y="914958"/>
            <a:ext cx="7425021" cy="611343"/>
            <a:chOff x="0" y="-2930"/>
            <a:chExt cx="2660960" cy="2190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60960" cy="216162"/>
            </a:xfrm>
            <a:custGeom>
              <a:avLst/>
              <a:gdLst/>
              <a:ahLst/>
              <a:cxnLst/>
              <a:rect l="l" t="t" r="r" b="b"/>
              <a:pathLst>
                <a:path w="2660960" h="216162">
                  <a:moveTo>
                    <a:pt x="4171" y="0"/>
                  </a:moveTo>
                  <a:lnTo>
                    <a:pt x="2656789" y="0"/>
                  </a:lnTo>
                  <a:cubicBezTo>
                    <a:pt x="2659093" y="0"/>
                    <a:pt x="2660960" y="1867"/>
                    <a:pt x="2660960" y="4171"/>
                  </a:cubicBezTo>
                  <a:lnTo>
                    <a:pt x="2660960" y="211991"/>
                  </a:lnTo>
                  <a:cubicBezTo>
                    <a:pt x="2660960" y="214294"/>
                    <a:pt x="2659093" y="216162"/>
                    <a:pt x="2656789" y="216162"/>
                  </a:cubicBezTo>
                  <a:lnTo>
                    <a:pt x="4171" y="216162"/>
                  </a:lnTo>
                  <a:cubicBezTo>
                    <a:pt x="1867" y="216162"/>
                    <a:pt x="0" y="214294"/>
                    <a:pt x="0" y="211991"/>
                  </a:cubicBezTo>
                  <a:lnTo>
                    <a:pt x="0" y="4171"/>
                  </a:lnTo>
                  <a:cubicBezTo>
                    <a:pt x="0" y="1867"/>
                    <a:pt x="1867" y="0"/>
                    <a:pt x="4171" y="0"/>
                  </a:cubicBezTo>
                  <a:close/>
                </a:path>
              </a:pathLst>
            </a:custGeom>
            <a:solidFill>
              <a:srgbClr val="F4EAF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930"/>
              <a:ext cx="2618307" cy="219092"/>
            </a:xfrm>
            <a:prstGeom prst="rect">
              <a:avLst/>
            </a:prstGeom>
          </p:spPr>
          <p:txBody>
            <a:bodyPr lIns="52500" tIns="52500" rIns="52500" bIns="52500" rtlCol="0" anchor="ctr"/>
            <a:lstStyle/>
            <a:p>
              <a:pPr algn="ctr">
                <a:lnSpc>
                  <a:spcPts val="3670"/>
                </a:lnSpc>
              </a:pPr>
              <a:r>
                <a:rPr lang="en-US" sz="2659" spc="260" dirty="0">
                  <a:solidFill>
                    <a:srgbClr val="39484F"/>
                  </a:solidFill>
                  <a:latin typeface="Montserrat SemiBold" panose="00000700000000000000" pitchFamily="2" charset="0"/>
                </a:rPr>
                <a:t> HIRE TO RETIRE PROCESS MAP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0126413-160F-7A72-5F20-87D08107D88A}"/>
              </a:ext>
            </a:extLst>
          </p:cNvPr>
          <p:cNvGrpSpPr/>
          <p:nvPr/>
        </p:nvGrpSpPr>
        <p:grpSpPr>
          <a:xfrm>
            <a:off x="825791" y="2397951"/>
            <a:ext cx="9183111" cy="4271329"/>
            <a:chOff x="825791" y="2397951"/>
            <a:chExt cx="9183111" cy="4271329"/>
          </a:xfrm>
        </p:grpSpPr>
        <p:sp>
          <p:nvSpPr>
            <p:cNvPr id="2" name="AutoShape 2"/>
            <p:cNvSpPr/>
            <p:nvPr/>
          </p:nvSpPr>
          <p:spPr>
            <a:xfrm>
              <a:off x="1410340" y="2617194"/>
              <a:ext cx="6555803" cy="5779"/>
            </a:xfrm>
            <a:prstGeom prst="line">
              <a:avLst/>
            </a:prstGeom>
            <a:ln w="53975" cap="flat">
              <a:solidFill>
                <a:srgbClr val="39484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>
              <a:off x="1578381" y="5177940"/>
              <a:ext cx="6387762" cy="0"/>
            </a:xfrm>
            <a:prstGeom prst="line">
              <a:avLst/>
            </a:prstGeom>
            <a:ln w="53975" cap="flat">
              <a:solidFill>
                <a:srgbClr val="39484F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642"/>
            <a:stretch>
              <a:fillRect/>
            </a:stretch>
          </p:blipFill>
          <p:spPr>
            <a:xfrm rot="16200000">
              <a:off x="7288921" y="3273909"/>
              <a:ext cx="2611504" cy="1257057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825791" y="2959797"/>
              <a:ext cx="1571404" cy="1144425"/>
              <a:chOff x="0" y="0"/>
              <a:chExt cx="600767" cy="43752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00767" cy="437528"/>
              </a:xfrm>
              <a:custGeom>
                <a:avLst/>
                <a:gdLst/>
                <a:ahLst/>
                <a:cxnLst/>
                <a:rect l="l" t="t" r="r" b="b"/>
                <a:pathLst>
                  <a:path w="600767" h="437528">
                    <a:moveTo>
                      <a:pt x="73901" y="0"/>
                    </a:moveTo>
                    <a:lnTo>
                      <a:pt x="526866" y="0"/>
                    </a:lnTo>
                    <a:cubicBezTo>
                      <a:pt x="546466" y="0"/>
                      <a:pt x="565263" y="7786"/>
                      <a:pt x="579122" y="21645"/>
                    </a:cubicBezTo>
                    <a:cubicBezTo>
                      <a:pt x="592981" y="35504"/>
                      <a:pt x="600767" y="54301"/>
                      <a:pt x="600767" y="73901"/>
                    </a:cubicBezTo>
                    <a:lnTo>
                      <a:pt x="600767" y="363627"/>
                    </a:lnTo>
                    <a:cubicBezTo>
                      <a:pt x="600767" y="383227"/>
                      <a:pt x="592981" y="402024"/>
                      <a:pt x="579122" y="415883"/>
                    </a:cubicBezTo>
                    <a:cubicBezTo>
                      <a:pt x="565263" y="429742"/>
                      <a:pt x="546466" y="437528"/>
                      <a:pt x="526866" y="437528"/>
                    </a:cubicBezTo>
                    <a:lnTo>
                      <a:pt x="73901" y="437528"/>
                    </a:lnTo>
                    <a:cubicBezTo>
                      <a:pt x="54301" y="437528"/>
                      <a:pt x="35504" y="429742"/>
                      <a:pt x="21645" y="415883"/>
                    </a:cubicBezTo>
                    <a:cubicBezTo>
                      <a:pt x="7786" y="402024"/>
                      <a:pt x="0" y="383227"/>
                      <a:pt x="0" y="363627"/>
                    </a:cubicBezTo>
                    <a:lnTo>
                      <a:pt x="0" y="73901"/>
                    </a:lnTo>
                    <a:cubicBezTo>
                      <a:pt x="0" y="54301"/>
                      <a:pt x="7786" y="35504"/>
                      <a:pt x="21645" y="21645"/>
                    </a:cubicBezTo>
                    <a:cubicBezTo>
                      <a:pt x="35504" y="7786"/>
                      <a:pt x="54301" y="0"/>
                      <a:pt x="73901" y="0"/>
                    </a:cubicBezTo>
                    <a:close/>
                  </a:path>
                </a:pathLst>
              </a:custGeom>
              <a:solidFill>
                <a:srgbClr val="F4EAFB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025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984265" y="3569578"/>
              <a:ext cx="1254455" cy="412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r>
                <a:rPr lang="en-US" sz="764" spc="38">
                  <a:solidFill>
                    <a:srgbClr val="000000"/>
                  </a:solidFill>
                  <a:latin typeface="Montserrat" panose="00000500000000000000" pitchFamily="2" charset="0"/>
                </a:rPr>
                <a:t>Develop and manage human resource strategies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59500" y="3225981"/>
              <a:ext cx="1503985" cy="321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9"/>
                </a:lnSpc>
              </a:pPr>
              <a:r>
                <a:rPr lang="en-US" sz="934" spc="46" dirty="0">
                  <a:solidFill>
                    <a:srgbClr val="000000"/>
                  </a:solidFill>
                  <a:latin typeface="Montserrat SemiBold" panose="00000700000000000000" pitchFamily="2" charset="0"/>
                </a:rPr>
                <a:t>HUMAN RESOURCES PLANNING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259007" y="2397951"/>
              <a:ext cx="704974" cy="704974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CCC44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13125" tIns="13125" rIns="13125" bIns="13125" rtlCol="0" anchor="ctr"/>
              <a:lstStyle/>
              <a:p>
                <a:pPr algn="ctr">
                  <a:lnSpc>
                    <a:spcPts val="3183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542719" y="2938378"/>
              <a:ext cx="1571404" cy="1144425"/>
              <a:chOff x="0" y="0"/>
              <a:chExt cx="600767" cy="43752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00767" cy="437528"/>
              </a:xfrm>
              <a:custGeom>
                <a:avLst/>
                <a:gdLst/>
                <a:ahLst/>
                <a:cxnLst/>
                <a:rect l="l" t="t" r="r" b="b"/>
                <a:pathLst>
                  <a:path w="600767" h="437528">
                    <a:moveTo>
                      <a:pt x="73901" y="0"/>
                    </a:moveTo>
                    <a:lnTo>
                      <a:pt x="526866" y="0"/>
                    </a:lnTo>
                    <a:cubicBezTo>
                      <a:pt x="546466" y="0"/>
                      <a:pt x="565263" y="7786"/>
                      <a:pt x="579122" y="21645"/>
                    </a:cubicBezTo>
                    <a:cubicBezTo>
                      <a:pt x="592981" y="35504"/>
                      <a:pt x="600767" y="54301"/>
                      <a:pt x="600767" y="73901"/>
                    </a:cubicBezTo>
                    <a:lnTo>
                      <a:pt x="600767" y="363627"/>
                    </a:lnTo>
                    <a:cubicBezTo>
                      <a:pt x="600767" y="383227"/>
                      <a:pt x="592981" y="402024"/>
                      <a:pt x="579122" y="415883"/>
                    </a:cubicBezTo>
                    <a:cubicBezTo>
                      <a:pt x="565263" y="429742"/>
                      <a:pt x="546466" y="437528"/>
                      <a:pt x="526866" y="437528"/>
                    </a:cubicBezTo>
                    <a:lnTo>
                      <a:pt x="73901" y="437528"/>
                    </a:lnTo>
                    <a:cubicBezTo>
                      <a:pt x="54301" y="437528"/>
                      <a:pt x="35504" y="429742"/>
                      <a:pt x="21645" y="415883"/>
                    </a:cubicBezTo>
                    <a:cubicBezTo>
                      <a:pt x="7786" y="402024"/>
                      <a:pt x="0" y="383227"/>
                      <a:pt x="0" y="363627"/>
                    </a:cubicBezTo>
                    <a:lnTo>
                      <a:pt x="0" y="73901"/>
                    </a:lnTo>
                    <a:cubicBezTo>
                      <a:pt x="0" y="54301"/>
                      <a:pt x="7786" y="35504"/>
                      <a:pt x="21645" y="21645"/>
                    </a:cubicBezTo>
                    <a:cubicBezTo>
                      <a:pt x="35504" y="7786"/>
                      <a:pt x="54301" y="0"/>
                      <a:pt x="73901" y="0"/>
                    </a:cubicBezTo>
                    <a:close/>
                  </a:path>
                </a:pathLst>
              </a:custGeom>
              <a:solidFill>
                <a:srgbClr val="F4EAFB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025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3701193" y="3441653"/>
              <a:ext cx="1254455" cy="271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r>
                <a:rPr lang="en-US" sz="764" spc="38">
                  <a:solidFill>
                    <a:srgbClr val="000000"/>
                  </a:solidFill>
                  <a:latin typeface="Montserrat" panose="00000500000000000000" pitchFamily="2" charset="0"/>
                </a:rPr>
                <a:t>Recruit, source and select employees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576428" y="3225981"/>
              <a:ext cx="1503985" cy="154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9"/>
                </a:lnSpc>
              </a:pPr>
              <a:r>
                <a:rPr lang="en-US" sz="934" spc="46" dirty="0">
                  <a:solidFill>
                    <a:srgbClr val="000000"/>
                  </a:solidFill>
                  <a:latin typeface="Montserrat SemiBold" panose="00000700000000000000" pitchFamily="2" charset="0"/>
                </a:rPr>
                <a:t>RECRUITING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3975935" y="2397951"/>
              <a:ext cx="704974" cy="704974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CCC4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13125" tIns="13125" rIns="13125" bIns="13125" rtlCol="0" anchor="ctr"/>
              <a:lstStyle/>
              <a:p>
                <a:pPr algn="ctr">
                  <a:lnSpc>
                    <a:spcPts val="3183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6259646" y="2959797"/>
              <a:ext cx="1571404" cy="1144425"/>
              <a:chOff x="0" y="0"/>
              <a:chExt cx="600767" cy="437528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00767" cy="437528"/>
              </a:xfrm>
              <a:custGeom>
                <a:avLst/>
                <a:gdLst/>
                <a:ahLst/>
                <a:cxnLst/>
                <a:rect l="l" t="t" r="r" b="b"/>
                <a:pathLst>
                  <a:path w="600767" h="437528">
                    <a:moveTo>
                      <a:pt x="73901" y="0"/>
                    </a:moveTo>
                    <a:lnTo>
                      <a:pt x="526866" y="0"/>
                    </a:lnTo>
                    <a:cubicBezTo>
                      <a:pt x="546466" y="0"/>
                      <a:pt x="565263" y="7786"/>
                      <a:pt x="579122" y="21645"/>
                    </a:cubicBezTo>
                    <a:cubicBezTo>
                      <a:pt x="592981" y="35504"/>
                      <a:pt x="600767" y="54301"/>
                      <a:pt x="600767" y="73901"/>
                    </a:cubicBezTo>
                    <a:lnTo>
                      <a:pt x="600767" y="363627"/>
                    </a:lnTo>
                    <a:cubicBezTo>
                      <a:pt x="600767" y="383227"/>
                      <a:pt x="592981" y="402024"/>
                      <a:pt x="579122" y="415883"/>
                    </a:cubicBezTo>
                    <a:cubicBezTo>
                      <a:pt x="565263" y="429742"/>
                      <a:pt x="546466" y="437528"/>
                      <a:pt x="526866" y="437528"/>
                    </a:cubicBezTo>
                    <a:lnTo>
                      <a:pt x="73901" y="437528"/>
                    </a:lnTo>
                    <a:cubicBezTo>
                      <a:pt x="54301" y="437528"/>
                      <a:pt x="35504" y="429742"/>
                      <a:pt x="21645" y="415883"/>
                    </a:cubicBezTo>
                    <a:cubicBezTo>
                      <a:pt x="7786" y="402024"/>
                      <a:pt x="0" y="383227"/>
                      <a:pt x="0" y="363627"/>
                    </a:cubicBezTo>
                    <a:lnTo>
                      <a:pt x="0" y="73901"/>
                    </a:lnTo>
                    <a:cubicBezTo>
                      <a:pt x="0" y="54301"/>
                      <a:pt x="7786" y="35504"/>
                      <a:pt x="21645" y="21645"/>
                    </a:cubicBezTo>
                    <a:cubicBezTo>
                      <a:pt x="35504" y="7786"/>
                      <a:pt x="54301" y="0"/>
                      <a:pt x="73901" y="0"/>
                    </a:cubicBezTo>
                    <a:close/>
                  </a:path>
                </a:pathLst>
              </a:custGeom>
              <a:solidFill>
                <a:srgbClr val="F4EAFB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025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6418120" y="3615401"/>
              <a:ext cx="1254455" cy="271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"/>
                </a:lnSpc>
              </a:pPr>
              <a:r>
                <a:rPr lang="en-US" sz="764" spc="74">
                  <a:solidFill>
                    <a:srgbClr val="000000"/>
                  </a:solidFill>
                  <a:latin typeface="Montserrat" panose="00000500000000000000" pitchFamily="2" charset="0"/>
                </a:rPr>
                <a:t>Develop and</a:t>
              </a:r>
            </a:p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r>
                <a:rPr lang="en-US" sz="764" spc="74">
                  <a:solidFill>
                    <a:srgbClr val="000000"/>
                  </a:solidFill>
                  <a:latin typeface="Montserrat" panose="00000500000000000000" pitchFamily="2" charset="0"/>
                </a:rPr>
                <a:t>counsel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293355" y="3225981"/>
              <a:ext cx="1503985" cy="321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9"/>
                </a:lnSpc>
              </a:pPr>
              <a:r>
                <a:rPr lang="en-US" sz="934" spc="46" dirty="0">
                  <a:solidFill>
                    <a:srgbClr val="000000"/>
                  </a:solidFill>
                  <a:latin typeface="Montserrat SemiBold" panose="00000700000000000000" pitchFamily="2" charset="0"/>
                </a:rPr>
                <a:t>EMPLOYEE MANAGEMENT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6692862" y="2397951"/>
              <a:ext cx="704974" cy="704974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CCC44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13125" tIns="13125" rIns="13125" bIns="13125" rtlCol="0" anchor="ctr"/>
              <a:lstStyle/>
              <a:p>
                <a:pPr algn="ctr">
                  <a:lnSpc>
                    <a:spcPts val="3183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8437498" y="4063768"/>
              <a:ext cx="1571404" cy="1144425"/>
              <a:chOff x="0" y="0"/>
              <a:chExt cx="600767" cy="437528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00767" cy="437528"/>
              </a:xfrm>
              <a:custGeom>
                <a:avLst/>
                <a:gdLst/>
                <a:ahLst/>
                <a:cxnLst/>
                <a:rect l="l" t="t" r="r" b="b"/>
                <a:pathLst>
                  <a:path w="600767" h="437528">
                    <a:moveTo>
                      <a:pt x="73901" y="0"/>
                    </a:moveTo>
                    <a:lnTo>
                      <a:pt x="526866" y="0"/>
                    </a:lnTo>
                    <a:cubicBezTo>
                      <a:pt x="546466" y="0"/>
                      <a:pt x="565263" y="7786"/>
                      <a:pt x="579122" y="21645"/>
                    </a:cubicBezTo>
                    <a:cubicBezTo>
                      <a:pt x="592981" y="35504"/>
                      <a:pt x="600767" y="54301"/>
                      <a:pt x="600767" y="73901"/>
                    </a:cubicBezTo>
                    <a:lnTo>
                      <a:pt x="600767" y="363627"/>
                    </a:lnTo>
                    <a:cubicBezTo>
                      <a:pt x="600767" y="383227"/>
                      <a:pt x="592981" y="402024"/>
                      <a:pt x="579122" y="415883"/>
                    </a:cubicBezTo>
                    <a:cubicBezTo>
                      <a:pt x="565263" y="429742"/>
                      <a:pt x="546466" y="437528"/>
                      <a:pt x="526866" y="437528"/>
                    </a:cubicBezTo>
                    <a:lnTo>
                      <a:pt x="73901" y="437528"/>
                    </a:lnTo>
                    <a:cubicBezTo>
                      <a:pt x="54301" y="437528"/>
                      <a:pt x="35504" y="429742"/>
                      <a:pt x="21645" y="415883"/>
                    </a:cubicBezTo>
                    <a:cubicBezTo>
                      <a:pt x="7786" y="402024"/>
                      <a:pt x="0" y="383227"/>
                      <a:pt x="0" y="363627"/>
                    </a:cubicBezTo>
                    <a:lnTo>
                      <a:pt x="0" y="73901"/>
                    </a:lnTo>
                    <a:cubicBezTo>
                      <a:pt x="0" y="54301"/>
                      <a:pt x="7786" y="35504"/>
                      <a:pt x="21645" y="21645"/>
                    </a:cubicBezTo>
                    <a:cubicBezTo>
                      <a:pt x="35504" y="7786"/>
                      <a:pt x="54301" y="0"/>
                      <a:pt x="73901" y="0"/>
                    </a:cubicBezTo>
                    <a:close/>
                  </a:path>
                </a:pathLst>
              </a:custGeom>
              <a:solidFill>
                <a:srgbClr val="F4EAFB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025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8589879" y="4549224"/>
              <a:ext cx="1254455" cy="130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r>
                <a:rPr lang="en-US" sz="764" spc="74">
                  <a:solidFill>
                    <a:srgbClr val="000000"/>
                  </a:solidFill>
                  <a:latin typeface="Montserrat" panose="00000500000000000000" pitchFamily="2" charset="0"/>
                </a:rPr>
                <a:t>Reward and retain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8471207" y="4329952"/>
              <a:ext cx="1503985" cy="154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9"/>
                </a:lnSpc>
              </a:pPr>
              <a:r>
                <a:rPr lang="en-US" sz="934" spc="46" dirty="0">
                  <a:solidFill>
                    <a:srgbClr val="000000"/>
                  </a:solidFill>
                  <a:latin typeface="Montserrat SemiBold" panose="00000700000000000000" pitchFamily="2" charset="0"/>
                </a:rPr>
                <a:t>COMPENSATION</a:t>
              </a:r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8870714" y="3501922"/>
              <a:ext cx="704974" cy="704974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CCC44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13125" tIns="13125" rIns="13125" bIns="13125" rtlCol="0" anchor="ctr"/>
              <a:lstStyle/>
              <a:p>
                <a:pPr algn="ctr">
                  <a:lnSpc>
                    <a:spcPts val="3183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6259646" y="5505541"/>
              <a:ext cx="1571404" cy="1144425"/>
              <a:chOff x="0" y="0"/>
              <a:chExt cx="600767" cy="437528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600767" cy="437528"/>
              </a:xfrm>
              <a:custGeom>
                <a:avLst/>
                <a:gdLst/>
                <a:ahLst/>
                <a:cxnLst/>
                <a:rect l="l" t="t" r="r" b="b"/>
                <a:pathLst>
                  <a:path w="600767" h="437528">
                    <a:moveTo>
                      <a:pt x="73901" y="0"/>
                    </a:moveTo>
                    <a:lnTo>
                      <a:pt x="526866" y="0"/>
                    </a:lnTo>
                    <a:cubicBezTo>
                      <a:pt x="546466" y="0"/>
                      <a:pt x="565263" y="7786"/>
                      <a:pt x="579122" y="21645"/>
                    </a:cubicBezTo>
                    <a:cubicBezTo>
                      <a:pt x="592981" y="35504"/>
                      <a:pt x="600767" y="54301"/>
                      <a:pt x="600767" y="73901"/>
                    </a:cubicBezTo>
                    <a:lnTo>
                      <a:pt x="600767" y="363627"/>
                    </a:lnTo>
                    <a:cubicBezTo>
                      <a:pt x="600767" y="383227"/>
                      <a:pt x="592981" y="402024"/>
                      <a:pt x="579122" y="415883"/>
                    </a:cubicBezTo>
                    <a:cubicBezTo>
                      <a:pt x="565263" y="429742"/>
                      <a:pt x="546466" y="437528"/>
                      <a:pt x="526866" y="437528"/>
                    </a:cubicBezTo>
                    <a:lnTo>
                      <a:pt x="73901" y="437528"/>
                    </a:lnTo>
                    <a:cubicBezTo>
                      <a:pt x="54301" y="437528"/>
                      <a:pt x="35504" y="429742"/>
                      <a:pt x="21645" y="415883"/>
                    </a:cubicBezTo>
                    <a:cubicBezTo>
                      <a:pt x="7786" y="402024"/>
                      <a:pt x="0" y="383227"/>
                      <a:pt x="0" y="363627"/>
                    </a:cubicBezTo>
                    <a:lnTo>
                      <a:pt x="0" y="73901"/>
                    </a:lnTo>
                    <a:cubicBezTo>
                      <a:pt x="0" y="54301"/>
                      <a:pt x="7786" y="35504"/>
                      <a:pt x="21645" y="21645"/>
                    </a:cubicBezTo>
                    <a:cubicBezTo>
                      <a:pt x="35504" y="7786"/>
                      <a:pt x="54301" y="0"/>
                      <a:pt x="73901" y="0"/>
                    </a:cubicBezTo>
                    <a:close/>
                  </a:path>
                </a:pathLst>
              </a:custGeom>
              <a:solidFill>
                <a:srgbClr val="F4EAFB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025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6418120" y="5987397"/>
              <a:ext cx="1254455" cy="271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"/>
                </a:lnSpc>
              </a:pPr>
              <a:r>
                <a:rPr lang="en-US" sz="764" spc="38">
                  <a:solidFill>
                    <a:srgbClr val="000000"/>
                  </a:solidFill>
                  <a:latin typeface="Montserrat" panose="00000500000000000000" pitchFamily="2" charset="0"/>
                </a:rPr>
                <a:t>Re-deploy and</a:t>
              </a:r>
            </a:p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r>
                <a:rPr lang="en-US" sz="764" spc="38">
                  <a:solidFill>
                    <a:srgbClr val="000000"/>
                  </a:solidFill>
                  <a:latin typeface="Montserrat" panose="00000500000000000000" pitchFamily="2" charset="0"/>
                </a:rPr>
                <a:t>retire employees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6293355" y="5771725"/>
              <a:ext cx="1503985" cy="154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9"/>
                </a:lnSpc>
              </a:pPr>
              <a:r>
                <a:rPr lang="en-US" sz="934" spc="46" dirty="0">
                  <a:solidFill>
                    <a:srgbClr val="000000"/>
                  </a:solidFill>
                  <a:latin typeface="Montserrat SemiBold" panose="00000700000000000000" pitchFamily="2" charset="0"/>
                </a:rPr>
                <a:t>RETIRE EMPLOYEES</a:t>
              </a:r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6692862" y="4943695"/>
              <a:ext cx="704974" cy="704974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CCC44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13125" tIns="13125" rIns="13125" bIns="13125" rtlCol="0" anchor="ctr"/>
              <a:lstStyle/>
              <a:p>
                <a:pPr algn="ctr">
                  <a:lnSpc>
                    <a:spcPts val="3183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3576428" y="5524855"/>
              <a:ext cx="1571404" cy="1144425"/>
              <a:chOff x="0" y="0"/>
              <a:chExt cx="600767" cy="437528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00767" cy="437528"/>
              </a:xfrm>
              <a:custGeom>
                <a:avLst/>
                <a:gdLst/>
                <a:ahLst/>
                <a:cxnLst/>
                <a:rect l="l" t="t" r="r" b="b"/>
                <a:pathLst>
                  <a:path w="600767" h="437528">
                    <a:moveTo>
                      <a:pt x="73901" y="0"/>
                    </a:moveTo>
                    <a:lnTo>
                      <a:pt x="526866" y="0"/>
                    </a:lnTo>
                    <a:cubicBezTo>
                      <a:pt x="546466" y="0"/>
                      <a:pt x="565263" y="7786"/>
                      <a:pt x="579122" y="21645"/>
                    </a:cubicBezTo>
                    <a:cubicBezTo>
                      <a:pt x="592981" y="35504"/>
                      <a:pt x="600767" y="54301"/>
                      <a:pt x="600767" y="73901"/>
                    </a:cubicBezTo>
                    <a:lnTo>
                      <a:pt x="600767" y="363627"/>
                    </a:lnTo>
                    <a:cubicBezTo>
                      <a:pt x="600767" y="383227"/>
                      <a:pt x="592981" y="402024"/>
                      <a:pt x="579122" y="415883"/>
                    </a:cubicBezTo>
                    <a:cubicBezTo>
                      <a:pt x="565263" y="429742"/>
                      <a:pt x="546466" y="437528"/>
                      <a:pt x="526866" y="437528"/>
                    </a:cubicBezTo>
                    <a:lnTo>
                      <a:pt x="73901" y="437528"/>
                    </a:lnTo>
                    <a:cubicBezTo>
                      <a:pt x="54301" y="437528"/>
                      <a:pt x="35504" y="429742"/>
                      <a:pt x="21645" y="415883"/>
                    </a:cubicBezTo>
                    <a:cubicBezTo>
                      <a:pt x="7786" y="402024"/>
                      <a:pt x="0" y="383227"/>
                      <a:pt x="0" y="363627"/>
                    </a:cubicBezTo>
                    <a:lnTo>
                      <a:pt x="0" y="73901"/>
                    </a:lnTo>
                    <a:cubicBezTo>
                      <a:pt x="0" y="54301"/>
                      <a:pt x="7786" y="35504"/>
                      <a:pt x="21645" y="21645"/>
                    </a:cubicBezTo>
                    <a:cubicBezTo>
                      <a:pt x="35504" y="7786"/>
                      <a:pt x="54301" y="0"/>
                      <a:pt x="73901" y="0"/>
                    </a:cubicBezTo>
                    <a:close/>
                  </a:path>
                </a:pathLst>
              </a:custGeom>
              <a:solidFill>
                <a:srgbClr val="F4EAFB"/>
              </a:solidFill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025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3734901" y="6180459"/>
              <a:ext cx="1254455" cy="271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r>
                <a:rPr lang="en-US" sz="764" spc="38">
                  <a:solidFill>
                    <a:srgbClr val="000000"/>
                  </a:solidFill>
                  <a:latin typeface="Montserrat" panose="00000500000000000000" pitchFamily="2" charset="0"/>
                </a:rPr>
                <a:t>Manage employee information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3610137" y="5791039"/>
              <a:ext cx="1503985" cy="321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9"/>
                </a:lnSpc>
              </a:pPr>
              <a:r>
                <a:rPr lang="en-US" sz="934" spc="46" dirty="0">
                  <a:solidFill>
                    <a:srgbClr val="000000"/>
                  </a:solidFill>
                  <a:latin typeface="Montserrat SemiBold" panose="00000700000000000000" pitchFamily="2" charset="0"/>
                </a:rPr>
                <a:t>EMPLOYEES INFORMATION</a:t>
              </a:r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4009643" y="4963009"/>
              <a:ext cx="704974" cy="704974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CCC44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13125" tIns="13125" rIns="13125" bIns="13125" rtlCol="0" anchor="ctr"/>
              <a:lstStyle/>
              <a:p>
                <a:pPr algn="ctr">
                  <a:lnSpc>
                    <a:spcPts val="3183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825791" y="5505541"/>
              <a:ext cx="1571404" cy="1144425"/>
              <a:chOff x="0" y="0"/>
              <a:chExt cx="600767" cy="437528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600767" cy="437528"/>
              </a:xfrm>
              <a:custGeom>
                <a:avLst/>
                <a:gdLst/>
                <a:ahLst/>
                <a:cxnLst/>
                <a:rect l="l" t="t" r="r" b="b"/>
                <a:pathLst>
                  <a:path w="600767" h="437528">
                    <a:moveTo>
                      <a:pt x="73901" y="0"/>
                    </a:moveTo>
                    <a:lnTo>
                      <a:pt x="526866" y="0"/>
                    </a:lnTo>
                    <a:cubicBezTo>
                      <a:pt x="546466" y="0"/>
                      <a:pt x="565263" y="7786"/>
                      <a:pt x="579122" y="21645"/>
                    </a:cubicBezTo>
                    <a:cubicBezTo>
                      <a:pt x="592981" y="35504"/>
                      <a:pt x="600767" y="54301"/>
                      <a:pt x="600767" y="73901"/>
                    </a:cubicBezTo>
                    <a:lnTo>
                      <a:pt x="600767" y="363627"/>
                    </a:lnTo>
                    <a:cubicBezTo>
                      <a:pt x="600767" y="383227"/>
                      <a:pt x="592981" y="402024"/>
                      <a:pt x="579122" y="415883"/>
                    </a:cubicBezTo>
                    <a:cubicBezTo>
                      <a:pt x="565263" y="429742"/>
                      <a:pt x="546466" y="437528"/>
                      <a:pt x="526866" y="437528"/>
                    </a:cubicBezTo>
                    <a:lnTo>
                      <a:pt x="73901" y="437528"/>
                    </a:lnTo>
                    <a:cubicBezTo>
                      <a:pt x="54301" y="437528"/>
                      <a:pt x="35504" y="429742"/>
                      <a:pt x="21645" y="415883"/>
                    </a:cubicBezTo>
                    <a:cubicBezTo>
                      <a:pt x="7786" y="402024"/>
                      <a:pt x="0" y="383227"/>
                      <a:pt x="0" y="363627"/>
                    </a:cubicBezTo>
                    <a:lnTo>
                      <a:pt x="0" y="73901"/>
                    </a:lnTo>
                    <a:cubicBezTo>
                      <a:pt x="0" y="54301"/>
                      <a:pt x="7786" y="35504"/>
                      <a:pt x="21645" y="21645"/>
                    </a:cubicBezTo>
                    <a:cubicBezTo>
                      <a:pt x="35504" y="7786"/>
                      <a:pt x="54301" y="0"/>
                      <a:pt x="73901" y="0"/>
                    </a:cubicBezTo>
                    <a:close/>
                  </a:path>
                </a:pathLst>
              </a:custGeom>
              <a:solidFill>
                <a:srgbClr val="F4EAFB"/>
              </a:solidFill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025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66" name="TextBox 66"/>
            <p:cNvSpPr txBox="1"/>
            <p:nvPr/>
          </p:nvSpPr>
          <p:spPr>
            <a:xfrm>
              <a:off x="984265" y="5987397"/>
              <a:ext cx="1254455" cy="130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5"/>
                </a:lnSpc>
                <a:spcBef>
                  <a:spcPct val="0"/>
                </a:spcBef>
              </a:pPr>
              <a:r>
                <a:rPr lang="en-US" sz="764" spc="38">
                  <a:solidFill>
                    <a:srgbClr val="000000"/>
                  </a:solidFill>
                  <a:latin typeface="Montserrat" panose="00000500000000000000" pitchFamily="2" charset="0"/>
                </a:rPr>
                <a:t>Process payroll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859500" y="5771725"/>
              <a:ext cx="1503985" cy="154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9"/>
                </a:lnSpc>
              </a:pPr>
              <a:r>
                <a:rPr lang="en-US" sz="934" spc="46" dirty="0">
                  <a:solidFill>
                    <a:srgbClr val="000000"/>
                  </a:solidFill>
                  <a:latin typeface="Montserrat SemiBold" panose="00000700000000000000" pitchFamily="2" charset="0"/>
                </a:rPr>
                <a:t>PAYROLL</a:t>
              </a:r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1259007" y="4943695"/>
              <a:ext cx="704974" cy="704974"/>
              <a:chOff x="0" y="0"/>
              <a:chExt cx="812800" cy="81280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CCC44"/>
              </a:solidFill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13125" tIns="13125" rIns="13125" bIns="13125" rtlCol="0" anchor="ctr"/>
              <a:lstStyle/>
              <a:p>
                <a:pPr algn="ctr">
                  <a:lnSpc>
                    <a:spcPts val="3183"/>
                  </a:lnSpc>
                  <a:spcBef>
                    <a:spcPct val="0"/>
                  </a:spcBef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152909" y="2596686"/>
              <a:ext cx="351024" cy="329085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81574" y="2596686"/>
              <a:ext cx="327550" cy="289062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507383" y="2590280"/>
              <a:ext cx="195559" cy="309074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086289" y="3718326"/>
              <a:ext cx="273821" cy="289062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6902576" y="5147878"/>
              <a:ext cx="285545" cy="285545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219021" y="5158678"/>
              <a:ext cx="218799" cy="285545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481801" y="5165878"/>
              <a:ext cx="241643" cy="285545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8817787" y="6516179"/>
              <a:ext cx="810826" cy="133786"/>
            </a:xfrm>
            <a:prstGeom prst="rect">
              <a:avLst/>
            </a:prstGeom>
          </p:spPr>
        </p:pic>
      </p:grpSp>
      <p:pic>
        <p:nvPicPr>
          <p:cNvPr id="79" name="Picture 7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61278" y="306606"/>
            <a:ext cx="1967335" cy="15541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Montserrat SemiBold</vt:lpstr>
      <vt:lpstr>Montserrat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map template B</dc:title>
  <cp:lastModifiedBy>Hương Tecpen</cp:lastModifiedBy>
  <cp:revision>2</cp:revision>
  <dcterms:created xsi:type="dcterms:W3CDTF">2006-08-16T00:00:00Z</dcterms:created>
  <dcterms:modified xsi:type="dcterms:W3CDTF">2022-12-01T20:48:47Z</dcterms:modified>
  <dc:identifier>DAFTLDVJJkA</dc:identifier>
</cp:coreProperties>
</file>