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1" r:id="rId2"/>
  </p:sldIdLst>
  <p:sldSz cx="10693400" cy="7556500"/>
  <p:notesSz cx="6858000" cy="9144000"/>
  <p:embeddedFontLst>
    <p:embeddedFont>
      <p:font typeface="Calibri" panose="020F0502020204030204" pitchFamily="34" charset="0"/>
      <p:regular r:id="rId3"/>
      <p:bold r:id="rId4"/>
      <p:italic r:id="rId5"/>
      <p:boldItalic r:id="rId6"/>
    </p:embeddedFont>
    <p:embeddedFont>
      <p:font typeface="Poppins" panose="00000500000000000000" pitchFamily="2" charset="0"/>
      <p:regular r:id="rId7"/>
      <p:bold r:id="rId8"/>
      <p:italic r:id="rId9"/>
      <p:boldItalic r:id="rId10"/>
    </p:embeddedFont>
    <p:embeddedFont>
      <p:font typeface="Poppins SemiBold" panose="00000700000000000000" pitchFamily="2" charset="0"/>
      <p:bold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5" d="100"/>
          <a:sy n="65" d="100"/>
        </p:scale>
        <p:origin x="156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13D1DA7D-1A75-1290-C3C5-D9CED747C115}"/>
              </a:ext>
            </a:extLst>
          </p:cNvPr>
          <p:cNvGrpSpPr/>
          <p:nvPr/>
        </p:nvGrpSpPr>
        <p:grpSpPr>
          <a:xfrm>
            <a:off x="1" y="0"/>
            <a:ext cx="10693400" cy="7293137"/>
            <a:chOff x="1" y="0"/>
            <a:chExt cx="10693400" cy="7293137"/>
          </a:xfrm>
        </p:grpSpPr>
        <p:sp>
          <p:nvSpPr>
            <p:cNvPr id="3" name="Freeform 3"/>
            <p:cNvSpPr/>
            <p:nvPr/>
          </p:nvSpPr>
          <p:spPr>
            <a:xfrm>
              <a:off x="1" y="0"/>
              <a:ext cx="10693400" cy="1675648"/>
            </a:xfrm>
            <a:custGeom>
              <a:avLst/>
              <a:gdLst/>
              <a:ahLst/>
              <a:cxnLst/>
              <a:rect l="l" t="t" r="r" b="b"/>
              <a:pathLst>
                <a:path w="4997305" h="771286">
                  <a:moveTo>
                    <a:pt x="0" y="0"/>
                  </a:moveTo>
                  <a:lnTo>
                    <a:pt x="4997305" y="0"/>
                  </a:lnTo>
                  <a:lnTo>
                    <a:pt x="4997305" y="771286"/>
                  </a:lnTo>
                  <a:lnTo>
                    <a:pt x="0" y="771286"/>
                  </a:lnTo>
                  <a:close/>
                </a:path>
              </a:pathLst>
            </a:custGeom>
            <a:solidFill>
              <a:srgbClr val="EB8C73"/>
            </a:solidFill>
          </p:spPr>
        </p:sp>
        <p:sp>
          <p:nvSpPr>
            <p:cNvPr id="4" name="TextBox 4"/>
            <p:cNvSpPr txBox="1"/>
            <p:nvPr/>
          </p:nvSpPr>
          <p:spPr>
            <a:xfrm>
              <a:off x="5032406" y="416979"/>
              <a:ext cx="4903594" cy="916725"/>
            </a:xfrm>
            <a:prstGeom prst="rect">
              <a:avLst/>
            </a:prstGeom>
          </p:spPr>
          <p:txBody>
            <a:bodyPr lIns="0" tIns="0" rIns="0" bIns="0" rtlCol="0" anchor="t">
              <a:spAutoFit/>
            </a:bodyPr>
            <a:lstStyle/>
            <a:p>
              <a:pPr>
                <a:lnSpc>
                  <a:spcPts val="1446"/>
                </a:lnSpc>
              </a:pPr>
              <a:r>
                <a:rPr lang="en-US" sz="1033" spc="10">
                  <a:solidFill>
                    <a:srgbClr val="FFFFFF"/>
                  </a:solidFill>
                  <a:latin typeface="Poppins"/>
                </a:rPr>
                <a:t>Customer Journey Maps connect companies with their audiences by narrating the customer experience. It can give an overview of the entire process, show how customers act or identify key moments of interaction between the user and the organization. To create your own, think about your goal of teaching customers about your company.</a:t>
              </a:r>
            </a:p>
          </p:txBody>
        </p:sp>
        <p:sp>
          <p:nvSpPr>
            <p:cNvPr id="5" name="TextBox 5"/>
            <p:cNvSpPr txBox="1"/>
            <p:nvPr/>
          </p:nvSpPr>
          <p:spPr>
            <a:xfrm>
              <a:off x="725309" y="319284"/>
              <a:ext cx="4620691" cy="994329"/>
            </a:xfrm>
            <a:prstGeom prst="rect">
              <a:avLst/>
            </a:prstGeom>
          </p:spPr>
          <p:txBody>
            <a:bodyPr lIns="0" tIns="0" rIns="0" bIns="0" rtlCol="0" anchor="t">
              <a:spAutoFit/>
            </a:bodyPr>
            <a:lstStyle/>
            <a:p>
              <a:pPr>
                <a:lnSpc>
                  <a:spcPts val="3879"/>
                </a:lnSpc>
              </a:pPr>
              <a:r>
                <a:rPr lang="en-US" sz="3007" b="1" spc="144" dirty="0">
                  <a:solidFill>
                    <a:srgbClr val="FFFFFF"/>
                  </a:solidFill>
                  <a:latin typeface="Poppins" panose="00000500000000000000" pitchFamily="2" charset="0"/>
                  <a:cs typeface="Poppins" panose="00000500000000000000" pitchFamily="2" charset="0"/>
                </a:rPr>
                <a:t>Customer journey process map</a:t>
              </a:r>
            </a:p>
          </p:txBody>
        </p:sp>
        <p:grpSp>
          <p:nvGrpSpPr>
            <p:cNvPr id="6" name="Group 6"/>
            <p:cNvGrpSpPr/>
            <p:nvPr/>
          </p:nvGrpSpPr>
          <p:grpSpPr>
            <a:xfrm>
              <a:off x="2179088" y="3619064"/>
              <a:ext cx="1833109" cy="991099"/>
              <a:chOff x="0" y="0"/>
              <a:chExt cx="2743292" cy="1483203"/>
            </a:xfrm>
          </p:grpSpPr>
          <p:sp>
            <p:nvSpPr>
              <p:cNvPr id="7" name="Freeform 7"/>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8" name="Group 8"/>
            <p:cNvGrpSpPr/>
            <p:nvPr/>
          </p:nvGrpSpPr>
          <p:grpSpPr>
            <a:xfrm>
              <a:off x="2179088" y="4743245"/>
              <a:ext cx="1833109" cy="991099"/>
              <a:chOff x="0" y="0"/>
              <a:chExt cx="2743292" cy="1483203"/>
            </a:xfrm>
          </p:grpSpPr>
          <p:sp>
            <p:nvSpPr>
              <p:cNvPr id="9" name="Freeform 9"/>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10" name="Group 10"/>
            <p:cNvGrpSpPr/>
            <p:nvPr/>
          </p:nvGrpSpPr>
          <p:grpSpPr>
            <a:xfrm>
              <a:off x="2179088" y="5867427"/>
              <a:ext cx="1833109" cy="991099"/>
              <a:chOff x="0" y="0"/>
              <a:chExt cx="2743292" cy="1483203"/>
            </a:xfrm>
          </p:grpSpPr>
          <p:sp>
            <p:nvSpPr>
              <p:cNvPr id="11" name="Freeform 11"/>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12" name="Group 12"/>
            <p:cNvGrpSpPr/>
            <p:nvPr/>
          </p:nvGrpSpPr>
          <p:grpSpPr>
            <a:xfrm>
              <a:off x="2179088" y="2494882"/>
              <a:ext cx="1833109" cy="991099"/>
              <a:chOff x="0" y="0"/>
              <a:chExt cx="2743292" cy="1483203"/>
            </a:xfrm>
          </p:grpSpPr>
          <p:sp>
            <p:nvSpPr>
              <p:cNvPr id="13" name="Freeform 13"/>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14" name="Group 14"/>
            <p:cNvGrpSpPr/>
            <p:nvPr/>
          </p:nvGrpSpPr>
          <p:grpSpPr>
            <a:xfrm>
              <a:off x="4174150" y="3619064"/>
              <a:ext cx="1833109" cy="991099"/>
              <a:chOff x="0" y="0"/>
              <a:chExt cx="2743292" cy="1483203"/>
            </a:xfrm>
          </p:grpSpPr>
          <p:sp>
            <p:nvSpPr>
              <p:cNvPr id="15" name="Freeform 15"/>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16" name="Group 16"/>
            <p:cNvGrpSpPr/>
            <p:nvPr/>
          </p:nvGrpSpPr>
          <p:grpSpPr>
            <a:xfrm>
              <a:off x="4174150" y="4743245"/>
              <a:ext cx="1833109" cy="991099"/>
              <a:chOff x="0" y="0"/>
              <a:chExt cx="2743292" cy="1483203"/>
            </a:xfrm>
          </p:grpSpPr>
          <p:sp>
            <p:nvSpPr>
              <p:cNvPr id="17" name="Freeform 17"/>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18" name="Group 18"/>
            <p:cNvGrpSpPr/>
            <p:nvPr/>
          </p:nvGrpSpPr>
          <p:grpSpPr>
            <a:xfrm>
              <a:off x="4174150" y="5867427"/>
              <a:ext cx="1833109" cy="991099"/>
              <a:chOff x="0" y="0"/>
              <a:chExt cx="2743292" cy="1483203"/>
            </a:xfrm>
          </p:grpSpPr>
          <p:sp>
            <p:nvSpPr>
              <p:cNvPr id="19" name="Freeform 19"/>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20" name="Group 20"/>
            <p:cNvGrpSpPr/>
            <p:nvPr/>
          </p:nvGrpSpPr>
          <p:grpSpPr>
            <a:xfrm>
              <a:off x="4174150" y="2494882"/>
              <a:ext cx="1833109" cy="991099"/>
              <a:chOff x="0" y="0"/>
              <a:chExt cx="2743292" cy="1483203"/>
            </a:xfrm>
          </p:grpSpPr>
          <p:sp>
            <p:nvSpPr>
              <p:cNvPr id="21" name="Freeform 21"/>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22" name="Group 22"/>
            <p:cNvGrpSpPr/>
            <p:nvPr/>
          </p:nvGrpSpPr>
          <p:grpSpPr>
            <a:xfrm>
              <a:off x="6169212" y="3619064"/>
              <a:ext cx="1833109" cy="991099"/>
              <a:chOff x="0" y="0"/>
              <a:chExt cx="2743292" cy="1483203"/>
            </a:xfrm>
          </p:grpSpPr>
          <p:sp>
            <p:nvSpPr>
              <p:cNvPr id="23" name="Freeform 23"/>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24" name="Group 24"/>
            <p:cNvGrpSpPr/>
            <p:nvPr/>
          </p:nvGrpSpPr>
          <p:grpSpPr>
            <a:xfrm>
              <a:off x="6169212" y="4743245"/>
              <a:ext cx="1833109" cy="991099"/>
              <a:chOff x="0" y="0"/>
              <a:chExt cx="2743292" cy="1483203"/>
            </a:xfrm>
          </p:grpSpPr>
          <p:sp>
            <p:nvSpPr>
              <p:cNvPr id="25" name="Freeform 25"/>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26" name="Group 26"/>
            <p:cNvGrpSpPr/>
            <p:nvPr/>
          </p:nvGrpSpPr>
          <p:grpSpPr>
            <a:xfrm>
              <a:off x="6169212" y="5867427"/>
              <a:ext cx="1833109" cy="991099"/>
              <a:chOff x="0" y="0"/>
              <a:chExt cx="2743292" cy="1483203"/>
            </a:xfrm>
          </p:grpSpPr>
          <p:sp>
            <p:nvSpPr>
              <p:cNvPr id="27" name="Freeform 27"/>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28" name="Group 28"/>
            <p:cNvGrpSpPr/>
            <p:nvPr/>
          </p:nvGrpSpPr>
          <p:grpSpPr>
            <a:xfrm>
              <a:off x="6169212" y="2494882"/>
              <a:ext cx="1833109" cy="991099"/>
              <a:chOff x="0" y="0"/>
              <a:chExt cx="2743292" cy="1483203"/>
            </a:xfrm>
          </p:grpSpPr>
          <p:sp>
            <p:nvSpPr>
              <p:cNvPr id="29" name="Freeform 29"/>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30" name="Group 30"/>
            <p:cNvGrpSpPr/>
            <p:nvPr/>
          </p:nvGrpSpPr>
          <p:grpSpPr>
            <a:xfrm>
              <a:off x="8164274" y="3619064"/>
              <a:ext cx="1833109" cy="991099"/>
              <a:chOff x="0" y="0"/>
              <a:chExt cx="2743292" cy="1483203"/>
            </a:xfrm>
          </p:grpSpPr>
          <p:sp>
            <p:nvSpPr>
              <p:cNvPr id="31" name="Freeform 31"/>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32" name="Group 32"/>
            <p:cNvGrpSpPr/>
            <p:nvPr/>
          </p:nvGrpSpPr>
          <p:grpSpPr>
            <a:xfrm>
              <a:off x="8164274" y="4743245"/>
              <a:ext cx="1833109" cy="991099"/>
              <a:chOff x="0" y="0"/>
              <a:chExt cx="2743292" cy="1483203"/>
            </a:xfrm>
          </p:grpSpPr>
          <p:sp>
            <p:nvSpPr>
              <p:cNvPr id="33" name="Freeform 33"/>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34" name="Group 34"/>
            <p:cNvGrpSpPr/>
            <p:nvPr/>
          </p:nvGrpSpPr>
          <p:grpSpPr>
            <a:xfrm>
              <a:off x="8164274" y="5867427"/>
              <a:ext cx="1833109" cy="991099"/>
              <a:chOff x="0" y="0"/>
              <a:chExt cx="2743292" cy="1483203"/>
            </a:xfrm>
          </p:grpSpPr>
          <p:sp>
            <p:nvSpPr>
              <p:cNvPr id="35" name="Freeform 35"/>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grpSp>
          <p:nvGrpSpPr>
            <p:cNvPr id="36" name="Group 36"/>
            <p:cNvGrpSpPr/>
            <p:nvPr/>
          </p:nvGrpSpPr>
          <p:grpSpPr>
            <a:xfrm>
              <a:off x="8164274" y="2494882"/>
              <a:ext cx="1833109" cy="991099"/>
              <a:chOff x="0" y="0"/>
              <a:chExt cx="2743292" cy="1483203"/>
            </a:xfrm>
          </p:grpSpPr>
          <p:sp>
            <p:nvSpPr>
              <p:cNvPr id="37" name="Freeform 37"/>
              <p:cNvSpPr/>
              <p:nvPr/>
            </p:nvSpPr>
            <p:spPr>
              <a:xfrm>
                <a:off x="0" y="0"/>
                <a:ext cx="2743292" cy="1483203"/>
              </a:xfrm>
              <a:custGeom>
                <a:avLst/>
                <a:gdLst/>
                <a:ahLst/>
                <a:cxnLst/>
                <a:rect l="l" t="t" r="r" b="b"/>
                <a:pathLst>
                  <a:path w="2743292" h="1483203">
                    <a:moveTo>
                      <a:pt x="0" y="0"/>
                    </a:moveTo>
                    <a:lnTo>
                      <a:pt x="2743292" y="0"/>
                    </a:lnTo>
                    <a:lnTo>
                      <a:pt x="2743292" y="1483203"/>
                    </a:lnTo>
                    <a:lnTo>
                      <a:pt x="0" y="1483203"/>
                    </a:lnTo>
                    <a:close/>
                  </a:path>
                </a:pathLst>
              </a:custGeom>
              <a:solidFill>
                <a:srgbClr val="EB8C73">
                  <a:alpha val="8627"/>
                </a:srgbClr>
              </a:solidFill>
            </p:spPr>
          </p:sp>
        </p:grpSp>
        <p:sp>
          <p:nvSpPr>
            <p:cNvPr id="38" name="TextBox 38"/>
            <p:cNvSpPr txBox="1"/>
            <p:nvPr/>
          </p:nvSpPr>
          <p:spPr>
            <a:xfrm>
              <a:off x="4487840" y="3992399"/>
              <a:ext cx="1205729" cy="206328"/>
            </a:xfrm>
            <a:prstGeom prst="rect">
              <a:avLst/>
            </a:prstGeom>
          </p:spPr>
          <p:txBody>
            <a:bodyPr lIns="0" tIns="0" rIns="0" bIns="0" rtlCol="0" anchor="t">
              <a:spAutoFit/>
            </a:bodyPr>
            <a:lstStyle/>
            <a:p>
              <a:pPr algn="ctr">
                <a:lnSpc>
                  <a:spcPts val="1773"/>
                </a:lnSpc>
              </a:pPr>
              <a:r>
                <a:rPr lang="en-US" sz="1143" spc="11">
                  <a:solidFill>
                    <a:srgbClr val="1E2536"/>
                  </a:solidFill>
                  <a:latin typeface="Poppins"/>
                </a:rPr>
                <a:t>Openness</a:t>
              </a:r>
            </a:p>
          </p:txBody>
        </p:sp>
        <p:sp>
          <p:nvSpPr>
            <p:cNvPr id="39" name="TextBox 39"/>
            <p:cNvSpPr txBox="1"/>
            <p:nvPr/>
          </p:nvSpPr>
          <p:spPr>
            <a:xfrm>
              <a:off x="8477964" y="3992399"/>
              <a:ext cx="1205729" cy="206328"/>
            </a:xfrm>
            <a:prstGeom prst="rect">
              <a:avLst/>
            </a:prstGeom>
          </p:spPr>
          <p:txBody>
            <a:bodyPr lIns="0" tIns="0" rIns="0" bIns="0" rtlCol="0" anchor="t">
              <a:spAutoFit/>
            </a:bodyPr>
            <a:lstStyle/>
            <a:p>
              <a:pPr algn="ctr">
                <a:lnSpc>
                  <a:spcPts val="1773"/>
                </a:lnSpc>
              </a:pPr>
              <a:r>
                <a:rPr lang="en-US" sz="1143" spc="11">
                  <a:solidFill>
                    <a:srgbClr val="1E2536"/>
                  </a:solidFill>
                  <a:latin typeface="Poppins"/>
                </a:rPr>
                <a:t>Satisfaction</a:t>
              </a:r>
            </a:p>
          </p:txBody>
        </p:sp>
        <p:sp>
          <p:nvSpPr>
            <p:cNvPr id="40" name="TextBox 40"/>
            <p:cNvSpPr txBox="1"/>
            <p:nvPr/>
          </p:nvSpPr>
          <p:spPr>
            <a:xfrm>
              <a:off x="6482902" y="3992399"/>
              <a:ext cx="1205729" cy="206328"/>
            </a:xfrm>
            <a:prstGeom prst="rect">
              <a:avLst/>
            </a:prstGeom>
          </p:spPr>
          <p:txBody>
            <a:bodyPr lIns="0" tIns="0" rIns="0" bIns="0" rtlCol="0" anchor="t">
              <a:spAutoFit/>
            </a:bodyPr>
            <a:lstStyle/>
            <a:p>
              <a:pPr algn="ctr">
                <a:lnSpc>
                  <a:spcPts val="1773"/>
                </a:lnSpc>
              </a:pPr>
              <a:r>
                <a:rPr lang="en-US" sz="1143" spc="11">
                  <a:solidFill>
                    <a:srgbClr val="1E2536"/>
                  </a:solidFill>
                  <a:latin typeface="Poppins"/>
                </a:rPr>
                <a:t>Assurance</a:t>
              </a:r>
            </a:p>
          </p:txBody>
        </p:sp>
        <p:sp>
          <p:nvSpPr>
            <p:cNvPr id="41" name="TextBox 41"/>
            <p:cNvSpPr txBox="1"/>
            <p:nvPr/>
          </p:nvSpPr>
          <p:spPr>
            <a:xfrm>
              <a:off x="2495304" y="3992399"/>
              <a:ext cx="1205729" cy="206328"/>
            </a:xfrm>
            <a:prstGeom prst="rect">
              <a:avLst/>
            </a:prstGeom>
          </p:spPr>
          <p:txBody>
            <a:bodyPr lIns="0" tIns="0" rIns="0" bIns="0" rtlCol="0" anchor="t">
              <a:spAutoFit/>
            </a:bodyPr>
            <a:lstStyle/>
            <a:p>
              <a:pPr algn="ctr">
                <a:lnSpc>
                  <a:spcPts val="1773"/>
                </a:lnSpc>
              </a:pPr>
              <a:r>
                <a:rPr lang="en-US" sz="1143" spc="11">
                  <a:solidFill>
                    <a:srgbClr val="1E2536"/>
                  </a:solidFill>
                  <a:latin typeface="Poppins"/>
                </a:rPr>
                <a:t>Hope</a:t>
              </a:r>
            </a:p>
          </p:txBody>
        </p:sp>
        <p:sp>
          <p:nvSpPr>
            <p:cNvPr id="42" name="TextBox 42"/>
            <p:cNvSpPr txBox="1"/>
            <p:nvPr/>
          </p:nvSpPr>
          <p:spPr>
            <a:xfrm>
              <a:off x="8475438" y="2758680"/>
              <a:ext cx="1210781" cy="425403"/>
            </a:xfrm>
            <a:prstGeom prst="rect">
              <a:avLst/>
            </a:prstGeom>
          </p:spPr>
          <p:txBody>
            <a:bodyPr lIns="0" tIns="0" rIns="0" bIns="0" rtlCol="0" anchor="t">
              <a:spAutoFit/>
            </a:bodyPr>
            <a:lstStyle/>
            <a:p>
              <a:pPr algn="ctr">
                <a:lnSpc>
                  <a:spcPts val="1773"/>
                </a:lnSpc>
              </a:pPr>
              <a:r>
                <a:rPr lang="en-US" sz="1143" spc="11">
                  <a:solidFill>
                    <a:srgbClr val="1E2536"/>
                  </a:solidFill>
                  <a:latin typeface="Poppins"/>
                </a:rPr>
                <a:t>Subscribe to paid service</a:t>
              </a:r>
            </a:p>
          </p:txBody>
        </p:sp>
        <p:sp>
          <p:nvSpPr>
            <p:cNvPr id="43" name="TextBox 43"/>
            <p:cNvSpPr txBox="1"/>
            <p:nvPr/>
          </p:nvSpPr>
          <p:spPr>
            <a:xfrm>
              <a:off x="6482902" y="2758680"/>
              <a:ext cx="1205729" cy="425403"/>
            </a:xfrm>
            <a:prstGeom prst="rect">
              <a:avLst/>
            </a:prstGeom>
          </p:spPr>
          <p:txBody>
            <a:bodyPr lIns="0" tIns="0" rIns="0" bIns="0" rtlCol="0" anchor="t">
              <a:spAutoFit/>
            </a:bodyPr>
            <a:lstStyle/>
            <a:p>
              <a:pPr algn="ctr">
                <a:lnSpc>
                  <a:spcPts val="1773"/>
                </a:lnSpc>
              </a:pPr>
              <a:r>
                <a:rPr lang="en-US" sz="1143" spc="11">
                  <a:solidFill>
                    <a:srgbClr val="1E2536"/>
                  </a:solidFill>
                  <a:latin typeface="Poppins"/>
                </a:rPr>
                <a:t>Sign up for free service</a:t>
              </a:r>
            </a:p>
          </p:txBody>
        </p:sp>
        <p:sp>
          <p:nvSpPr>
            <p:cNvPr id="44" name="TextBox 44"/>
            <p:cNvSpPr txBox="1"/>
            <p:nvPr/>
          </p:nvSpPr>
          <p:spPr>
            <a:xfrm>
              <a:off x="2495304" y="2758680"/>
              <a:ext cx="1205729" cy="425403"/>
            </a:xfrm>
            <a:prstGeom prst="rect">
              <a:avLst/>
            </a:prstGeom>
          </p:spPr>
          <p:txBody>
            <a:bodyPr lIns="0" tIns="0" rIns="0" bIns="0" rtlCol="0" anchor="t">
              <a:spAutoFit/>
            </a:bodyPr>
            <a:lstStyle/>
            <a:p>
              <a:pPr algn="ctr">
                <a:lnSpc>
                  <a:spcPts val="1773"/>
                </a:lnSpc>
              </a:pPr>
              <a:r>
                <a:rPr lang="en-US" sz="1143" spc="11">
                  <a:solidFill>
                    <a:srgbClr val="1E2536"/>
                  </a:solidFill>
                  <a:latin typeface="Poppins"/>
                </a:rPr>
                <a:t>See advertisement</a:t>
              </a:r>
            </a:p>
          </p:txBody>
        </p:sp>
        <p:sp>
          <p:nvSpPr>
            <p:cNvPr id="45" name="TextBox 45"/>
            <p:cNvSpPr txBox="1"/>
            <p:nvPr/>
          </p:nvSpPr>
          <p:spPr>
            <a:xfrm>
              <a:off x="4487840" y="5116581"/>
              <a:ext cx="1205729" cy="206328"/>
            </a:xfrm>
            <a:prstGeom prst="rect">
              <a:avLst/>
            </a:prstGeom>
          </p:spPr>
          <p:txBody>
            <a:bodyPr lIns="0" tIns="0" rIns="0" bIns="0" rtlCol="0" anchor="t">
              <a:spAutoFit/>
            </a:bodyPr>
            <a:lstStyle/>
            <a:p>
              <a:pPr algn="ctr">
                <a:lnSpc>
                  <a:spcPts val="1773"/>
                </a:lnSpc>
              </a:pPr>
              <a:r>
                <a:rPr lang="en-US" sz="1143" spc="11">
                  <a:solidFill>
                    <a:srgbClr val="1E2536"/>
                  </a:solidFill>
                  <a:latin typeface="Poppins"/>
                </a:rPr>
                <a:t>Eager</a:t>
              </a:r>
            </a:p>
          </p:txBody>
        </p:sp>
        <p:sp>
          <p:nvSpPr>
            <p:cNvPr id="46" name="TextBox 46"/>
            <p:cNvSpPr txBox="1"/>
            <p:nvPr/>
          </p:nvSpPr>
          <p:spPr>
            <a:xfrm>
              <a:off x="8477964" y="5116581"/>
              <a:ext cx="1205729" cy="206328"/>
            </a:xfrm>
            <a:prstGeom prst="rect">
              <a:avLst/>
            </a:prstGeom>
          </p:spPr>
          <p:txBody>
            <a:bodyPr lIns="0" tIns="0" rIns="0" bIns="0" rtlCol="0" anchor="t">
              <a:spAutoFit/>
            </a:bodyPr>
            <a:lstStyle/>
            <a:p>
              <a:pPr algn="ctr">
                <a:lnSpc>
                  <a:spcPts val="1773"/>
                </a:lnSpc>
              </a:pPr>
              <a:r>
                <a:rPr lang="en-US" sz="1143" spc="11">
                  <a:solidFill>
                    <a:srgbClr val="1E2536"/>
                  </a:solidFill>
                  <a:latin typeface="Poppins"/>
                </a:rPr>
                <a:t>Convinced</a:t>
              </a:r>
            </a:p>
          </p:txBody>
        </p:sp>
        <p:sp>
          <p:nvSpPr>
            <p:cNvPr id="47" name="TextBox 47"/>
            <p:cNvSpPr txBox="1"/>
            <p:nvPr/>
          </p:nvSpPr>
          <p:spPr>
            <a:xfrm>
              <a:off x="6482902" y="5116581"/>
              <a:ext cx="1205729" cy="206328"/>
            </a:xfrm>
            <a:prstGeom prst="rect">
              <a:avLst/>
            </a:prstGeom>
          </p:spPr>
          <p:txBody>
            <a:bodyPr lIns="0" tIns="0" rIns="0" bIns="0" rtlCol="0" anchor="t">
              <a:spAutoFit/>
            </a:bodyPr>
            <a:lstStyle/>
            <a:p>
              <a:pPr algn="ctr">
                <a:lnSpc>
                  <a:spcPts val="1773"/>
                </a:lnSpc>
              </a:pPr>
              <a:r>
                <a:rPr lang="en-US" sz="1143" spc="11">
                  <a:solidFill>
                    <a:srgbClr val="1E2536"/>
                  </a:solidFill>
                  <a:latin typeface="Poppins"/>
                </a:rPr>
                <a:t>Interested</a:t>
              </a:r>
            </a:p>
          </p:txBody>
        </p:sp>
        <p:sp>
          <p:nvSpPr>
            <p:cNvPr id="48" name="TextBox 48"/>
            <p:cNvSpPr txBox="1"/>
            <p:nvPr/>
          </p:nvSpPr>
          <p:spPr>
            <a:xfrm>
              <a:off x="2495304" y="5116581"/>
              <a:ext cx="1205729" cy="206328"/>
            </a:xfrm>
            <a:prstGeom prst="rect">
              <a:avLst/>
            </a:prstGeom>
          </p:spPr>
          <p:txBody>
            <a:bodyPr lIns="0" tIns="0" rIns="0" bIns="0" rtlCol="0" anchor="t">
              <a:spAutoFit/>
            </a:bodyPr>
            <a:lstStyle/>
            <a:p>
              <a:pPr algn="ctr">
                <a:lnSpc>
                  <a:spcPts val="1773"/>
                </a:lnSpc>
              </a:pPr>
              <a:r>
                <a:rPr lang="en-US" sz="1143" spc="11">
                  <a:solidFill>
                    <a:srgbClr val="1E2536"/>
                  </a:solidFill>
                  <a:latin typeface="Poppins"/>
                </a:rPr>
                <a:t>Tired</a:t>
              </a:r>
            </a:p>
          </p:txBody>
        </p:sp>
        <p:sp>
          <p:nvSpPr>
            <p:cNvPr id="49" name="TextBox 49"/>
            <p:cNvSpPr txBox="1"/>
            <p:nvPr/>
          </p:nvSpPr>
          <p:spPr>
            <a:xfrm>
              <a:off x="4485314" y="6113330"/>
              <a:ext cx="1210781" cy="451667"/>
            </a:xfrm>
            <a:prstGeom prst="rect">
              <a:avLst/>
            </a:prstGeom>
          </p:spPr>
          <p:txBody>
            <a:bodyPr lIns="0" tIns="0" rIns="0" bIns="0" rtlCol="0" anchor="t">
              <a:spAutoFit/>
            </a:bodyPr>
            <a:lstStyle/>
            <a:p>
              <a:pPr algn="ctr">
                <a:lnSpc>
                  <a:spcPts val="1853"/>
                </a:lnSpc>
              </a:pPr>
              <a:r>
                <a:rPr lang="en-US" sz="1195" spc="11">
                  <a:solidFill>
                    <a:srgbClr val="1E2536"/>
                  </a:solidFill>
                  <a:latin typeface="Poppins"/>
                </a:rPr>
                <a:t>Client hesitation</a:t>
              </a:r>
            </a:p>
          </p:txBody>
        </p:sp>
        <p:sp>
          <p:nvSpPr>
            <p:cNvPr id="50" name="TextBox 50"/>
            <p:cNvSpPr txBox="1"/>
            <p:nvPr/>
          </p:nvSpPr>
          <p:spPr>
            <a:xfrm>
              <a:off x="8477964" y="6113330"/>
              <a:ext cx="1205729" cy="451667"/>
            </a:xfrm>
            <a:prstGeom prst="rect">
              <a:avLst/>
            </a:prstGeom>
          </p:spPr>
          <p:txBody>
            <a:bodyPr lIns="0" tIns="0" rIns="0" bIns="0" rtlCol="0" anchor="t">
              <a:spAutoFit/>
            </a:bodyPr>
            <a:lstStyle/>
            <a:p>
              <a:pPr algn="ctr">
                <a:lnSpc>
                  <a:spcPts val="1853"/>
                </a:lnSpc>
              </a:pPr>
              <a:r>
                <a:rPr lang="en-US" sz="1195" spc="11">
                  <a:solidFill>
                    <a:srgbClr val="1E2536"/>
                  </a:solidFill>
                  <a:latin typeface="Poppins"/>
                </a:rPr>
                <a:t>Willingness, commitment</a:t>
              </a:r>
            </a:p>
          </p:txBody>
        </p:sp>
        <p:sp>
          <p:nvSpPr>
            <p:cNvPr id="51" name="TextBox 51"/>
            <p:cNvSpPr txBox="1"/>
            <p:nvPr/>
          </p:nvSpPr>
          <p:spPr>
            <a:xfrm>
              <a:off x="6482902" y="6113330"/>
              <a:ext cx="1205729" cy="451667"/>
            </a:xfrm>
            <a:prstGeom prst="rect">
              <a:avLst/>
            </a:prstGeom>
          </p:spPr>
          <p:txBody>
            <a:bodyPr lIns="0" tIns="0" rIns="0" bIns="0" rtlCol="0" anchor="t">
              <a:spAutoFit/>
            </a:bodyPr>
            <a:lstStyle/>
            <a:p>
              <a:pPr algn="ctr">
                <a:lnSpc>
                  <a:spcPts val="1853"/>
                </a:lnSpc>
              </a:pPr>
              <a:r>
                <a:rPr lang="en-US" sz="1195" spc="11">
                  <a:solidFill>
                    <a:srgbClr val="1E2536"/>
                  </a:solidFill>
                  <a:latin typeface="Poppins"/>
                </a:rPr>
                <a:t>Price, availability</a:t>
              </a:r>
            </a:p>
          </p:txBody>
        </p:sp>
        <p:sp>
          <p:nvSpPr>
            <p:cNvPr id="52" name="TextBox 52"/>
            <p:cNvSpPr txBox="1"/>
            <p:nvPr/>
          </p:nvSpPr>
          <p:spPr>
            <a:xfrm>
              <a:off x="2492778" y="6113330"/>
              <a:ext cx="1210781" cy="451667"/>
            </a:xfrm>
            <a:prstGeom prst="rect">
              <a:avLst/>
            </a:prstGeom>
          </p:spPr>
          <p:txBody>
            <a:bodyPr lIns="0" tIns="0" rIns="0" bIns="0" rtlCol="0" anchor="t">
              <a:spAutoFit/>
            </a:bodyPr>
            <a:lstStyle/>
            <a:p>
              <a:pPr algn="ctr">
                <a:lnSpc>
                  <a:spcPts val="1853"/>
                </a:lnSpc>
              </a:pPr>
              <a:r>
                <a:rPr lang="en-US" sz="1195" spc="11">
                  <a:solidFill>
                    <a:srgbClr val="1E2536"/>
                  </a:solidFill>
                  <a:latin typeface="Poppins"/>
                </a:rPr>
                <a:t>Fear, strength of competition</a:t>
              </a:r>
            </a:p>
          </p:txBody>
        </p:sp>
        <p:sp>
          <p:nvSpPr>
            <p:cNvPr id="53" name="TextBox 53"/>
            <p:cNvSpPr txBox="1"/>
            <p:nvPr/>
          </p:nvSpPr>
          <p:spPr>
            <a:xfrm>
              <a:off x="2492778" y="2018211"/>
              <a:ext cx="1205729" cy="283667"/>
            </a:xfrm>
            <a:prstGeom prst="rect">
              <a:avLst/>
            </a:prstGeom>
          </p:spPr>
          <p:txBody>
            <a:bodyPr lIns="0" tIns="0" rIns="0" bIns="0" rtlCol="0" anchor="t">
              <a:spAutoFit/>
            </a:bodyPr>
            <a:lstStyle/>
            <a:p>
              <a:pPr algn="ctr">
                <a:lnSpc>
                  <a:spcPts val="2397"/>
                </a:lnSpc>
              </a:pPr>
              <a:r>
                <a:rPr lang="en-US" sz="1546" spc="38">
                  <a:solidFill>
                    <a:srgbClr val="EB8C73"/>
                  </a:solidFill>
                  <a:latin typeface="Poppins SemiBold" panose="00000700000000000000" pitchFamily="2" charset="0"/>
                  <a:cs typeface="Poppins SemiBold" panose="00000700000000000000" pitchFamily="2" charset="0"/>
                </a:rPr>
                <a:t>Attract</a:t>
              </a:r>
            </a:p>
          </p:txBody>
        </p:sp>
        <p:sp>
          <p:nvSpPr>
            <p:cNvPr id="54" name="TextBox 54"/>
            <p:cNvSpPr txBox="1"/>
            <p:nvPr/>
          </p:nvSpPr>
          <p:spPr>
            <a:xfrm>
              <a:off x="4487840" y="2025514"/>
              <a:ext cx="1205729" cy="269062"/>
            </a:xfrm>
            <a:prstGeom prst="rect">
              <a:avLst/>
            </a:prstGeom>
          </p:spPr>
          <p:txBody>
            <a:bodyPr lIns="0" tIns="0" rIns="0" bIns="0" rtlCol="0" anchor="t">
              <a:spAutoFit/>
            </a:bodyPr>
            <a:lstStyle/>
            <a:p>
              <a:pPr algn="ctr">
                <a:lnSpc>
                  <a:spcPts val="2242"/>
                </a:lnSpc>
              </a:pPr>
              <a:r>
                <a:rPr lang="en-US" sz="1446" spc="36">
                  <a:solidFill>
                    <a:srgbClr val="EB8C73"/>
                  </a:solidFill>
                  <a:latin typeface="Poppins SemiBold" panose="00000700000000000000" pitchFamily="2" charset="0"/>
                  <a:cs typeface="Poppins SemiBold" panose="00000700000000000000" pitchFamily="2" charset="0"/>
                </a:rPr>
                <a:t>Interact</a:t>
              </a:r>
            </a:p>
          </p:txBody>
        </p:sp>
        <p:sp>
          <p:nvSpPr>
            <p:cNvPr id="55" name="TextBox 55"/>
            <p:cNvSpPr txBox="1"/>
            <p:nvPr/>
          </p:nvSpPr>
          <p:spPr>
            <a:xfrm>
              <a:off x="6482902" y="2025514"/>
              <a:ext cx="1205729" cy="269062"/>
            </a:xfrm>
            <a:prstGeom prst="rect">
              <a:avLst/>
            </a:prstGeom>
          </p:spPr>
          <p:txBody>
            <a:bodyPr lIns="0" tIns="0" rIns="0" bIns="0" rtlCol="0" anchor="t">
              <a:spAutoFit/>
            </a:bodyPr>
            <a:lstStyle/>
            <a:p>
              <a:pPr algn="ctr">
                <a:lnSpc>
                  <a:spcPts val="2242"/>
                </a:lnSpc>
              </a:pPr>
              <a:r>
                <a:rPr lang="en-US" sz="1446" spc="36">
                  <a:solidFill>
                    <a:srgbClr val="EB8C73"/>
                  </a:solidFill>
                  <a:latin typeface="Poppins SemiBold" panose="00000700000000000000" pitchFamily="2" charset="0"/>
                  <a:cs typeface="Poppins SemiBold" panose="00000700000000000000" pitchFamily="2" charset="0"/>
                </a:rPr>
                <a:t>Engage</a:t>
              </a:r>
            </a:p>
          </p:txBody>
        </p:sp>
        <p:sp>
          <p:nvSpPr>
            <p:cNvPr id="56" name="TextBox 56"/>
            <p:cNvSpPr txBox="1"/>
            <p:nvPr/>
          </p:nvSpPr>
          <p:spPr>
            <a:xfrm>
              <a:off x="8477964" y="2025514"/>
              <a:ext cx="1205729" cy="269062"/>
            </a:xfrm>
            <a:prstGeom prst="rect">
              <a:avLst/>
            </a:prstGeom>
          </p:spPr>
          <p:txBody>
            <a:bodyPr lIns="0" tIns="0" rIns="0" bIns="0" rtlCol="0" anchor="t">
              <a:spAutoFit/>
            </a:bodyPr>
            <a:lstStyle/>
            <a:p>
              <a:pPr algn="ctr">
                <a:lnSpc>
                  <a:spcPts val="2242"/>
                </a:lnSpc>
              </a:pPr>
              <a:r>
                <a:rPr lang="en-US" sz="1446" spc="36">
                  <a:solidFill>
                    <a:srgbClr val="EB8C73"/>
                  </a:solidFill>
                  <a:latin typeface="Poppins SemiBold" panose="00000700000000000000" pitchFamily="2" charset="0"/>
                  <a:cs typeface="Poppins SemiBold" panose="00000700000000000000" pitchFamily="2" charset="0"/>
                </a:rPr>
                <a:t>Convert</a:t>
              </a:r>
            </a:p>
          </p:txBody>
        </p:sp>
        <p:sp>
          <p:nvSpPr>
            <p:cNvPr id="57" name="TextBox 57"/>
            <p:cNvSpPr txBox="1"/>
            <p:nvPr/>
          </p:nvSpPr>
          <p:spPr>
            <a:xfrm>
              <a:off x="756000" y="2827325"/>
              <a:ext cx="1205729" cy="269062"/>
            </a:xfrm>
            <a:prstGeom prst="rect">
              <a:avLst/>
            </a:prstGeom>
          </p:spPr>
          <p:txBody>
            <a:bodyPr lIns="0" tIns="0" rIns="0" bIns="0" rtlCol="0" anchor="t">
              <a:spAutoFit/>
            </a:bodyPr>
            <a:lstStyle/>
            <a:p>
              <a:pPr>
                <a:lnSpc>
                  <a:spcPts val="2242"/>
                </a:lnSpc>
              </a:pPr>
              <a:r>
                <a:rPr lang="en-US" sz="1446" spc="36" dirty="0">
                  <a:solidFill>
                    <a:srgbClr val="EB8C73"/>
                  </a:solidFill>
                  <a:latin typeface="Poppins SemiBold" panose="00000700000000000000" pitchFamily="2" charset="0"/>
                  <a:cs typeface="Poppins SemiBold" panose="00000700000000000000" pitchFamily="2" charset="0"/>
                </a:rPr>
                <a:t>Objectives</a:t>
              </a:r>
            </a:p>
          </p:txBody>
        </p:sp>
        <p:sp>
          <p:nvSpPr>
            <p:cNvPr id="58" name="TextBox 58"/>
            <p:cNvSpPr txBox="1"/>
            <p:nvPr/>
          </p:nvSpPr>
          <p:spPr>
            <a:xfrm>
              <a:off x="756000" y="3951507"/>
              <a:ext cx="1205729" cy="269062"/>
            </a:xfrm>
            <a:prstGeom prst="rect">
              <a:avLst/>
            </a:prstGeom>
          </p:spPr>
          <p:txBody>
            <a:bodyPr lIns="0" tIns="0" rIns="0" bIns="0" rtlCol="0" anchor="t">
              <a:spAutoFit/>
            </a:bodyPr>
            <a:lstStyle/>
            <a:p>
              <a:pPr>
                <a:lnSpc>
                  <a:spcPts val="2242"/>
                </a:lnSpc>
              </a:pPr>
              <a:r>
                <a:rPr lang="en-US" sz="1446" spc="36">
                  <a:solidFill>
                    <a:srgbClr val="EB8C73"/>
                  </a:solidFill>
                  <a:latin typeface="Poppins SemiBold" panose="00000700000000000000" pitchFamily="2" charset="0"/>
                  <a:cs typeface="Poppins SemiBold" panose="00000700000000000000" pitchFamily="2" charset="0"/>
                </a:rPr>
                <a:t>Needs</a:t>
              </a:r>
            </a:p>
          </p:txBody>
        </p:sp>
        <p:sp>
          <p:nvSpPr>
            <p:cNvPr id="59" name="TextBox 59"/>
            <p:cNvSpPr txBox="1"/>
            <p:nvPr/>
          </p:nvSpPr>
          <p:spPr>
            <a:xfrm>
              <a:off x="756000" y="5075688"/>
              <a:ext cx="1205729" cy="269062"/>
            </a:xfrm>
            <a:prstGeom prst="rect">
              <a:avLst/>
            </a:prstGeom>
          </p:spPr>
          <p:txBody>
            <a:bodyPr lIns="0" tIns="0" rIns="0" bIns="0" rtlCol="0" anchor="t">
              <a:spAutoFit/>
            </a:bodyPr>
            <a:lstStyle/>
            <a:p>
              <a:pPr>
                <a:lnSpc>
                  <a:spcPts val="2242"/>
                </a:lnSpc>
              </a:pPr>
              <a:r>
                <a:rPr lang="en-US" sz="1446" spc="36">
                  <a:solidFill>
                    <a:srgbClr val="EB8C73"/>
                  </a:solidFill>
                  <a:latin typeface="Poppins SemiBold" panose="00000700000000000000" pitchFamily="2" charset="0"/>
                  <a:cs typeface="Poppins SemiBold" panose="00000700000000000000" pitchFamily="2" charset="0"/>
                </a:rPr>
                <a:t>Feelings</a:t>
              </a:r>
            </a:p>
          </p:txBody>
        </p:sp>
        <p:sp>
          <p:nvSpPr>
            <p:cNvPr id="60" name="TextBox 60"/>
            <p:cNvSpPr txBox="1"/>
            <p:nvPr/>
          </p:nvSpPr>
          <p:spPr>
            <a:xfrm>
              <a:off x="756000" y="6199870"/>
              <a:ext cx="1205729" cy="269062"/>
            </a:xfrm>
            <a:prstGeom prst="rect">
              <a:avLst/>
            </a:prstGeom>
          </p:spPr>
          <p:txBody>
            <a:bodyPr lIns="0" tIns="0" rIns="0" bIns="0" rtlCol="0" anchor="t">
              <a:spAutoFit/>
            </a:bodyPr>
            <a:lstStyle/>
            <a:p>
              <a:pPr>
                <a:lnSpc>
                  <a:spcPts val="2242"/>
                </a:lnSpc>
              </a:pPr>
              <a:r>
                <a:rPr lang="en-US" sz="1446" spc="36">
                  <a:solidFill>
                    <a:srgbClr val="EB8C73"/>
                  </a:solidFill>
                  <a:latin typeface="Poppins SemiBold" panose="00000700000000000000" pitchFamily="2" charset="0"/>
                  <a:cs typeface="Poppins SemiBold" panose="00000700000000000000" pitchFamily="2" charset="0"/>
                </a:rPr>
                <a:t>Barriers</a:t>
              </a:r>
            </a:p>
          </p:txBody>
        </p:sp>
        <p:sp>
          <p:nvSpPr>
            <p:cNvPr id="61" name="TextBox 61"/>
            <p:cNvSpPr txBox="1"/>
            <p:nvPr/>
          </p:nvSpPr>
          <p:spPr>
            <a:xfrm>
              <a:off x="4485314" y="2758680"/>
              <a:ext cx="1210781" cy="425403"/>
            </a:xfrm>
            <a:prstGeom prst="rect">
              <a:avLst/>
            </a:prstGeom>
          </p:spPr>
          <p:txBody>
            <a:bodyPr lIns="0" tIns="0" rIns="0" bIns="0" rtlCol="0" anchor="t">
              <a:spAutoFit/>
            </a:bodyPr>
            <a:lstStyle/>
            <a:p>
              <a:pPr algn="ctr">
                <a:lnSpc>
                  <a:spcPts val="1773"/>
                </a:lnSpc>
              </a:pPr>
              <a:r>
                <a:rPr lang="en-US" sz="1143" spc="11">
                  <a:solidFill>
                    <a:srgbClr val="1E2536"/>
                  </a:solidFill>
                  <a:latin typeface="Poppins"/>
                </a:rPr>
                <a:t>Look for details on website</a:t>
              </a:r>
            </a:p>
          </p:txBody>
        </p:sp>
        <p:pic>
          <p:nvPicPr>
            <p:cNvPr id="62" name="Picture 6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875392" y="7159351"/>
              <a:ext cx="810826" cy="133786"/>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106</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Poppins SemiBold</vt:lpstr>
      <vt:lpstr>Calibri</vt:lpstr>
      <vt:lpstr>Poppins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map template B</dc:title>
  <cp:lastModifiedBy>Hương Tecpen</cp:lastModifiedBy>
  <cp:revision>2</cp:revision>
  <dcterms:created xsi:type="dcterms:W3CDTF">2006-08-16T00:00:00Z</dcterms:created>
  <dcterms:modified xsi:type="dcterms:W3CDTF">2022-12-01T20:58:50Z</dcterms:modified>
  <dc:identifier>DAFTLDVJJkA</dc:identifier>
</cp:coreProperties>
</file>