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E7547FE5-5E5C-EF3E-60E1-ACFE2D34605A}"/>
              </a:ext>
            </a:extLst>
          </p:cNvPr>
          <p:cNvGrpSpPr/>
          <p:nvPr/>
        </p:nvGrpSpPr>
        <p:grpSpPr>
          <a:xfrm>
            <a:off x="522240" y="792000"/>
            <a:ext cx="6508320" cy="8446909"/>
            <a:chOff x="522240" y="792000"/>
            <a:chExt cx="6508320" cy="8446909"/>
          </a:xfrm>
        </p:grpSpPr>
        <p:grpSp>
          <p:nvGrpSpPr>
            <p:cNvPr id="2" name="Group 2"/>
            <p:cNvGrpSpPr/>
            <p:nvPr/>
          </p:nvGrpSpPr>
          <p:grpSpPr>
            <a:xfrm>
              <a:off x="2975117" y="3889944"/>
              <a:ext cx="1313192" cy="1313192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A2618"/>
              </a:solidFill>
              <a:ln w="9525">
                <a:solidFill>
                  <a:srgbClr val="FA2618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7892" tIns="47892" rIns="47892" bIns="47892" rtlCol="0" anchor="ctr"/>
              <a:lstStyle/>
              <a:p>
                <a:pPr algn="ctr">
                  <a:lnSpc>
                    <a:spcPts val="1549"/>
                  </a:lnSpc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5" name="AutoShape 5"/>
            <p:cNvSpPr/>
            <p:nvPr/>
          </p:nvSpPr>
          <p:spPr>
            <a:xfrm rot="-7890780">
              <a:off x="2031365" y="3525403"/>
              <a:ext cx="1401448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2975117" y="4420271"/>
              <a:ext cx="1313192" cy="240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6"/>
                </a:lnSpc>
              </a:pPr>
              <a:r>
                <a:rPr lang="en-US" sz="1425" spc="172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BRAND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345004" y="2199282"/>
              <a:ext cx="1845305" cy="806178"/>
              <a:chOff x="0" y="0"/>
              <a:chExt cx="2460407" cy="1074904"/>
            </a:xfrm>
          </p:grpSpPr>
          <p:grpSp>
            <p:nvGrpSpPr>
              <p:cNvPr id="8" name="Group 8"/>
              <p:cNvGrpSpPr/>
              <p:nvPr/>
            </p:nvGrpSpPr>
            <p:grpSpPr>
              <a:xfrm>
                <a:off x="0" y="0"/>
                <a:ext cx="2460407" cy="1074904"/>
                <a:chOff x="0" y="0"/>
                <a:chExt cx="868934" cy="379621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0" y="0"/>
                  <a:ext cx="868934" cy="37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34" h="379621">
                      <a:moveTo>
                        <a:pt x="57102" y="0"/>
                      </a:moveTo>
                      <a:lnTo>
                        <a:pt x="811832" y="0"/>
                      </a:lnTo>
                      <a:cubicBezTo>
                        <a:pt x="826977" y="0"/>
                        <a:pt x="841501" y="6016"/>
                        <a:pt x="852210" y="16725"/>
                      </a:cubicBezTo>
                      <a:cubicBezTo>
                        <a:pt x="862918" y="27434"/>
                        <a:pt x="868934" y="41958"/>
                        <a:pt x="868934" y="57102"/>
                      </a:cubicBezTo>
                      <a:lnTo>
                        <a:pt x="868934" y="322518"/>
                      </a:lnTo>
                      <a:cubicBezTo>
                        <a:pt x="868934" y="354055"/>
                        <a:pt x="843369" y="379621"/>
                        <a:pt x="811832" y="379621"/>
                      </a:cubicBezTo>
                      <a:lnTo>
                        <a:pt x="57102" y="379621"/>
                      </a:lnTo>
                      <a:cubicBezTo>
                        <a:pt x="41958" y="379621"/>
                        <a:pt x="27434" y="373605"/>
                        <a:pt x="16725" y="362896"/>
                      </a:cubicBezTo>
                      <a:cubicBezTo>
                        <a:pt x="6016" y="352187"/>
                        <a:pt x="0" y="337663"/>
                        <a:pt x="0" y="322518"/>
                      </a:cubicBezTo>
                      <a:lnTo>
                        <a:pt x="0" y="57102"/>
                      </a:lnTo>
                      <a:cubicBezTo>
                        <a:pt x="0" y="25566"/>
                        <a:pt x="25566" y="0"/>
                        <a:pt x="57102" y="0"/>
                      </a:cubicBezTo>
                      <a:close/>
                    </a:path>
                  </a:pathLst>
                </a:custGeom>
                <a:solidFill>
                  <a:srgbClr val="FFF4E7"/>
                </a:solidFill>
                <a:ln w="9525">
                  <a:solidFill>
                    <a:srgbClr val="FA2618"/>
                  </a:solidFill>
                </a:ln>
              </p:spPr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0" y="0"/>
                  <a:ext cx="812800" cy="812800"/>
                </a:xfrm>
                <a:prstGeom prst="rect">
                  <a:avLst/>
                </a:prstGeom>
              </p:spPr>
              <p:txBody>
                <a:bodyPr lIns="47892" tIns="47892" rIns="47892" bIns="47892" rtlCol="0" anchor="ctr"/>
                <a:lstStyle/>
                <a:p>
                  <a:pPr algn="ctr">
                    <a:lnSpc>
                      <a:spcPts val="1921"/>
                    </a:lnSpc>
                  </a:pPr>
                  <a:endParaRPr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11" name="TextBox 11"/>
              <p:cNvSpPr txBox="1"/>
              <p:nvPr/>
            </p:nvSpPr>
            <p:spPr>
              <a:xfrm>
                <a:off x="186348" y="412930"/>
                <a:ext cx="2087711" cy="2204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9"/>
                  </a:lnSpc>
                </a:pPr>
                <a:r>
                  <a:rPr lang="en-US" sz="992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Purchasing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975117" y="792000"/>
              <a:ext cx="1845305" cy="806178"/>
              <a:chOff x="0" y="0"/>
              <a:chExt cx="868934" cy="37962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68934" cy="379621"/>
              </a:xfrm>
              <a:custGeom>
                <a:avLst/>
                <a:gdLst/>
                <a:ahLst/>
                <a:cxnLst/>
                <a:rect l="l" t="t" r="r" b="b"/>
                <a:pathLst>
                  <a:path w="868934" h="379621">
                    <a:moveTo>
                      <a:pt x="62932" y="0"/>
                    </a:moveTo>
                    <a:lnTo>
                      <a:pt x="806002" y="0"/>
                    </a:lnTo>
                    <a:cubicBezTo>
                      <a:pt x="822693" y="0"/>
                      <a:pt x="838700" y="6630"/>
                      <a:pt x="850502" y="18432"/>
                    </a:cubicBezTo>
                    <a:cubicBezTo>
                      <a:pt x="862304" y="30234"/>
                      <a:pt x="868934" y="46241"/>
                      <a:pt x="868934" y="62932"/>
                    </a:cubicBezTo>
                    <a:lnTo>
                      <a:pt x="868934" y="316689"/>
                    </a:lnTo>
                    <a:cubicBezTo>
                      <a:pt x="868934" y="351445"/>
                      <a:pt x="840759" y="379621"/>
                      <a:pt x="806002" y="379621"/>
                    </a:cubicBezTo>
                    <a:lnTo>
                      <a:pt x="62932" y="379621"/>
                    </a:lnTo>
                    <a:cubicBezTo>
                      <a:pt x="46241" y="379621"/>
                      <a:pt x="30234" y="372990"/>
                      <a:pt x="18432" y="361188"/>
                    </a:cubicBezTo>
                    <a:cubicBezTo>
                      <a:pt x="6630" y="349386"/>
                      <a:pt x="0" y="333379"/>
                      <a:pt x="0" y="316689"/>
                    </a:cubicBezTo>
                    <a:lnTo>
                      <a:pt x="0" y="62932"/>
                    </a:lnTo>
                    <a:cubicBezTo>
                      <a:pt x="0" y="28176"/>
                      <a:pt x="28176" y="0"/>
                      <a:pt x="62932" y="0"/>
                    </a:cubicBezTo>
                    <a:close/>
                  </a:path>
                </a:pathLst>
              </a:custGeom>
              <a:solidFill>
                <a:srgbClr val="FFF4E7"/>
              </a:solidFill>
              <a:ln w="9525">
                <a:solidFill>
                  <a:srgbClr val="FA2618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43456" tIns="43456" rIns="43456" bIns="43456" rtlCol="0" anchor="ctr"/>
              <a:lstStyle/>
              <a:p>
                <a:pPr algn="ctr">
                  <a:lnSpc>
                    <a:spcPts val="1921"/>
                  </a:lnSpc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092954" y="1009986"/>
              <a:ext cx="1565783" cy="345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9"/>
                </a:lnSpc>
              </a:pPr>
              <a:r>
                <a:rPr lang="en-US" sz="992" dirty="0">
                  <a:solidFill>
                    <a:srgbClr val="000000"/>
                  </a:solidFill>
                  <a:latin typeface="Montserrat" panose="00000500000000000000" pitchFamily="2" charset="0"/>
                </a:rPr>
                <a:t>Research &amp; Development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rot="-5090619">
              <a:off x="2642396" y="2740607"/>
              <a:ext cx="2303704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7" name="Group 17"/>
            <p:cNvGrpSpPr/>
            <p:nvPr/>
          </p:nvGrpSpPr>
          <p:grpSpPr>
            <a:xfrm>
              <a:off x="4600718" y="1939191"/>
              <a:ext cx="1845305" cy="806178"/>
              <a:chOff x="0" y="0"/>
              <a:chExt cx="2460407" cy="1074904"/>
            </a:xfrm>
          </p:grpSpPr>
          <p:grpSp>
            <p:nvGrpSpPr>
              <p:cNvPr id="18" name="Group 18"/>
              <p:cNvGrpSpPr/>
              <p:nvPr/>
            </p:nvGrpSpPr>
            <p:grpSpPr>
              <a:xfrm>
                <a:off x="0" y="0"/>
                <a:ext cx="2460407" cy="1074904"/>
                <a:chOff x="0" y="0"/>
                <a:chExt cx="868934" cy="379621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0" y="0"/>
                  <a:ext cx="868934" cy="37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34" h="379621">
                      <a:moveTo>
                        <a:pt x="57102" y="0"/>
                      </a:moveTo>
                      <a:lnTo>
                        <a:pt x="811832" y="0"/>
                      </a:lnTo>
                      <a:cubicBezTo>
                        <a:pt x="826977" y="0"/>
                        <a:pt x="841501" y="6016"/>
                        <a:pt x="852210" y="16725"/>
                      </a:cubicBezTo>
                      <a:cubicBezTo>
                        <a:pt x="862918" y="27434"/>
                        <a:pt x="868934" y="41958"/>
                        <a:pt x="868934" y="57102"/>
                      </a:cubicBezTo>
                      <a:lnTo>
                        <a:pt x="868934" y="322518"/>
                      </a:lnTo>
                      <a:cubicBezTo>
                        <a:pt x="868934" y="354055"/>
                        <a:pt x="843369" y="379621"/>
                        <a:pt x="811832" y="379621"/>
                      </a:cubicBezTo>
                      <a:lnTo>
                        <a:pt x="57102" y="379621"/>
                      </a:lnTo>
                      <a:cubicBezTo>
                        <a:pt x="41958" y="379621"/>
                        <a:pt x="27434" y="373605"/>
                        <a:pt x="16725" y="362896"/>
                      </a:cubicBezTo>
                      <a:cubicBezTo>
                        <a:pt x="6016" y="352187"/>
                        <a:pt x="0" y="337663"/>
                        <a:pt x="0" y="322518"/>
                      </a:cubicBezTo>
                      <a:lnTo>
                        <a:pt x="0" y="57102"/>
                      </a:lnTo>
                      <a:cubicBezTo>
                        <a:pt x="0" y="25566"/>
                        <a:pt x="25566" y="0"/>
                        <a:pt x="57102" y="0"/>
                      </a:cubicBezTo>
                      <a:close/>
                    </a:path>
                  </a:pathLst>
                </a:custGeom>
                <a:solidFill>
                  <a:srgbClr val="FFF4E7"/>
                </a:solidFill>
                <a:ln w="9525">
                  <a:solidFill>
                    <a:srgbClr val="FA2618"/>
                  </a:solidFill>
                </a:ln>
              </p:spPr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0" y="0"/>
                  <a:ext cx="812800" cy="812800"/>
                </a:xfrm>
                <a:prstGeom prst="rect">
                  <a:avLst/>
                </a:prstGeom>
              </p:spPr>
              <p:txBody>
                <a:bodyPr lIns="47892" tIns="47892" rIns="47892" bIns="47892" rtlCol="0" anchor="ctr"/>
                <a:lstStyle/>
                <a:p>
                  <a:pPr algn="ctr">
                    <a:lnSpc>
                      <a:spcPts val="1921"/>
                    </a:lnSpc>
                  </a:pPr>
                  <a:endParaRPr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21" name="TextBox 21"/>
              <p:cNvSpPr txBox="1"/>
              <p:nvPr/>
            </p:nvSpPr>
            <p:spPr>
              <a:xfrm>
                <a:off x="186348" y="412930"/>
                <a:ext cx="2087711" cy="2204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9"/>
                  </a:lnSpc>
                </a:pPr>
                <a:r>
                  <a:rPr lang="en-US" sz="992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Customer service</a:t>
                </a:r>
              </a:p>
            </p:txBody>
          </p:sp>
        </p:grpSp>
        <p:sp>
          <p:nvSpPr>
            <p:cNvPr id="22" name="AutoShape 22"/>
            <p:cNvSpPr/>
            <p:nvPr/>
          </p:nvSpPr>
          <p:spPr>
            <a:xfrm rot="-2615779">
              <a:off x="3837595" y="3414806"/>
              <a:ext cx="1955411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rot="-10696165">
              <a:off x="1444543" y="4518660"/>
              <a:ext cx="1530922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522240" y="3694128"/>
              <a:ext cx="1845305" cy="806178"/>
              <a:chOff x="0" y="0"/>
              <a:chExt cx="2460407" cy="1074904"/>
            </a:xfrm>
          </p:grpSpPr>
          <p:grpSp>
            <p:nvGrpSpPr>
              <p:cNvPr id="25" name="Group 25"/>
              <p:cNvGrpSpPr/>
              <p:nvPr/>
            </p:nvGrpSpPr>
            <p:grpSpPr>
              <a:xfrm>
                <a:off x="0" y="0"/>
                <a:ext cx="2460407" cy="1074904"/>
                <a:chOff x="0" y="0"/>
                <a:chExt cx="868934" cy="379621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0" y="0"/>
                  <a:ext cx="868934" cy="37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34" h="379621">
                      <a:moveTo>
                        <a:pt x="57102" y="0"/>
                      </a:moveTo>
                      <a:lnTo>
                        <a:pt x="811832" y="0"/>
                      </a:lnTo>
                      <a:cubicBezTo>
                        <a:pt x="826977" y="0"/>
                        <a:pt x="841501" y="6016"/>
                        <a:pt x="852210" y="16725"/>
                      </a:cubicBezTo>
                      <a:cubicBezTo>
                        <a:pt x="862918" y="27434"/>
                        <a:pt x="868934" y="41958"/>
                        <a:pt x="868934" y="57102"/>
                      </a:cubicBezTo>
                      <a:lnTo>
                        <a:pt x="868934" y="322518"/>
                      </a:lnTo>
                      <a:cubicBezTo>
                        <a:pt x="868934" y="354055"/>
                        <a:pt x="843369" y="379621"/>
                        <a:pt x="811832" y="379621"/>
                      </a:cubicBezTo>
                      <a:lnTo>
                        <a:pt x="57102" y="379621"/>
                      </a:lnTo>
                      <a:cubicBezTo>
                        <a:pt x="41958" y="379621"/>
                        <a:pt x="27434" y="373605"/>
                        <a:pt x="16725" y="362896"/>
                      </a:cubicBezTo>
                      <a:cubicBezTo>
                        <a:pt x="6016" y="352187"/>
                        <a:pt x="0" y="337663"/>
                        <a:pt x="0" y="322518"/>
                      </a:cubicBezTo>
                      <a:lnTo>
                        <a:pt x="0" y="57102"/>
                      </a:lnTo>
                      <a:cubicBezTo>
                        <a:pt x="0" y="25566"/>
                        <a:pt x="25566" y="0"/>
                        <a:pt x="57102" y="0"/>
                      </a:cubicBezTo>
                      <a:close/>
                    </a:path>
                  </a:pathLst>
                </a:custGeom>
                <a:solidFill>
                  <a:srgbClr val="FFF4E7"/>
                </a:solidFill>
                <a:ln w="9525">
                  <a:solidFill>
                    <a:srgbClr val="FA2618"/>
                  </a:solidFill>
                </a:ln>
              </p:spPr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0" y="0"/>
                  <a:ext cx="812800" cy="812800"/>
                </a:xfrm>
                <a:prstGeom prst="rect">
                  <a:avLst/>
                </a:prstGeom>
              </p:spPr>
              <p:txBody>
                <a:bodyPr lIns="47892" tIns="47892" rIns="47892" bIns="47892" rtlCol="0" anchor="ctr"/>
                <a:lstStyle/>
                <a:p>
                  <a:pPr algn="ctr">
                    <a:lnSpc>
                      <a:spcPts val="1921"/>
                    </a:lnSpc>
                  </a:pPr>
                  <a:endParaRPr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28" name="TextBox 28"/>
              <p:cNvSpPr txBox="1"/>
              <p:nvPr/>
            </p:nvSpPr>
            <p:spPr>
              <a:xfrm>
                <a:off x="186348" y="412930"/>
                <a:ext cx="2087711" cy="2204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9"/>
                  </a:lnSpc>
                </a:pPr>
                <a:r>
                  <a:rPr lang="en-US" sz="992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Finances</a:t>
                </a:r>
              </a:p>
            </p:txBody>
          </p:sp>
        </p:grpSp>
        <p:sp>
          <p:nvSpPr>
            <p:cNvPr id="29" name="AutoShape 29"/>
            <p:cNvSpPr/>
            <p:nvPr/>
          </p:nvSpPr>
          <p:spPr>
            <a:xfrm rot="9709262">
              <a:off x="1777961" y="4943425"/>
              <a:ext cx="1261236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0" name="Group 30"/>
            <p:cNvGrpSpPr/>
            <p:nvPr/>
          </p:nvGrpSpPr>
          <p:grpSpPr>
            <a:xfrm>
              <a:off x="886784" y="5144932"/>
              <a:ext cx="1845305" cy="806178"/>
              <a:chOff x="0" y="0"/>
              <a:chExt cx="2460407" cy="1074904"/>
            </a:xfrm>
          </p:grpSpPr>
          <p:grpSp>
            <p:nvGrpSpPr>
              <p:cNvPr id="31" name="Group 31"/>
              <p:cNvGrpSpPr/>
              <p:nvPr/>
            </p:nvGrpSpPr>
            <p:grpSpPr>
              <a:xfrm>
                <a:off x="0" y="0"/>
                <a:ext cx="2460407" cy="1074904"/>
                <a:chOff x="0" y="0"/>
                <a:chExt cx="868934" cy="379621"/>
              </a:xfrm>
            </p:grpSpPr>
            <p:sp>
              <p:nvSpPr>
                <p:cNvPr id="32" name="Freeform 32"/>
                <p:cNvSpPr/>
                <p:nvPr/>
              </p:nvSpPr>
              <p:spPr>
                <a:xfrm>
                  <a:off x="0" y="0"/>
                  <a:ext cx="868934" cy="37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34" h="379621">
                      <a:moveTo>
                        <a:pt x="57102" y="0"/>
                      </a:moveTo>
                      <a:lnTo>
                        <a:pt x="811832" y="0"/>
                      </a:lnTo>
                      <a:cubicBezTo>
                        <a:pt x="826977" y="0"/>
                        <a:pt x="841501" y="6016"/>
                        <a:pt x="852210" y="16725"/>
                      </a:cubicBezTo>
                      <a:cubicBezTo>
                        <a:pt x="862918" y="27434"/>
                        <a:pt x="868934" y="41958"/>
                        <a:pt x="868934" y="57102"/>
                      </a:cubicBezTo>
                      <a:lnTo>
                        <a:pt x="868934" y="322518"/>
                      </a:lnTo>
                      <a:cubicBezTo>
                        <a:pt x="868934" y="354055"/>
                        <a:pt x="843369" y="379621"/>
                        <a:pt x="811832" y="379621"/>
                      </a:cubicBezTo>
                      <a:lnTo>
                        <a:pt x="57102" y="379621"/>
                      </a:lnTo>
                      <a:cubicBezTo>
                        <a:pt x="41958" y="379621"/>
                        <a:pt x="27434" y="373605"/>
                        <a:pt x="16725" y="362896"/>
                      </a:cubicBezTo>
                      <a:cubicBezTo>
                        <a:pt x="6016" y="352187"/>
                        <a:pt x="0" y="337663"/>
                        <a:pt x="0" y="322518"/>
                      </a:cubicBezTo>
                      <a:lnTo>
                        <a:pt x="0" y="57102"/>
                      </a:lnTo>
                      <a:cubicBezTo>
                        <a:pt x="0" y="25566"/>
                        <a:pt x="25566" y="0"/>
                        <a:pt x="57102" y="0"/>
                      </a:cubicBezTo>
                      <a:close/>
                    </a:path>
                  </a:pathLst>
                </a:custGeom>
                <a:solidFill>
                  <a:srgbClr val="FFF4E7"/>
                </a:solidFill>
                <a:ln w="9525">
                  <a:solidFill>
                    <a:srgbClr val="FA2618"/>
                  </a:solidFill>
                </a:ln>
              </p:spPr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0" y="0"/>
                  <a:ext cx="812800" cy="812800"/>
                </a:xfrm>
                <a:prstGeom prst="rect">
                  <a:avLst/>
                </a:prstGeom>
              </p:spPr>
              <p:txBody>
                <a:bodyPr lIns="47892" tIns="47892" rIns="47892" bIns="47892" rtlCol="0" anchor="ctr"/>
                <a:lstStyle/>
                <a:p>
                  <a:pPr algn="ctr">
                    <a:lnSpc>
                      <a:spcPts val="1921"/>
                    </a:lnSpc>
                  </a:pPr>
                  <a:endParaRPr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34" name="TextBox 34"/>
              <p:cNvSpPr txBox="1"/>
              <p:nvPr/>
            </p:nvSpPr>
            <p:spPr>
              <a:xfrm>
                <a:off x="186348" y="412930"/>
                <a:ext cx="2087711" cy="2204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9"/>
                  </a:lnSpc>
                </a:pPr>
                <a:r>
                  <a:rPr lang="en-US" sz="992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Logistics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395059" y="6807402"/>
              <a:ext cx="1845305" cy="806178"/>
              <a:chOff x="0" y="0"/>
              <a:chExt cx="2460407" cy="1074904"/>
            </a:xfrm>
          </p:grpSpPr>
          <p:grpSp>
            <p:nvGrpSpPr>
              <p:cNvPr id="36" name="Group 36"/>
              <p:cNvGrpSpPr/>
              <p:nvPr/>
            </p:nvGrpSpPr>
            <p:grpSpPr>
              <a:xfrm>
                <a:off x="0" y="0"/>
                <a:ext cx="2460407" cy="1074904"/>
                <a:chOff x="0" y="0"/>
                <a:chExt cx="868934" cy="379621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0" y="0"/>
                  <a:ext cx="868934" cy="37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34" h="379621">
                      <a:moveTo>
                        <a:pt x="57102" y="0"/>
                      </a:moveTo>
                      <a:lnTo>
                        <a:pt x="811832" y="0"/>
                      </a:lnTo>
                      <a:cubicBezTo>
                        <a:pt x="826977" y="0"/>
                        <a:pt x="841501" y="6016"/>
                        <a:pt x="852210" y="16725"/>
                      </a:cubicBezTo>
                      <a:cubicBezTo>
                        <a:pt x="862918" y="27434"/>
                        <a:pt x="868934" y="41958"/>
                        <a:pt x="868934" y="57102"/>
                      </a:cubicBezTo>
                      <a:lnTo>
                        <a:pt x="868934" y="322518"/>
                      </a:lnTo>
                      <a:cubicBezTo>
                        <a:pt x="868934" y="354055"/>
                        <a:pt x="843369" y="379621"/>
                        <a:pt x="811832" y="379621"/>
                      </a:cubicBezTo>
                      <a:lnTo>
                        <a:pt x="57102" y="379621"/>
                      </a:lnTo>
                      <a:cubicBezTo>
                        <a:pt x="41958" y="379621"/>
                        <a:pt x="27434" y="373605"/>
                        <a:pt x="16725" y="362896"/>
                      </a:cubicBezTo>
                      <a:cubicBezTo>
                        <a:pt x="6016" y="352187"/>
                        <a:pt x="0" y="337663"/>
                        <a:pt x="0" y="322518"/>
                      </a:cubicBezTo>
                      <a:lnTo>
                        <a:pt x="0" y="57102"/>
                      </a:lnTo>
                      <a:cubicBezTo>
                        <a:pt x="0" y="25566"/>
                        <a:pt x="25566" y="0"/>
                        <a:pt x="57102" y="0"/>
                      </a:cubicBezTo>
                      <a:close/>
                    </a:path>
                  </a:pathLst>
                </a:custGeom>
                <a:solidFill>
                  <a:srgbClr val="FFF4E7"/>
                </a:solidFill>
                <a:ln w="9525">
                  <a:solidFill>
                    <a:srgbClr val="FA2618"/>
                  </a:solidFill>
                </a:ln>
              </p:spPr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0" y="0"/>
                  <a:ext cx="812800" cy="812800"/>
                </a:xfrm>
                <a:prstGeom prst="rect">
                  <a:avLst/>
                </a:prstGeom>
              </p:spPr>
              <p:txBody>
                <a:bodyPr lIns="47892" tIns="47892" rIns="47892" bIns="47892" rtlCol="0" anchor="ctr"/>
                <a:lstStyle/>
                <a:p>
                  <a:pPr algn="ctr">
                    <a:lnSpc>
                      <a:spcPts val="1921"/>
                    </a:lnSpc>
                  </a:pPr>
                  <a:endParaRPr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39" name="TextBox 39"/>
              <p:cNvSpPr txBox="1"/>
              <p:nvPr/>
            </p:nvSpPr>
            <p:spPr>
              <a:xfrm>
                <a:off x="186348" y="412930"/>
                <a:ext cx="2087711" cy="2204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9"/>
                  </a:lnSpc>
                </a:pPr>
                <a:r>
                  <a:rPr lang="en-US" sz="992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Marketing</a:t>
                </a:r>
              </a:p>
            </p:txBody>
          </p:sp>
        </p:grpSp>
        <p:sp>
          <p:nvSpPr>
            <p:cNvPr id="40" name="AutoShape 40"/>
            <p:cNvSpPr/>
            <p:nvPr/>
          </p:nvSpPr>
          <p:spPr>
            <a:xfrm rot="7209894">
              <a:off x="1830582" y="5956096"/>
              <a:ext cx="1958273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1" name="Group 41"/>
            <p:cNvGrpSpPr/>
            <p:nvPr/>
          </p:nvGrpSpPr>
          <p:grpSpPr>
            <a:xfrm>
              <a:off x="3127096" y="8432731"/>
              <a:ext cx="1845305" cy="806178"/>
              <a:chOff x="0" y="0"/>
              <a:chExt cx="2460407" cy="1074904"/>
            </a:xfrm>
          </p:grpSpPr>
          <p:grpSp>
            <p:nvGrpSpPr>
              <p:cNvPr id="42" name="Group 42"/>
              <p:cNvGrpSpPr/>
              <p:nvPr/>
            </p:nvGrpSpPr>
            <p:grpSpPr>
              <a:xfrm>
                <a:off x="0" y="0"/>
                <a:ext cx="2460407" cy="1074904"/>
                <a:chOff x="0" y="0"/>
                <a:chExt cx="868934" cy="379621"/>
              </a:xfrm>
            </p:grpSpPr>
            <p:sp>
              <p:nvSpPr>
                <p:cNvPr id="43" name="Freeform 43"/>
                <p:cNvSpPr/>
                <p:nvPr/>
              </p:nvSpPr>
              <p:spPr>
                <a:xfrm>
                  <a:off x="0" y="0"/>
                  <a:ext cx="868934" cy="37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34" h="379621">
                      <a:moveTo>
                        <a:pt x="57102" y="0"/>
                      </a:moveTo>
                      <a:lnTo>
                        <a:pt x="811832" y="0"/>
                      </a:lnTo>
                      <a:cubicBezTo>
                        <a:pt x="826977" y="0"/>
                        <a:pt x="841501" y="6016"/>
                        <a:pt x="852210" y="16725"/>
                      </a:cubicBezTo>
                      <a:cubicBezTo>
                        <a:pt x="862918" y="27434"/>
                        <a:pt x="868934" y="41958"/>
                        <a:pt x="868934" y="57102"/>
                      </a:cubicBezTo>
                      <a:lnTo>
                        <a:pt x="868934" y="322518"/>
                      </a:lnTo>
                      <a:cubicBezTo>
                        <a:pt x="868934" y="354055"/>
                        <a:pt x="843369" y="379621"/>
                        <a:pt x="811832" y="379621"/>
                      </a:cubicBezTo>
                      <a:lnTo>
                        <a:pt x="57102" y="379621"/>
                      </a:lnTo>
                      <a:cubicBezTo>
                        <a:pt x="41958" y="379621"/>
                        <a:pt x="27434" y="373605"/>
                        <a:pt x="16725" y="362896"/>
                      </a:cubicBezTo>
                      <a:cubicBezTo>
                        <a:pt x="6016" y="352187"/>
                        <a:pt x="0" y="337663"/>
                        <a:pt x="0" y="322518"/>
                      </a:cubicBezTo>
                      <a:lnTo>
                        <a:pt x="0" y="57102"/>
                      </a:lnTo>
                      <a:cubicBezTo>
                        <a:pt x="0" y="25566"/>
                        <a:pt x="25566" y="0"/>
                        <a:pt x="57102" y="0"/>
                      </a:cubicBezTo>
                      <a:close/>
                    </a:path>
                  </a:pathLst>
                </a:custGeom>
                <a:solidFill>
                  <a:srgbClr val="FFF4E7"/>
                </a:solidFill>
                <a:ln w="9525">
                  <a:solidFill>
                    <a:srgbClr val="FA2618"/>
                  </a:solidFill>
                </a:ln>
              </p:spPr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0" y="0"/>
                  <a:ext cx="812800" cy="812800"/>
                </a:xfrm>
                <a:prstGeom prst="rect">
                  <a:avLst/>
                </a:prstGeom>
              </p:spPr>
              <p:txBody>
                <a:bodyPr lIns="47892" tIns="47892" rIns="47892" bIns="47892" rtlCol="0" anchor="ctr"/>
                <a:lstStyle/>
                <a:p>
                  <a:pPr algn="ctr">
                    <a:lnSpc>
                      <a:spcPts val="1921"/>
                    </a:lnSpc>
                  </a:pPr>
                  <a:endParaRPr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45" name="TextBox 45"/>
              <p:cNvSpPr txBox="1"/>
              <p:nvPr/>
            </p:nvSpPr>
            <p:spPr>
              <a:xfrm>
                <a:off x="186348" y="412930"/>
                <a:ext cx="2087711" cy="2204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9"/>
                  </a:lnSpc>
                </a:pPr>
                <a:r>
                  <a:rPr lang="en-US" sz="992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Sales</a:t>
                </a:r>
              </a:p>
            </p:txBody>
          </p:sp>
        </p:grpSp>
        <p:sp>
          <p:nvSpPr>
            <p:cNvPr id="46" name="AutoShape 46"/>
            <p:cNvSpPr/>
            <p:nvPr/>
          </p:nvSpPr>
          <p:spPr>
            <a:xfrm rot="5031619">
              <a:off x="2249866" y="6811315"/>
              <a:ext cx="3251960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7" name="Group 47"/>
            <p:cNvGrpSpPr/>
            <p:nvPr/>
          </p:nvGrpSpPr>
          <p:grpSpPr>
            <a:xfrm>
              <a:off x="4600718" y="6804344"/>
              <a:ext cx="1845305" cy="806178"/>
              <a:chOff x="0" y="0"/>
              <a:chExt cx="2460407" cy="1074904"/>
            </a:xfrm>
          </p:grpSpPr>
          <p:grpSp>
            <p:nvGrpSpPr>
              <p:cNvPr id="48" name="Group 48"/>
              <p:cNvGrpSpPr/>
              <p:nvPr/>
            </p:nvGrpSpPr>
            <p:grpSpPr>
              <a:xfrm>
                <a:off x="0" y="0"/>
                <a:ext cx="2460407" cy="1074904"/>
                <a:chOff x="0" y="0"/>
                <a:chExt cx="868934" cy="379621"/>
              </a:xfrm>
            </p:grpSpPr>
            <p:sp>
              <p:nvSpPr>
                <p:cNvPr id="49" name="Freeform 49"/>
                <p:cNvSpPr/>
                <p:nvPr/>
              </p:nvSpPr>
              <p:spPr>
                <a:xfrm>
                  <a:off x="0" y="0"/>
                  <a:ext cx="868934" cy="37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34" h="379621">
                      <a:moveTo>
                        <a:pt x="57102" y="0"/>
                      </a:moveTo>
                      <a:lnTo>
                        <a:pt x="811832" y="0"/>
                      </a:lnTo>
                      <a:cubicBezTo>
                        <a:pt x="826977" y="0"/>
                        <a:pt x="841501" y="6016"/>
                        <a:pt x="852210" y="16725"/>
                      </a:cubicBezTo>
                      <a:cubicBezTo>
                        <a:pt x="862918" y="27434"/>
                        <a:pt x="868934" y="41958"/>
                        <a:pt x="868934" y="57102"/>
                      </a:cubicBezTo>
                      <a:lnTo>
                        <a:pt x="868934" y="322518"/>
                      </a:lnTo>
                      <a:cubicBezTo>
                        <a:pt x="868934" y="354055"/>
                        <a:pt x="843369" y="379621"/>
                        <a:pt x="811832" y="379621"/>
                      </a:cubicBezTo>
                      <a:lnTo>
                        <a:pt x="57102" y="379621"/>
                      </a:lnTo>
                      <a:cubicBezTo>
                        <a:pt x="41958" y="379621"/>
                        <a:pt x="27434" y="373605"/>
                        <a:pt x="16725" y="362896"/>
                      </a:cubicBezTo>
                      <a:cubicBezTo>
                        <a:pt x="6016" y="352187"/>
                        <a:pt x="0" y="337663"/>
                        <a:pt x="0" y="322518"/>
                      </a:cubicBezTo>
                      <a:lnTo>
                        <a:pt x="0" y="57102"/>
                      </a:lnTo>
                      <a:cubicBezTo>
                        <a:pt x="0" y="25566"/>
                        <a:pt x="25566" y="0"/>
                        <a:pt x="57102" y="0"/>
                      </a:cubicBezTo>
                      <a:close/>
                    </a:path>
                  </a:pathLst>
                </a:custGeom>
                <a:solidFill>
                  <a:srgbClr val="FFF4E7"/>
                </a:solidFill>
                <a:ln w="9525">
                  <a:solidFill>
                    <a:srgbClr val="FA2618"/>
                  </a:solidFill>
                </a:ln>
              </p:spPr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0" y="0"/>
                  <a:ext cx="812800" cy="812800"/>
                </a:xfrm>
                <a:prstGeom prst="rect">
                  <a:avLst/>
                </a:prstGeom>
              </p:spPr>
              <p:txBody>
                <a:bodyPr lIns="47892" tIns="47892" rIns="47892" bIns="47892" rtlCol="0" anchor="ctr"/>
                <a:lstStyle/>
                <a:p>
                  <a:pPr algn="ctr">
                    <a:lnSpc>
                      <a:spcPts val="1921"/>
                    </a:lnSpc>
                  </a:pPr>
                  <a:endParaRPr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51" name="TextBox 51"/>
              <p:cNvSpPr txBox="1"/>
              <p:nvPr/>
            </p:nvSpPr>
            <p:spPr>
              <a:xfrm>
                <a:off x="186348" y="412930"/>
                <a:ext cx="2087711" cy="2204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9"/>
                  </a:lnSpc>
                </a:pPr>
                <a:r>
                  <a:rPr lang="en-US" sz="992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Human resources</a:t>
                </a:r>
              </a:p>
            </p:txBody>
          </p:sp>
        </p:grpSp>
        <p:sp>
          <p:nvSpPr>
            <p:cNvPr id="52" name="AutoShape 52"/>
            <p:cNvSpPr/>
            <p:nvPr/>
          </p:nvSpPr>
          <p:spPr>
            <a:xfrm rot="3002561">
              <a:off x="3643934" y="5922333"/>
              <a:ext cx="2288902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5182828" y="5225855"/>
              <a:ext cx="1845305" cy="806178"/>
              <a:chOff x="0" y="0"/>
              <a:chExt cx="2460407" cy="1074904"/>
            </a:xfrm>
          </p:grpSpPr>
          <p:grpSp>
            <p:nvGrpSpPr>
              <p:cNvPr id="54" name="Group 54"/>
              <p:cNvGrpSpPr/>
              <p:nvPr/>
            </p:nvGrpSpPr>
            <p:grpSpPr>
              <a:xfrm>
                <a:off x="0" y="0"/>
                <a:ext cx="2460407" cy="1074904"/>
                <a:chOff x="0" y="0"/>
                <a:chExt cx="868934" cy="379621"/>
              </a:xfrm>
            </p:grpSpPr>
            <p:sp>
              <p:nvSpPr>
                <p:cNvPr id="55" name="Freeform 55"/>
                <p:cNvSpPr/>
                <p:nvPr/>
              </p:nvSpPr>
              <p:spPr>
                <a:xfrm>
                  <a:off x="0" y="0"/>
                  <a:ext cx="868934" cy="37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34" h="379621">
                      <a:moveTo>
                        <a:pt x="57102" y="0"/>
                      </a:moveTo>
                      <a:lnTo>
                        <a:pt x="811832" y="0"/>
                      </a:lnTo>
                      <a:cubicBezTo>
                        <a:pt x="826977" y="0"/>
                        <a:pt x="841501" y="6016"/>
                        <a:pt x="852210" y="16725"/>
                      </a:cubicBezTo>
                      <a:cubicBezTo>
                        <a:pt x="862918" y="27434"/>
                        <a:pt x="868934" y="41958"/>
                        <a:pt x="868934" y="57102"/>
                      </a:cubicBezTo>
                      <a:lnTo>
                        <a:pt x="868934" y="322518"/>
                      </a:lnTo>
                      <a:cubicBezTo>
                        <a:pt x="868934" y="354055"/>
                        <a:pt x="843369" y="379621"/>
                        <a:pt x="811832" y="379621"/>
                      </a:cubicBezTo>
                      <a:lnTo>
                        <a:pt x="57102" y="379621"/>
                      </a:lnTo>
                      <a:cubicBezTo>
                        <a:pt x="41958" y="379621"/>
                        <a:pt x="27434" y="373605"/>
                        <a:pt x="16725" y="362896"/>
                      </a:cubicBezTo>
                      <a:cubicBezTo>
                        <a:pt x="6016" y="352187"/>
                        <a:pt x="0" y="337663"/>
                        <a:pt x="0" y="322518"/>
                      </a:cubicBezTo>
                      <a:lnTo>
                        <a:pt x="0" y="57102"/>
                      </a:lnTo>
                      <a:cubicBezTo>
                        <a:pt x="0" y="25566"/>
                        <a:pt x="25566" y="0"/>
                        <a:pt x="57102" y="0"/>
                      </a:cubicBezTo>
                      <a:close/>
                    </a:path>
                  </a:pathLst>
                </a:custGeom>
                <a:solidFill>
                  <a:srgbClr val="FFF4E7"/>
                </a:solidFill>
                <a:ln w="9525">
                  <a:solidFill>
                    <a:srgbClr val="FA2618"/>
                  </a:solidFill>
                </a:ln>
              </p:spPr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0" y="0"/>
                  <a:ext cx="812800" cy="812800"/>
                </a:xfrm>
                <a:prstGeom prst="rect">
                  <a:avLst/>
                </a:prstGeom>
              </p:spPr>
              <p:txBody>
                <a:bodyPr lIns="47892" tIns="47892" rIns="47892" bIns="47892" rtlCol="0" anchor="ctr"/>
                <a:lstStyle/>
                <a:p>
                  <a:pPr algn="ctr">
                    <a:lnSpc>
                      <a:spcPts val="1921"/>
                    </a:lnSpc>
                  </a:pPr>
                  <a:endParaRPr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57" name="TextBox 57"/>
              <p:cNvSpPr txBox="1"/>
              <p:nvPr/>
            </p:nvSpPr>
            <p:spPr>
              <a:xfrm>
                <a:off x="186348" y="412930"/>
                <a:ext cx="2087711" cy="2204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9"/>
                  </a:lnSpc>
                </a:pPr>
                <a:r>
                  <a:rPr lang="en-US" sz="992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Administration</a:t>
                </a:r>
              </a:p>
            </p:txBody>
          </p:sp>
        </p:grpSp>
        <p:sp>
          <p:nvSpPr>
            <p:cNvPr id="58" name="AutoShape 58"/>
            <p:cNvSpPr/>
            <p:nvPr/>
          </p:nvSpPr>
          <p:spPr>
            <a:xfrm rot="921320">
              <a:off x="4230962" y="4968391"/>
              <a:ext cx="1908585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9" name="Group 59"/>
            <p:cNvGrpSpPr/>
            <p:nvPr/>
          </p:nvGrpSpPr>
          <p:grpSpPr>
            <a:xfrm>
              <a:off x="5185255" y="3327526"/>
              <a:ext cx="1845305" cy="806178"/>
              <a:chOff x="0" y="0"/>
              <a:chExt cx="2460407" cy="1074904"/>
            </a:xfrm>
          </p:grpSpPr>
          <p:grpSp>
            <p:nvGrpSpPr>
              <p:cNvPr id="60" name="Group 60"/>
              <p:cNvGrpSpPr/>
              <p:nvPr/>
            </p:nvGrpSpPr>
            <p:grpSpPr>
              <a:xfrm>
                <a:off x="0" y="0"/>
                <a:ext cx="2460407" cy="1074904"/>
                <a:chOff x="0" y="0"/>
                <a:chExt cx="868934" cy="379621"/>
              </a:xfrm>
            </p:grpSpPr>
            <p:sp>
              <p:nvSpPr>
                <p:cNvPr id="61" name="Freeform 61"/>
                <p:cNvSpPr/>
                <p:nvPr/>
              </p:nvSpPr>
              <p:spPr>
                <a:xfrm>
                  <a:off x="0" y="0"/>
                  <a:ext cx="868934" cy="37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934" h="379621">
                      <a:moveTo>
                        <a:pt x="57102" y="0"/>
                      </a:moveTo>
                      <a:lnTo>
                        <a:pt x="811832" y="0"/>
                      </a:lnTo>
                      <a:cubicBezTo>
                        <a:pt x="826977" y="0"/>
                        <a:pt x="841501" y="6016"/>
                        <a:pt x="852210" y="16725"/>
                      </a:cubicBezTo>
                      <a:cubicBezTo>
                        <a:pt x="862918" y="27434"/>
                        <a:pt x="868934" y="41958"/>
                        <a:pt x="868934" y="57102"/>
                      </a:cubicBezTo>
                      <a:lnTo>
                        <a:pt x="868934" y="322518"/>
                      </a:lnTo>
                      <a:cubicBezTo>
                        <a:pt x="868934" y="354055"/>
                        <a:pt x="843369" y="379621"/>
                        <a:pt x="811832" y="379621"/>
                      </a:cubicBezTo>
                      <a:lnTo>
                        <a:pt x="57102" y="379621"/>
                      </a:lnTo>
                      <a:cubicBezTo>
                        <a:pt x="41958" y="379621"/>
                        <a:pt x="27434" y="373605"/>
                        <a:pt x="16725" y="362896"/>
                      </a:cubicBezTo>
                      <a:cubicBezTo>
                        <a:pt x="6016" y="352187"/>
                        <a:pt x="0" y="337663"/>
                        <a:pt x="0" y="322518"/>
                      </a:cubicBezTo>
                      <a:lnTo>
                        <a:pt x="0" y="57102"/>
                      </a:lnTo>
                      <a:cubicBezTo>
                        <a:pt x="0" y="25566"/>
                        <a:pt x="25566" y="0"/>
                        <a:pt x="57102" y="0"/>
                      </a:cubicBezTo>
                      <a:close/>
                    </a:path>
                  </a:pathLst>
                </a:custGeom>
                <a:solidFill>
                  <a:srgbClr val="FFF4E7"/>
                </a:solidFill>
                <a:ln w="9525">
                  <a:solidFill>
                    <a:srgbClr val="FA2618"/>
                  </a:solidFill>
                </a:ln>
              </p:spPr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0" y="0"/>
                  <a:ext cx="812800" cy="812800"/>
                </a:xfrm>
                <a:prstGeom prst="rect">
                  <a:avLst/>
                </a:prstGeom>
              </p:spPr>
              <p:txBody>
                <a:bodyPr lIns="47892" tIns="47892" rIns="47892" bIns="47892" rtlCol="0" anchor="ctr"/>
                <a:lstStyle/>
                <a:p>
                  <a:pPr algn="ctr">
                    <a:lnSpc>
                      <a:spcPts val="1921"/>
                    </a:lnSpc>
                  </a:pPr>
                  <a:endParaRPr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63" name="TextBox 63"/>
              <p:cNvSpPr txBox="1"/>
              <p:nvPr/>
            </p:nvSpPr>
            <p:spPr>
              <a:xfrm>
                <a:off x="186348" y="412930"/>
                <a:ext cx="2087711" cy="2204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9"/>
                  </a:lnSpc>
                </a:pPr>
                <a:r>
                  <a:rPr lang="en-US" sz="992">
                    <a:solidFill>
                      <a:srgbClr val="000000"/>
                    </a:solidFill>
                    <a:latin typeface="Montserrat" panose="00000500000000000000" pitchFamily="2" charset="0"/>
                  </a:rPr>
                  <a:t>Production</a:t>
                </a:r>
              </a:p>
            </p:txBody>
          </p:sp>
        </p:grpSp>
        <p:sp>
          <p:nvSpPr>
            <p:cNvPr id="64" name="AutoShape 64"/>
            <p:cNvSpPr/>
            <p:nvPr/>
          </p:nvSpPr>
          <p:spPr>
            <a:xfrm rot="-578753">
              <a:off x="4240415" y="4286512"/>
              <a:ext cx="1880788" cy="0"/>
            </a:xfrm>
            <a:prstGeom prst="line">
              <a:avLst/>
            </a:prstGeom>
            <a:ln w="9525" cap="flat">
              <a:solidFill>
                <a:srgbClr val="FA2618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5" name="TextBox 65"/>
          <p:cNvSpPr txBox="1"/>
          <p:nvPr/>
        </p:nvSpPr>
        <p:spPr>
          <a:xfrm>
            <a:off x="1951994" y="9762784"/>
            <a:ext cx="390103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193">
                <a:solidFill>
                  <a:srgbClr val="000000"/>
                </a:solidFill>
                <a:latin typeface="Montserrat SemiBold" panose="00000700000000000000" pitchFamily="2" charset="0"/>
              </a:rPr>
              <a:t>ORGANIZATIONAL ECOMAP</a:t>
            </a:r>
          </a:p>
        </p:txBody>
      </p:sp>
      <p:pic>
        <p:nvPicPr>
          <p:cNvPr id="67" name="Picture 61">
            <a:extLst>
              <a:ext uri="{FF2B5EF4-FFF2-40B4-BE49-F238E27FC236}">
                <a16:creationId xmlns:a16="http://schemas.microsoft.com/office/drawing/2014/main" id="{6DA93D6C-B48B-5227-DB8B-D93FF4369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53031" y="935319"/>
            <a:ext cx="902564" cy="149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</vt:lpstr>
      <vt:lpstr>Arial</vt:lpstr>
      <vt:lpstr>Montserrat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Ecomap Template - Portrait</dc:title>
  <cp:lastModifiedBy>Hương Tecpen</cp:lastModifiedBy>
  <cp:revision>3</cp:revision>
  <dcterms:created xsi:type="dcterms:W3CDTF">2006-08-16T00:00:00Z</dcterms:created>
  <dcterms:modified xsi:type="dcterms:W3CDTF">2022-11-14T19:53:03Z</dcterms:modified>
  <dc:identifier>DAFRN2WVX7k</dc:identifier>
</cp:coreProperties>
</file>