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2" r:id="rId2"/>
  </p:sldIdLst>
  <p:sldSz cx="7556500" cy="10693400"/>
  <p:notesSz cx="6858000" cy="9144000"/>
  <p:embeddedFontLst>
    <p:embeddedFont>
      <p:font typeface="Calibri" panose="020F0502020204030204" pitchFamily="34" charset="0"/>
      <p:regular r:id="rId3"/>
      <p:bold r:id="rId4"/>
      <p:italic r:id="rId5"/>
      <p:boldItalic r:id="rId6"/>
    </p:embeddedFont>
    <p:embeddedFont>
      <p:font typeface="Moontime" panose="00000500000000000000" pitchFamily="2" charset="0"/>
      <p:regular r:id="rId7"/>
    </p:embeddedFont>
    <p:embeddedFont>
      <p:font typeface="Poppins" panose="00000500000000000000" pitchFamily="2" charset="0"/>
      <p:regular r:id="rId8"/>
      <p:bold r:id="rId9"/>
      <p:italic r:id="rId10"/>
      <p:boldItalic r:id="rId11"/>
    </p:embeddedFont>
    <p:embeddedFont>
      <p:font typeface="Poppins Bold" panose="00000800000000000000" pitchFamily="2" charset="0"/>
      <p:bold r:id="rId12"/>
    </p:embeddedFont>
    <p:embeddedFont>
      <p:font typeface="Poppins ExtraBold" panose="00000900000000000000" pitchFamily="2" charset="0"/>
      <p:bold r:id="rId13"/>
      <p:boldItalic r:id="rId14"/>
    </p:embeddedFont>
    <p:embeddedFont>
      <p:font typeface="Poppins Italics"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1939"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4D25CCF8-53A5-D789-1E74-78BD790ED789}"/>
              </a:ext>
            </a:extLst>
          </p:cNvPr>
          <p:cNvGrpSpPr/>
          <p:nvPr/>
        </p:nvGrpSpPr>
        <p:grpSpPr>
          <a:xfrm>
            <a:off x="756000" y="580796"/>
            <a:ext cx="6000084" cy="9535204"/>
            <a:chOff x="756000" y="580796"/>
            <a:chExt cx="6000084" cy="9535204"/>
          </a:xfrm>
        </p:grpSpPr>
        <p:grpSp>
          <p:nvGrpSpPr>
            <p:cNvPr id="2" name="Group 2"/>
            <p:cNvGrpSpPr/>
            <p:nvPr/>
          </p:nvGrpSpPr>
          <p:grpSpPr>
            <a:xfrm>
              <a:off x="756000" y="3925343"/>
              <a:ext cx="6000084" cy="1082432"/>
              <a:chOff x="0" y="0"/>
              <a:chExt cx="8000112" cy="1443243"/>
            </a:xfrm>
          </p:grpSpPr>
          <p:grpSp>
            <p:nvGrpSpPr>
              <p:cNvPr id="3" name="Group 3"/>
              <p:cNvGrpSpPr/>
              <p:nvPr/>
            </p:nvGrpSpPr>
            <p:grpSpPr>
              <a:xfrm>
                <a:off x="1580701" y="0"/>
                <a:ext cx="6419411" cy="1443243"/>
                <a:chOff x="0" y="0"/>
                <a:chExt cx="8512806" cy="1913890"/>
              </a:xfrm>
            </p:grpSpPr>
            <p:sp>
              <p:nvSpPr>
                <p:cNvPr id="4" name="Freeform 4"/>
                <p:cNvSpPr/>
                <p:nvPr/>
              </p:nvSpPr>
              <p:spPr>
                <a:xfrm>
                  <a:off x="0" y="0"/>
                  <a:ext cx="8512806" cy="1913890"/>
                </a:xfrm>
                <a:custGeom>
                  <a:avLst/>
                  <a:gdLst/>
                  <a:ahLst/>
                  <a:cxnLst/>
                  <a:rect l="l" t="t" r="r" b="b"/>
                  <a:pathLst>
                    <a:path w="8512806" h="1913890">
                      <a:moveTo>
                        <a:pt x="8388345" y="1913890"/>
                      </a:moveTo>
                      <a:lnTo>
                        <a:pt x="124460" y="1913890"/>
                      </a:lnTo>
                      <a:cubicBezTo>
                        <a:pt x="55880" y="1913890"/>
                        <a:pt x="0" y="1858010"/>
                        <a:pt x="0" y="1789430"/>
                      </a:cubicBezTo>
                      <a:lnTo>
                        <a:pt x="0" y="124460"/>
                      </a:lnTo>
                      <a:cubicBezTo>
                        <a:pt x="0" y="55880"/>
                        <a:pt x="55880" y="0"/>
                        <a:pt x="124460" y="0"/>
                      </a:cubicBezTo>
                      <a:lnTo>
                        <a:pt x="8388345" y="0"/>
                      </a:lnTo>
                      <a:cubicBezTo>
                        <a:pt x="8456926" y="0"/>
                        <a:pt x="8512806" y="55880"/>
                        <a:pt x="8512806" y="124460"/>
                      </a:cubicBezTo>
                      <a:lnTo>
                        <a:pt x="8512806" y="1789430"/>
                      </a:lnTo>
                      <a:cubicBezTo>
                        <a:pt x="8512806" y="1858010"/>
                        <a:pt x="8456926" y="1913890"/>
                        <a:pt x="8388345" y="1913890"/>
                      </a:cubicBezTo>
                      <a:close/>
                    </a:path>
                  </a:pathLst>
                </a:custGeom>
                <a:solidFill>
                  <a:srgbClr val="FFE6C9"/>
                </a:solidFill>
              </p:spPr>
            </p:sp>
          </p:grpSp>
          <p:grpSp>
            <p:nvGrpSpPr>
              <p:cNvPr id="5" name="Group 5"/>
              <p:cNvGrpSpPr/>
              <p:nvPr/>
            </p:nvGrpSpPr>
            <p:grpSpPr>
              <a:xfrm>
                <a:off x="0" y="0"/>
                <a:ext cx="1404617" cy="1443243"/>
                <a:chOff x="0" y="0"/>
                <a:chExt cx="1862668" cy="1913890"/>
              </a:xfrm>
            </p:grpSpPr>
            <p:sp>
              <p:nvSpPr>
                <p:cNvPr id="6" name="Freeform 6"/>
                <p:cNvSpPr/>
                <p:nvPr/>
              </p:nvSpPr>
              <p:spPr>
                <a:xfrm>
                  <a:off x="0" y="0"/>
                  <a:ext cx="1862669" cy="1913890"/>
                </a:xfrm>
                <a:custGeom>
                  <a:avLst/>
                  <a:gdLst/>
                  <a:ahLst/>
                  <a:cxnLst/>
                  <a:rect l="l" t="t" r="r" b="b"/>
                  <a:pathLst>
                    <a:path w="1862669" h="1913890">
                      <a:moveTo>
                        <a:pt x="1738208" y="1913890"/>
                      </a:moveTo>
                      <a:lnTo>
                        <a:pt x="124460" y="1913890"/>
                      </a:lnTo>
                      <a:cubicBezTo>
                        <a:pt x="55880" y="1913890"/>
                        <a:pt x="0" y="1858010"/>
                        <a:pt x="0" y="1789430"/>
                      </a:cubicBezTo>
                      <a:lnTo>
                        <a:pt x="0" y="124460"/>
                      </a:lnTo>
                      <a:cubicBezTo>
                        <a:pt x="0" y="55880"/>
                        <a:pt x="55880" y="0"/>
                        <a:pt x="124460" y="0"/>
                      </a:cubicBezTo>
                      <a:lnTo>
                        <a:pt x="1738209" y="0"/>
                      </a:lnTo>
                      <a:cubicBezTo>
                        <a:pt x="1806789" y="0"/>
                        <a:pt x="1862669" y="55880"/>
                        <a:pt x="1862669" y="124460"/>
                      </a:cubicBezTo>
                      <a:lnTo>
                        <a:pt x="1862669" y="1789430"/>
                      </a:lnTo>
                      <a:cubicBezTo>
                        <a:pt x="1862669" y="1858010"/>
                        <a:pt x="1806789" y="1913890"/>
                        <a:pt x="1738209" y="1913890"/>
                      </a:cubicBezTo>
                      <a:close/>
                    </a:path>
                  </a:pathLst>
                </a:custGeom>
                <a:solidFill>
                  <a:srgbClr val="FFDAAF"/>
                </a:solidFill>
              </p:spPr>
            </p:sp>
          </p:grpSp>
          <p:sp>
            <p:nvSpPr>
              <p:cNvPr id="7" name="TextBox 7"/>
              <p:cNvSpPr txBox="1"/>
              <p:nvPr/>
            </p:nvSpPr>
            <p:spPr>
              <a:xfrm>
                <a:off x="258671" y="449353"/>
                <a:ext cx="887276" cy="674905"/>
              </a:xfrm>
              <a:prstGeom prst="rect">
                <a:avLst/>
              </a:prstGeom>
            </p:spPr>
            <p:txBody>
              <a:bodyPr lIns="0" tIns="0" rIns="0" bIns="0" rtlCol="0" anchor="t">
                <a:spAutoFit/>
              </a:bodyPr>
              <a:lstStyle/>
              <a:p>
                <a:pPr algn="ctr">
                  <a:lnSpc>
                    <a:spcPts val="3522"/>
                  </a:lnSpc>
                </a:pPr>
                <a:r>
                  <a:rPr lang="en-US" sz="3522">
                    <a:solidFill>
                      <a:srgbClr val="2E2B2B"/>
                    </a:solidFill>
                    <a:latin typeface="Poppins Bold"/>
                  </a:rPr>
                  <a:t>M</a:t>
                </a:r>
              </a:p>
            </p:txBody>
          </p:sp>
          <p:sp>
            <p:nvSpPr>
              <p:cNvPr id="8" name="TextBox 8"/>
              <p:cNvSpPr txBox="1"/>
              <p:nvPr/>
            </p:nvSpPr>
            <p:spPr>
              <a:xfrm>
                <a:off x="1846983" y="419574"/>
                <a:ext cx="5886847" cy="575520"/>
              </a:xfrm>
              <a:prstGeom prst="rect">
                <a:avLst/>
              </a:prstGeom>
            </p:spPr>
            <p:txBody>
              <a:bodyPr lIns="0" tIns="0" rIns="0" bIns="0" rtlCol="0" anchor="t">
                <a:spAutoFit/>
              </a:bodyPr>
              <a:lstStyle/>
              <a:p>
                <a:pPr>
                  <a:lnSpc>
                    <a:spcPts val="1189"/>
                  </a:lnSpc>
                </a:pPr>
                <a:r>
                  <a:rPr lang="en-US" sz="849" spc="8">
                    <a:solidFill>
                      <a:srgbClr val="2E2B2B"/>
                    </a:solidFill>
                    <a:latin typeface="Poppins"/>
                  </a:rPr>
                  <a:t>Your goals should be MEASURABE. How are you going to track your progress or measure your success? Will you be weighting in? Will you be taking your body fat?</a:t>
                </a:r>
              </a:p>
            </p:txBody>
          </p:sp>
        </p:grpSp>
        <p:grpSp>
          <p:nvGrpSpPr>
            <p:cNvPr id="9" name="Group 9"/>
            <p:cNvGrpSpPr/>
            <p:nvPr/>
          </p:nvGrpSpPr>
          <p:grpSpPr>
            <a:xfrm>
              <a:off x="756000" y="5462556"/>
              <a:ext cx="6000084" cy="1087556"/>
              <a:chOff x="0" y="0"/>
              <a:chExt cx="8000112" cy="1450075"/>
            </a:xfrm>
          </p:grpSpPr>
          <p:grpSp>
            <p:nvGrpSpPr>
              <p:cNvPr id="10" name="Group 10"/>
              <p:cNvGrpSpPr/>
              <p:nvPr/>
            </p:nvGrpSpPr>
            <p:grpSpPr>
              <a:xfrm>
                <a:off x="0" y="6832"/>
                <a:ext cx="6430395" cy="1443243"/>
                <a:chOff x="0" y="0"/>
                <a:chExt cx="8527370" cy="1913890"/>
              </a:xfrm>
            </p:grpSpPr>
            <p:sp>
              <p:nvSpPr>
                <p:cNvPr id="11" name="Freeform 11"/>
                <p:cNvSpPr/>
                <p:nvPr/>
              </p:nvSpPr>
              <p:spPr>
                <a:xfrm>
                  <a:off x="0" y="0"/>
                  <a:ext cx="8527370" cy="1913890"/>
                </a:xfrm>
                <a:custGeom>
                  <a:avLst/>
                  <a:gdLst/>
                  <a:ahLst/>
                  <a:cxnLst/>
                  <a:rect l="l" t="t" r="r" b="b"/>
                  <a:pathLst>
                    <a:path w="8527370" h="1913890">
                      <a:moveTo>
                        <a:pt x="8402910" y="1913890"/>
                      </a:moveTo>
                      <a:lnTo>
                        <a:pt x="124460" y="1913890"/>
                      </a:lnTo>
                      <a:cubicBezTo>
                        <a:pt x="55880" y="1913890"/>
                        <a:pt x="0" y="1858010"/>
                        <a:pt x="0" y="1789430"/>
                      </a:cubicBezTo>
                      <a:lnTo>
                        <a:pt x="0" y="124460"/>
                      </a:lnTo>
                      <a:cubicBezTo>
                        <a:pt x="0" y="55880"/>
                        <a:pt x="55880" y="0"/>
                        <a:pt x="124460" y="0"/>
                      </a:cubicBezTo>
                      <a:lnTo>
                        <a:pt x="8402910" y="0"/>
                      </a:lnTo>
                      <a:cubicBezTo>
                        <a:pt x="8471491" y="0"/>
                        <a:pt x="8527370" y="55880"/>
                        <a:pt x="8527370" y="124460"/>
                      </a:cubicBezTo>
                      <a:lnTo>
                        <a:pt x="8527370" y="1789430"/>
                      </a:lnTo>
                      <a:cubicBezTo>
                        <a:pt x="8527370" y="1858010"/>
                        <a:pt x="8471491" y="1913890"/>
                        <a:pt x="8402910" y="1913890"/>
                      </a:cubicBezTo>
                      <a:close/>
                    </a:path>
                  </a:pathLst>
                </a:custGeom>
                <a:solidFill>
                  <a:srgbClr val="EBEFD8"/>
                </a:solidFill>
              </p:spPr>
            </p:sp>
          </p:grpSp>
          <p:grpSp>
            <p:nvGrpSpPr>
              <p:cNvPr id="12" name="Group 12"/>
              <p:cNvGrpSpPr/>
              <p:nvPr/>
            </p:nvGrpSpPr>
            <p:grpSpPr>
              <a:xfrm>
                <a:off x="6595495" y="0"/>
                <a:ext cx="1404617" cy="1443243"/>
                <a:chOff x="0" y="0"/>
                <a:chExt cx="1862668" cy="1913890"/>
              </a:xfrm>
            </p:grpSpPr>
            <p:sp>
              <p:nvSpPr>
                <p:cNvPr id="13" name="Freeform 13"/>
                <p:cNvSpPr/>
                <p:nvPr/>
              </p:nvSpPr>
              <p:spPr>
                <a:xfrm>
                  <a:off x="0" y="0"/>
                  <a:ext cx="1862669" cy="1913890"/>
                </a:xfrm>
                <a:custGeom>
                  <a:avLst/>
                  <a:gdLst/>
                  <a:ahLst/>
                  <a:cxnLst/>
                  <a:rect l="l" t="t" r="r" b="b"/>
                  <a:pathLst>
                    <a:path w="1862669" h="1913890">
                      <a:moveTo>
                        <a:pt x="1738208" y="1913890"/>
                      </a:moveTo>
                      <a:lnTo>
                        <a:pt x="124460" y="1913890"/>
                      </a:lnTo>
                      <a:cubicBezTo>
                        <a:pt x="55880" y="1913890"/>
                        <a:pt x="0" y="1858010"/>
                        <a:pt x="0" y="1789430"/>
                      </a:cubicBezTo>
                      <a:lnTo>
                        <a:pt x="0" y="124460"/>
                      </a:lnTo>
                      <a:cubicBezTo>
                        <a:pt x="0" y="55880"/>
                        <a:pt x="55880" y="0"/>
                        <a:pt x="124460" y="0"/>
                      </a:cubicBezTo>
                      <a:lnTo>
                        <a:pt x="1738209" y="0"/>
                      </a:lnTo>
                      <a:cubicBezTo>
                        <a:pt x="1806789" y="0"/>
                        <a:pt x="1862669" y="55880"/>
                        <a:pt x="1862669" y="124460"/>
                      </a:cubicBezTo>
                      <a:lnTo>
                        <a:pt x="1862669" y="1789430"/>
                      </a:lnTo>
                      <a:cubicBezTo>
                        <a:pt x="1862669" y="1858010"/>
                        <a:pt x="1806789" y="1913890"/>
                        <a:pt x="1738209" y="1913890"/>
                      </a:cubicBezTo>
                      <a:close/>
                    </a:path>
                  </a:pathLst>
                </a:custGeom>
                <a:solidFill>
                  <a:srgbClr val="D9E4BF"/>
                </a:solidFill>
              </p:spPr>
            </p:sp>
          </p:grpSp>
          <p:sp>
            <p:nvSpPr>
              <p:cNvPr id="14" name="TextBox 14"/>
              <p:cNvSpPr txBox="1"/>
              <p:nvPr/>
            </p:nvSpPr>
            <p:spPr>
              <a:xfrm>
                <a:off x="6819187" y="449353"/>
                <a:ext cx="957233" cy="674905"/>
              </a:xfrm>
              <a:prstGeom prst="rect">
                <a:avLst/>
              </a:prstGeom>
            </p:spPr>
            <p:txBody>
              <a:bodyPr lIns="0" tIns="0" rIns="0" bIns="0" rtlCol="0" anchor="t">
                <a:spAutoFit/>
              </a:bodyPr>
              <a:lstStyle/>
              <a:p>
                <a:pPr algn="ctr">
                  <a:lnSpc>
                    <a:spcPts val="3522"/>
                  </a:lnSpc>
                </a:pPr>
                <a:r>
                  <a:rPr lang="en-US" sz="3522">
                    <a:solidFill>
                      <a:srgbClr val="2E2B2B"/>
                    </a:solidFill>
                    <a:latin typeface="Poppins Bold"/>
                  </a:rPr>
                  <a:t>A</a:t>
                </a:r>
              </a:p>
            </p:txBody>
          </p:sp>
          <p:sp>
            <p:nvSpPr>
              <p:cNvPr id="15" name="TextBox 15"/>
              <p:cNvSpPr txBox="1"/>
              <p:nvPr/>
            </p:nvSpPr>
            <p:spPr>
              <a:xfrm>
                <a:off x="271774" y="419574"/>
                <a:ext cx="5886847" cy="575520"/>
              </a:xfrm>
              <a:prstGeom prst="rect">
                <a:avLst/>
              </a:prstGeom>
            </p:spPr>
            <p:txBody>
              <a:bodyPr lIns="0" tIns="0" rIns="0" bIns="0" rtlCol="0" anchor="t">
                <a:spAutoFit/>
              </a:bodyPr>
              <a:lstStyle/>
              <a:p>
                <a:pPr>
                  <a:lnSpc>
                    <a:spcPts val="1189"/>
                  </a:lnSpc>
                </a:pPr>
                <a:r>
                  <a:rPr lang="en-US" sz="849" spc="8">
                    <a:solidFill>
                      <a:srgbClr val="2E2B2B"/>
                    </a:solidFill>
                    <a:latin typeface="Poppins"/>
                  </a:rPr>
                  <a:t>Your goals should be ACHIEVABLE. Will you be able to achieve your goal? </a:t>
                </a:r>
              </a:p>
              <a:p>
                <a:pPr>
                  <a:lnSpc>
                    <a:spcPts val="1189"/>
                  </a:lnSpc>
                </a:pPr>
                <a:r>
                  <a:rPr lang="en-US" sz="849" spc="8">
                    <a:solidFill>
                      <a:srgbClr val="2E2B2B"/>
                    </a:solidFill>
                    <a:latin typeface="Poppins"/>
                  </a:rPr>
                  <a:t>Is it attainable? Do you have the resources and/or time to dedicate to your goal? Wanting to lose 10lbs in 6 weeks might sould great, but is it achievable? </a:t>
                </a:r>
              </a:p>
            </p:txBody>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868733" flipV="1">
              <a:off x="5829664" y="5091367"/>
              <a:ext cx="989723" cy="279597"/>
            </a:xfrm>
            <a:prstGeom prst="rect">
              <a:avLst/>
            </a:prstGeom>
          </p:spPr>
        </p:pic>
        <p:grpSp>
          <p:nvGrpSpPr>
            <p:cNvPr id="17" name="Group 17"/>
            <p:cNvGrpSpPr/>
            <p:nvPr/>
          </p:nvGrpSpPr>
          <p:grpSpPr>
            <a:xfrm>
              <a:off x="756000" y="2383006"/>
              <a:ext cx="6000084" cy="1087556"/>
              <a:chOff x="0" y="0"/>
              <a:chExt cx="8000112" cy="1450075"/>
            </a:xfrm>
          </p:grpSpPr>
          <p:grpSp>
            <p:nvGrpSpPr>
              <p:cNvPr id="18" name="Group 18"/>
              <p:cNvGrpSpPr/>
              <p:nvPr/>
            </p:nvGrpSpPr>
            <p:grpSpPr>
              <a:xfrm>
                <a:off x="0" y="6832"/>
                <a:ext cx="6430395" cy="1443243"/>
                <a:chOff x="0" y="0"/>
                <a:chExt cx="8527370" cy="1913890"/>
              </a:xfrm>
            </p:grpSpPr>
            <p:sp>
              <p:nvSpPr>
                <p:cNvPr id="19" name="Freeform 19"/>
                <p:cNvSpPr/>
                <p:nvPr/>
              </p:nvSpPr>
              <p:spPr>
                <a:xfrm>
                  <a:off x="0" y="0"/>
                  <a:ext cx="8527370" cy="1913890"/>
                </a:xfrm>
                <a:custGeom>
                  <a:avLst/>
                  <a:gdLst/>
                  <a:ahLst/>
                  <a:cxnLst/>
                  <a:rect l="l" t="t" r="r" b="b"/>
                  <a:pathLst>
                    <a:path w="8527370" h="1913890">
                      <a:moveTo>
                        <a:pt x="8402910" y="1913890"/>
                      </a:moveTo>
                      <a:lnTo>
                        <a:pt x="124460" y="1913890"/>
                      </a:lnTo>
                      <a:cubicBezTo>
                        <a:pt x="55880" y="1913890"/>
                        <a:pt x="0" y="1858010"/>
                        <a:pt x="0" y="1789430"/>
                      </a:cubicBezTo>
                      <a:lnTo>
                        <a:pt x="0" y="124460"/>
                      </a:lnTo>
                      <a:cubicBezTo>
                        <a:pt x="0" y="55880"/>
                        <a:pt x="55880" y="0"/>
                        <a:pt x="124460" y="0"/>
                      </a:cubicBezTo>
                      <a:lnTo>
                        <a:pt x="8402910" y="0"/>
                      </a:lnTo>
                      <a:cubicBezTo>
                        <a:pt x="8471491" y="0"/>
                        <a:pt x="8527370" y="55880"/>
                        <a:pt x="8527370" y="124460"/>
                      </a:cubicBezTo>
                      <a:lnTo>
                        <a:pt x="8527370" y="1789430"/>
                      </a:lnTo>
                      <a:cubicBezTo>
                        <a:pt x="8527370" y="1858010"/>
                        <a:pt x="8471491" y="1913890"/>
                        <a:pt x="8402910" y="1913890"/>
                      </a:cubicBezTo>
                      <a:close/>
                    </a:path>
                  </a:pathLst>
                </a:custGeom>
                <a:solidFill>
                  <a:srgbClr val="EBEFD8"/>
                </a:solidFill>
              </p:spPr>
            </p:sp>
          </p:grpSp>
          <p:grpSp>
            <p:nvGrpSpPr>
              <p:cNvPr id="20" name="Group 20"/>
              <p:cNvGrpSpPr/>
              <p:nvPr/>
            </p:nvGrpSpPr>
            <p:grpSpPr>
              <a:xfrm>
                <a:off x="6595495" y="0"/>
                <a:ext cx="1404617" cy="1443243"/>
                <a:chOff x="0" y="0"/>
                <a:chExt cx="1862668" cy="1913890"/>
              </a:xfrm>
            </p:grpSpPr>
            <p:sp>
              <p:nvSpPr>
                <p:cNvPr id="21" name="Freeform 21"/>
                <p:cNvSpPr/>
                <p:nvPr/>
              </p:nvSpPr>
              <p:spPr>
                <a:xfrm>
                  <a:off x="0" y="0"/>
                  <a:ext cx="1862669" cy="1913890"/>
                </a:xfrm>
                <a:custGeom>
                  <a:avLst/>
                  <a:gdLst/>
                  <a:ahLst/>
                  <a:cxnLst/>
                  <a:rect l="l" t="t" r="r" b="b"/>
                  <a:pathLst>
                    <a:path w="1862669" h="1913890">
                      <a:moveTo>
                        <a:pt x="1738208" y="1913890"/>
                      </a:moveTo>
                      <a:lnTo>
                        <a:pt x="124460" y="1913890"/>
                      </a:lnTo>
                      <a:cubicBezTo>
                        <a:pt x="55880" y="1913890"/>
                        <a:pt x="0" y="1858010"/>
                        <a:pt x="0" y="1789430"/>
                      </a:cubicBezTo>
                      <a:lnTo>
                        <a:pt x="0" y="124460"/>
                      </a:lnTo>
                      <a:cubicBezTo>
                        <a:pt x="0" y="55880"/>
                        <a:pt x="55880" y="0"/>
                        <a:pt x="124460" y="0"/>
                      </a:cubicBezTo>
                      <a:lnTo>
                        <a:pt x="1738209" y="0"/>
                      </a:lnTo>
                      <a:cubicBezTo>
                        <a:pt x="1806789" y="0"/>
                        <a:pt x="1862669" y="55880"/>
                        <a:pt x="1862669" y="124460"/>
                      </a:cubicBezTo>
                      <a:lnTo>
                        <a:pt x="1862669" y="1789430"/>
                      </a:lnTo>
                      <a:cubicBezTo>
                        <a:pt x="1862669" y="1858010"/>
                        <a:pt x="1806789" y="1913890"/>
                        <a:pt x="1738209" y="1913890"/>
                      </a:cubicBezTo>
                      <a:close/>
                    </a:path>
                  </a:pathLst>
                </a:custGeom>
                <a:solidFill>
                  <a:srgbClr val="D9E4BF"/>
                </a:solidFill>
              </p:spPr>
            </p:sp>
          </p:grpSp>
          <p:sp>
            <p:nvSpPr>
              <p:cNvPr id="22" name="TextBox 22"/>
              <p:cNvSpPr txBox="1"/>
              <p:nvPr/>
            </p:nvSpPr>
            <p:spPr>
              <a:xfrm>
                <a:off x="6819187" y="449353"/>
                <a:ext cx="957233" cy="674905"/>
              </a:xfrm>
              <a:prstGeom prst="rect">
                <a:avLst/>
              </a:prstGeom>
            </p:spPr>
            <p:txBody>
              <a:bodyPr lIns="0" tIns="0" rIns="0" bIns="0" rtlCol="0" anchor="t">
                <a:spAutoFit/>
              </a:bodyPr>
              <a:lstStyle/>
              <a:p>
                <a:pPr algn="ctr">
                  <a:lnSpc>
                    <a:spcPts val="3522"/>
                  </a:lnSpc>
                </a:pPr>
                <a:r>
                  <a:rPr lang="en-US" sz="3522" dirty="0">
                    <a:solidFill>
                      <a:srgbClr val="2E2B2B"/>
                    </a:solidFill>
                    <a:latin typeface="Poppins Bold"/>
                  </a:rPr>
                  <a:t>S</a:t>
                </a:r>
              </a:p>
            </p:txBody>
          </p:sp>
          <p:sp>
            <p:nvSpPr>
              <p:cNvPr id="23" name="TextBox 23"/>
              <p:cNvSpPr txBox="1"/>
              <p:nvPr/>
            </p:nvSpPr>
            <p:spPr>
              <a:xfrm>
                <a:off x="258671" y="308718"/>
                <a:ext cx="5886847" cy="767431"/>
              </a:xfrm>
              <a:prstGeom prst="rect">
                <a:avLst/>
              </a:prstGeom>
            </p:spPr>
            <p:txBody>
              <a:bodyPr lIns="0" tIns="0" rIns="0" bIns="0" rtlCol="0" anchor="t">
                <a:spAutoFit/>
              </a:bodyPr>
              <a:lstStyle/>
              <a:p>
                <a:pPr>
                  <a:lnSpc>
                    <a:spcPts val="1189"/>
                  </a:lnSpc>
                </a:pPr>
                <a:r>
                  <a:rPr lang="en-US" sz="849" spc="8">
                    <a:solidFill>
                      <a:srgbClr val="2E2B2B"/>
                    </a:solidFill>
                    <a:latin typeface="Poppins"/>
                  </a:rPr>
                  <a:t>Your goals should be SPECIFIC. What exactly do you want to accomplish? Saying "I want to lose weigh" is not specific enough. How much weight do you want to lose? How will you do it? An example: "I will lose 10lbs by Christmas time by exercising 5 times per week and eating correct portion sizes."</a:t>
                </a:r>
              </a:p>
            </p:txBody>
          </p:sp>
        </p:grpSp>
        <p:grpSp>
          <p:nvGrpSpPr>
            <p:cNvPr id="24" name="Group 24"/>
            <p:cNvGrpSpPr/>
            <p:nvPr/>
          </p:nvGrpSpPr>
          <p:grpSpPr>
            <a:xfrm>
              <a:off x="756000" y="8542106"/>
              <a:ext cx="6000084" cy="1087556"/>
              <a:chOff x="0" y="0"/>
              <a:chExt cx="8000112" cy="1450075"/>
            </a:xfrm>
          </p:grpSpPr>
          <p:grpSp>
            <p:nvGrpSpPr>
              <p:cNvPr id="25" name="Group 25"/>
              <p:cNvGrpSpPr/>
              <p:nvPr/>
            </p:nvGrpSpPr>
            <p:grpSpPr>
              <a:xfrm>
                <a:off x="0" y="6832"/>
                <a:ext cx="6430395" cy="1443243"/>
                <a:chOff x="0" y="0"/>
                <a:chExt cx="8527370" cy="1913890"/>
              </a:xfrm>
            </p:grpSpPr>
            <p:sp>
              <p:nvSpPr>
                <p:cNvPr id="26" name="Freeform 26"/>
                <p:cNvSpPr/>
                <p:nvPr/>
              </p:nvSpPr>
              <p:spPr>
                <a:xfrm>
                  <a:off x="0" y="0"/>
                  <a:ext cx="8527370" cy="1913890"/>
                </a:xfrm>
                <a:custGeom>
                  <a:avLst/>
                  <a:gdLst/>
                  <a:ahLst/>
                  <a:cxnLst/>
                  <a:rect l="l" t="t" r="r" b="b"/>
                  <a:pathLst>
                    <a:path w="8527370" h="1913890">
                      <a:moveTo>
                        <a:pt x="8402910" y="1913890"/>
                      </a:moveTo>
                      <a:lnTo>
                        <a:pt x="124460" y="1913890"/>
                      </a:lnTo>
                      <a:cubicBezTo>
                        <a:pt x="55880" y="1913890"/>
                        <a:pt x="0" y="1858010"/>
                        <a:pt x="0" y="1789430"/>
                      </a:cubicBezTo>
                      <a:lnTo>
                        <a:pt x="0" y="124460"/>
                      </a:lnTo>
                      <a:cubicBezTo>
                        <a:pt x="0" y="55880"/>
                        <a:pt x="55880" y="0"/>
                        <a:pt x="124460" y="0"/>
                      </a:cubicBezTo>
                      <a:lnTo>
                        <a:pt x="8402910" y="0"/>
                      </a:lnTo>
                      <a:cubicBezTo>
                        <a:pt x="8471491" y="0"/>
                        <a:pt x="8527370" y="55880"/>
                        <a:pt x="8527370" y="124460"/>
                      </a:cubicBezTo>
                      <a:lnTo>
                        <a:pt x="8527370" y="1789430"/>
                      </a:lnTo>
                      <a:cubicBezTo>
                        <a:pt x="8527370" y="1858010"/>
                        <a:pt x="8471491" y="1913890"/>
                        <a:pt x="8402910" y="1913890"/>
                      </a:cubicBezTo>
                      <a:close/>
                    </a:path>
                  </a:pathLst>
                </a:custGeom>
                <a:solidFill>
                  <a:srgbClr val="EBEFD8"/>
                </a:solidFill>
              </p:spPr>
            </p:sp>
          </p:grpSp>
          <p:grpSp>
            <p:nvGrpSpPr>
              <p:cNvPr id="27" name="Group 27"/>
              <p:cNvGrpSpPr/>
              <p:nvPr/>
            </p:nvGrpSpPr>
            <p:grpSpPr>
              <a:xfrm>
                <a:off x="6595495" y="0"/>
                <a:ext cx="1404617" cy="1443243"/>
                <a:chOff x="0" y="0"/>
                <a:chExt cx="1862668" cy="1913890"/>
              </a:xfrm>
            </p:grpSpPr>
            <p:sp>
              <p:nvSpPr>
                <p:cNvPr id="28" name="Freeform 28"/>
                <p:cNvSpPr/>
                <p:nvPr/>
              </p:nvSpPr>
              <p:spPr>
                <a:xfrm>
                  <a:off x="0" y="0"/>
                  <a:ext cx="1862669" cy="1913890"/>
                </a:xfrm>
                <a:custGeom>
                  <a:avLst/>
                  <a:gdLst/>
                  <a:ahLst/>
                  <a:cxnLst/>
                  <a:rect l="l" t="t" r="r" b="b"/>
                  <a:pathLst>
                    <a:path w="1862669" h="1913890">
                      <a:moveTo>
                        <a:pt x="1738208" y="1913890"/>
                      </a:moveTo>
                      <a:lnTo>
                        <a:pt x="124460" y="1913890"/>
                      </a:lnTo>
                      <a:cubicBezTo>
                        <a:pt x="55880" y="1913890"/>
                        <a:pt x="0" y="1858010"/>
                        <a:pt x="0" y="1789430"/>
                      </a:cubicBezTo>
                      <a:lnTo>
                        <a:pt x="0" y="124460"/>
                      </a:lnTo>
                      <a:cubicBezTo>
                        <a:pt x="0" y="55880"/>
                        <a:pt x="55880" y="0"/>
                        <a:pt x="124460" y="0"/>
                      </a:cubicBezTo>
                      <a:lnTo>
                        <a:pt x="1738209" y="0"/>
                      </a:lnTo>
                      <a:cubicBezTo>
                        <a:pt x="1806789" y="0"/>
                        <a:pt x="1862669" y="55880"/>
                        <a:pt x="1862669" y="124460"/>
                      </a:cubicBezTo>
                      <a:lnTo>
                        <a:pt x="1862669" y="1789430"/>
                      </a:lnTo>
                      <a:cubicBezTo>
                        <a:pt x="1862669" y="1858010"/>
                        <a:pt x="1806789" y="1913890"/>
                        <a:pt x="1738209" y="1913890"/>
                      </a:cubicBezTo>
                      <a:close/>
                    </a:path>
                  </a:pathLst>
                </a:custGeom>
                <a:solidFill>
                  <a:srgbClr val="D9E4BF"/>
                </a:solidFill>
              </p:spPr>
            </p:sp>
          </p:grpSp>
          <p:sp>
            <p:nvSpPr>
              <p:cNvPr id="29" name="TextBox 29"/>
              <p:cNvSpPr txBox="1"/>
              <p:nvPr/>
            </p:nvSpPr>
            <p:spPr>
              <a:xfrm>
                <a:off x="6819187" y="449353"/>
                <a:ext cx="957233" cy="674905"/>
              </a:xfrm>
              <a:prstGeom prst="rect">
                <a:avLst/>
              </a:prstGeom>
            </p:spPr>
            <p:txBody>
              <a:bodyPr lIns="0" tIns="0" rIns="0" bIns="0" rtlCol="0" anchor="t">
                <a:spAutoFit/>
              </a:bodyPr>
              <a:lstStyle/>
              <a:p>
                <a:pPr algn="ctr">
                  <a:lnSpc>
                    <a:spcPts val="3522"/>
                  </a:lnSpc>
                </a:pPr>
                <a:r>
                  <a:rPr lang="en-US" sz="3522">
                    <a:solidFill>
                      <a:srgbClr val="2E2B2B"/>
                    </a:solidFill>
                    <a:latin typeface="Poppins Bold"/>
                  </a:rPr>
                  <a:t>T</a:t>
                </a:r>
              </a:p>
            </p:txBody>
          </p:sp>
          <p:sp>
            <p:nvSpPr>
              <p:cNvPr id="30" name="TextBox 30"/>
              <p:cNvSpPr txBox="1"/>
              <p:nvPr/>
            </p:nvSpPr>
            <p:spPr>
              <a:xfrm>
                <a:off x="271774" y="522361"/>
                <a:ext cx="5886847" cy="383610"/>
              </a:xfrm>
              <a:prstGeom prst="rect">
                <a:avLst/>
              </a:prstGeom>
            </p:spPr>
            <p:txBody>
              <a:bodyPr lIns="0" tIns="0" rIns="0" bIns="0" rtlCol="0" anchor="t">
                <a:spAutoFit/>
              </a:bodyPr>
              <a:lstStyle/>
              <a:p>
                <a:pPr>
                  <a:lnSpc>
                    <a:spcPts val="1189"/>
                  </a:lnSpc>
                </a:pPr>
                <a:r>
                  <a:rPr lang="en-US" sz="849" spc="8">
                    <a:solidFill>
                      <a:srgbClr val="2E2B2B"/>
                    </a:solidFill>
                    <a:latin typeface="Poppins"/>
                  </a:rPr>
                  <a:t>Your goals should be TIME-BASED. When do you want to accomplish your goal by? Set a specific date.</a:t>
                </a:r>
              </a:p>
            </p:txBody>
          </p:sp>
        </p:grpSp>
        <p:grpSp>
          <p:nvGrpSpPr>
            <p:cNvPr id="31" name="Group 31"/>
            <p:cNvGrpSpPr/>
            <p:nvPr/>
          </p:nvGrpSpPr>
          <p:grpSpPr>
            <a:xfrm>
              <a:off x="756000" y="7004893"/>
              <a:ext cx="6000084" cy="1082432"/>
              <a:chOff x="0" y="0"/>
              <a:chExt cx="8000112" cy="1443243"/>
            </a:xfrm>
          </p:grpSpPr>
          <p:grpSp>
            <p:nvGrpSpPr>
              <p:cNvPr id="32" name="Group 32"/>
              <p:cNvGrpSpPr/>
              <p:nvPr/>
            </p:nvGrpSpPr>
            <p:grpSpPr>
              <a:xfrm>
                <a:off x="1580701" y="0"/>
                <a:ext cx="6419411" cy="1443243"/>
                <a:chOff x="0" y="0"/>
                <a:chExt cx="8512806" cy="1913890"/>
              </a:xfrm>
            </p:grpSpPr>
            <p:sp>
              <p:nvSpPr>
                <p:cNvPr id="33" name="Freeform 33"/>
                <p:cNvSpPr/>
                <p:nvPr/>
              </p:nvSpPr>
              <p:spPr>
                <a:xfrm>
                  <a:off x="0" y="0"/>
                  <a:ext cx="8512806" cy="1913890"/>
                </a:xfrm>
                <a:custGeom>
                  <a:avLst/>
                  <a:gdLst/>
                  <a:ahLst/>
                  <a:cxnLst/>
                  <a:rect l="l" t="t" r="r" b="b"/>
                  <a:pathLst>
                    <a:path w="8512806" h="1913890">
                      <a:moveTo>
                        <a:pt x="8388345" y="1913890"/>
                      </a:moveTo>
                      <a:lnTo>
                        <a:pt x="124460" y="1913890"/>
                      </a:lnTo>
                      <a:cubicBezTo>
                        <a:pt x="55880" y="1913890"/>
                        <a:pt x="0" y="1858010"/>
                        <a:pt x="0" y="1789430"/>
                      </a:cubicBezTo>
                      <a:lnTo>
                        <a:pt x="0" y="124460"/>
                      </a:lnTo>
                      <a:cubicBezTo>
                        <a:pt x="0" y="55880"/>
                        <a:pt x="55880" y="0"/>
                        <a:pt x="124460" y="0"/>
                      </a:cubicBezTo>
                      <a:lnTo>
                        <a:pt x="8388345" y="0"/>
                      </a:lnTo>
                      <a:cubicBezTo>
                        <a:pt x="8456926" y="0"/>
                        <a:pt x="8512806" y="55880"/>
                        <a:pt x="8512806" y="124460"/>
                      </a:cubicBezTo>
                      <a:lnTo>
                        <a:pt x="8512806" y="1789430"/>
                      </a:lnTo>
                      <a:cubicBezTo>
                        <a:pt x="8512806" y="1858010"/>
                        <a:pt x="8456926" y="1913890"/>
                        <a:pt x="8388345" y="1913890"/>
                      </a:cubicBezTo>
                      <a:close/>
                    </a:path>
                  </a:pathLst>
                </a:custGeom>
                <a:solidFill>
                  <a:srgbClr val="FFE6C9"/>
                </a:solidFill>
              </p:spPr>
            </p:sp>
          </p:grpSp>
          <p:grpSp>
            <p:nvGrpSpPr>
              <p:cNvPr id="34" name="Group 34"/>
              <p:cNvGrpSpPr/>
              <p:nvPr/>
            </p:nvGrpSpPr>
            <p:grpSpPr>
              <a:xfrm>
                <a:off x="0" y="0"/>
                <a:ext cx="1404617" cy="1443243"/>
                <a:chOff x="0" y="0"/>
                <a:chExt cx="1862668" cy="1913890"/>
              </a:xfrm>
            </p:grpSpPr>
            <p:sp>
              <p:nvSpPr>
                <p:cNvPr id="35" name="Freeform 35"/>
                <p:cNvSpPr/>
                <p:nvPr/>
              </p:nvSpPr>
              <p:spPr>
                <a:xfrm>
                  <a:off x="0" y="0"/>
                  <a:ext cx="1862669" cy="1913890"/>
                </a:xfrm>
                <a:custGeom>
                  <a:avLst/>
                  <a:gdLst/>
                  <a:ahLst/>
                  <a:cxnLst/>
                  <a:rect l="l" t="t" r="r" b="b"/>
                  <a:pathLst>
                    <a:path w="1862669" h="1913890">
                      <a:moveTo>
                        <a:pt x="1738208" y="1913890"/>
                      </a:moveTo>
                      <a:lnTo>
                        <a:pt x="124460" y="1913890"/>
                      </a:lnTo>
                      <a:cubicBezTo>
                        <a:pt x="55880" y="1913890"/>
                        <a:pt x="0" y="1858010"/>
                        <a:pt x="0" y="1789430"/>
                      </a:cubicBezTo>
                      <a:lnTo>
                        <a:pt x="0" y="124460"/>
                      </a:lnTo>
                      <a:cubicBezTo>
                        <a:pt x="0" y="55880"/>
                        <a:pt x="55880" y="0"/>
                        <a:pt x="124460" y="0"/>
                      </a:cubicBezTo>
                      <a:lnTo>
                        <a:pt x="1738209" y="0"/>
                      </a:lnTo>
                      <a:cubicBezTo>
                        <a:pt x="1806789" y="0"/>
                        <a:pt x="1862669" y="55880"/>
                        <a:pt x="1862669" y="124460"/>
                      </a:cubicBezTo>
                      <a:lnTo>
                        <a:pt x="1862669" y="1789430"/>
                      </a:lnTo>
                      <a:cubicBezTo>
                        <a:pt x="1862669" y="1858010"/>
                        <a:pt x="1806789" y="1913890"/>
                        <a:pt x="1738209" y="1913890"/>
                      </a:cubicBezTo>
                      <a:close/>
                    </a:path>
                  </a:pathLst>
                </a:custGeom>
                <a:solidFill>
                  <a:srgbClr val="FFDAAF"/>
                </a:solidFill>
              </p:spPr>
            </p:sp>
          </p:grpSp>
          <p:sp>
            <p:nvSpPr>
              <p:cNvPr id="36" name="TextBox 36"/>
              <p:cNvSpPr txBox="1"/>
              <p:nvPr/>
            </p:nvSpPr>
            <p:spPr>
              <a:xfrm>
                <a:off x="258671" y="449353"/>
                <a:ext cx="887276" cy="674905"/>
              </a:xfrm>
              <a:prstGeom prst="rect">
                <a:avLst/>
              </a:prstGeom>
            </p:spPr>
            <p:txBody>
              <a:bodyPr lIns="0" tIns="0" rIns="0" bIns="0" rtlCol="0" anchor="t">
                <a:spAutoFit/>
              </a:bodyPr>
              <a:lstStyle/>
              <a:p>
                <a:pPr algn="ctr">
                  <a:lnSpc>
                    <a:spcPts val="3522"/>
                  </a:lnSpc>
                </a:pPr>
                <a:r>
                  <a:rPr lang="en-US" sz="3522">
                    <a:solidFill>
                      <a:srgbClr val="2E2B2B"/>
                    </a:solidFill>
                    <a:latin typeface="Poppins Bold"/>
                  </a:rPr>
                  <a:t>R</a:t>
                </a:r>
              </a:p>
            </p:txBody>
          </p:sp>
          <p:sp>
            <p:nvSpPr>
              <p:cNvPr id="37" name="TextBox 37"/>
              <p:cNvSpPr txBox="1"/>
              <p:nvPr/>
            </p:nvSpPr>
            <p:spPr>
              <a:xfrm>
                <a:off x="1846983" y="515529"/>
                <a:ext cx="5886847" cy="383610"/>
              </a:xfrm>
              <a:prstGeom prst="rect">
                <a:avLst/>
              </a:prstGeom>
            </p:spPr>
            <p:txBody>
              <a:bodyPr lIns="0" tIns="0" rIns="0" bIns="0" rtlCol="0" anchor="t">
                <a:spAutoFit/>
              </a:bodyPr>
              <a:lstStyle/>
              <a:p>
                <a:pPr>
                  <a:lnSpc>
                    <a:spcPts val="1189"/>
                  </a:lnSpc>
                </a:pPr>
                <a:r>
                  <a:rPr lang="en-US" sz="849" spc="8">
                    <a:solidFill>
                      <a:srgbClr val="2E2B2B"/>
                    </a:solidFill>
                    <a:latin typeface="Poppins"/>
                  </a:rPr>
                  <a:t>Your goals should be RELAVANT. Your goal should be relevant to you and your interests. You want to choose goals that fit in with your lifestyle.</a:t>
                </a:r>
              </a:p>
            </p:txBody>
          </p:sp>
        </p:grpSp>
        <p:pic>
          <p:nvPicPr>
            <p:cNvPr id="38" name="Picture 3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955469">
              <a:off x="604403" y="3609925"/>
              <a:ext cx="907397" cy="256340"/>
            </a:xfrm>
            <a:prstGeom prst="rect">
              <a:avLst/>
            </a:prstGeom>
          </p:spPr>
        </p:pic>
        <p:pic>
          <p:nvPicPr>
            <p:cNvPr id="39" name="Picture 3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868733" flipV="1">
              <a:off x="5829664" y="8059468"/>
              <a:ext cx="989723" cy="279597"/>
            </a:xfrm>
            <a:prstGeom prst="rect">
              <a:avLst/>
            </a:prstGeom>
          </p:spPr>
        </p:pic>
        <p:pic>
          <p:nvPicPr>
            <p:cNvPr id="40" name="Picture 4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955469">
              <a:off x="604403" y="6686026"/>
              <a:ext cx="907397" cy="256340"/>
            </a:xfrm>
            <a:prstGeom prst="rect">
              <a:avLst/>
            </a:prstGeom>
          </p:spPr>
        </p:pic>
        <p:pic>
          <p:nvPicPr>
            <p:cNvPr id="41" name="Picture 41"/>
            <p:cNvPicPr>
              <a:picLocks noChangeAspect="1"/>
            </p:cNvPicPr>
            <p:nvPr/>
          </p:nvPicPr>
          <p:blipFill>
            <a:blip r:embed="rId4"/>
            <a:srcRect/>
            <a:stretch>
              <a:fillRect/>
            </a:stretch>
          </p:blipFill>
          <p:spPr>
            <a:xfrm>
              <a:off x="5859312" y="9951275"/>
              <a:ext cx="786428" cy="164725"/>
            </a:xfrm>
            <a:prstGeom prst="rect">
              <a:avLst/>
            </a:prstGeom>
          </p:spPr>
        </p:pic>
        <p:pic>
          <p:nvPicPr>
            <p:cNvPr id="42" name="Picture 4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220126" y="580796"/>
              <a:ext cx="1535958" cy="1478359"/>
            </a:xfrm>
            <a:prstGeom prst="rect">
              <a:avLst/>
            </a:prstGeom>
          </p:spPr>
        </p:pic>
        <p:sp>
          <p:nvSpPr>
            <p:cNvPr id="43" name="TextBox 43"/>
            <p:cNvSpPr txBox="1"/>
            <p:nvPr/>
          </p:nvSpPr>
          <p:spPr>
            <a:xfrm>
              <a:off x="873403" y="802650"/>
              <a:ext cx="4261759" cy="688838"/>
            </a:xfrm>
            <a:prstGeom prst="rect">
              <a:avLst/>
            </a:prstGeom>
          </p:spPr>
          <p:txBody>
            <a:bodyPr lIns="0" tIns="0" rIns="0" bIns="0" rtlCol="0" anchor="t">
              <a:spAutoFit/>
            </a:bodyPr>
            <a:lstStyle/>
            <a:p>
              <a:pPr>
                <a:lnSpc>
                  <a:spcPts val="5323"/>
                </a:lnSpc>
              </a:pPr>
              <a:r>
                <a:rPr lang="en-US" sz="3696" spc="184" dirty="0">
                  <a:solidFill>
                    <a:srgbClr val="000000"/>
                  </a:solidFill>
                  <a:latin typeface="Poppins ExtraBold"/>
                </a:rPr>
                <a:t>SMART GOALS</a:t>
              </a:r>
            </a:p>
          </p:txBody>
        </p:sp>
        <p:sp>
          <p:nvSpPr>
            <p:cNvPr id="44" name="TextBox 44"/>
            <p:cNvSpPr txBox="1"/>
            <p:nvPr/>
          </p:nvSpPr>
          <p:spPr>
            <a:xfrm>
              <a:off x="2448966" y="1049484"/>
              <a:ext cx="2686197" cy="876322"/>
            </a:xfrm>
            <a:prstGeom prst="rect">
              <a:avLst/>
            </a:prstGeom>
          </p:spPr>
          <p:txBody>
            <a:bodyPr lIns="0" tIns="0" rIns="0" bIns="0" rtlCol="0" anchor="t">
              <a:spAutoFit/>
            </a:bodyPr>
            <a:lstStyle/>
            <a:p>
              <a:pPr>
                <a:lnSpc>
                  <a:spcPts val="7215"/>
                </a:lnSpc>
              </a:pPr>
              <a:r>
                <a:rPr lang="en-US" sz="5010">
                  <a:solidFill>
                    <a:srgbClr val="000000"/>
                  </a:solidFill>
                  <a:latin typeface="Moontime"/>
                </a:rPr>
                <a:t>for weight loss</a:t>
              </a:r>
            </a:p>
          </p:txBody>
        </p:sp>
        <p:sp>
          <p:nvSpPr>
            <p:cNvPr id="45" name="TextBox 45"/>
            <p:cNvSpPr txBox="1"/>
            <p:nvPr/>
          </p:nvSpPr>
          <p:spPr>
            <a:xfrm>
              <a:off x="873403" y="9862924"/>
              <a:ext cx="4261759" cy="148128"/>
            </a:xfrm>
            <a:prstGeom prst="rect">
              <a:avLst/>
            </a:prstGeom>
          </p:spPr>
          <p:txBody>
            <a:bodyPr lIns="0" tIns="0" rIns="0" bIns="0" rtlCol="0" anchor="t">
              <a:spAutoFit/>
            </a:bodyPr>
            <a:lstStyle/>
            <a:p>
              <a:pPr>
                <a:lnSpc>
                  <a:spcPts val="1152"/>
                </a:lnSpc>
              </a:pPr>
              <a:r>
                <a:rPr lang="en-US" sz="800" spc="40">
                  <a:solidFill>
                    <a:srgbClr val="000000"/>
                  </a:solidFill>
                  <a:latin typeface="Poppins Italics"/>
                </a:rPr>
                <a:t>Note: Delete the explain text and write down your goal.</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220</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Poppins Bold</vt:lpstr>
      <vt:lpstr>Moontime</vt:lpstr>
      <vt:lpstr>Poppins ExtraBold</vt:lpstr>
      <vt:lpstr>Calibri</vt:lpstr>
      <vt:lpstr>Poppins</vt:lpstr>
      <vt:lpstr>Poppins Italics</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Goals template</dc:title>
  <cp:lastModifiedBy>Hương Tecpen</cp:lastModifiedBy>
  <cp:revision>3</cp:revision>
  <dcterms:created xsi:type="dcterms:W3CDTF">2006-08-16T00:00:00Z</dcterms:created>
  <dcterms:modified xsi:type="dcterms:W3CDTF">2022-06-28T20:33:08Z</dcterms:modified>
  <dc:identifier>DAFEpH7ecIw</dc:identifier>
</cp:coreProperties>
</file>