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600"/>
    <a:srgbClr val="E9CA9A"/>
    <a:srgbClr val="4F3328"/>
    <a:srgbClr val="5A585B"/>
    <a:srgbClr val="DFD4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8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4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0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04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8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9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97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8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B056-988F-4CF8-93CB-0B9375C1BDFC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0E61-059B-46EE-8046-CD513C321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1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templatelab.com/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672DE8F-44E1-6B91-42D4-1246EB8206A2}"/>
              </a:ext>
            </a:extLst>
          </p:cNvPr>
          <p:cNvGrpSpPr/>
          <p:nvPr/>
        </p:nvGrpSpPr>
        <p:grpSpPr>
          <a:xfrm>
            <a:off x="754409" y="2049995"/>
            <a:ext cx="1685194" cy="1173479"/>
            <a:chOff x="754409" y="1830076"/>
            <a:chExt cx="1685194" cy="1173479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7ABB7C-AE98-CAF1-B6DE-475E409D76C5}"/>
                </a:ext>
              </a:extLst>
            </p:cNvPr>
            <p:cNvGrpSpPr/>
            <p:nvPr/>
          </p:nvGrpSpPr>
          <p:grpSpPr>
            <a:xfrm>
              <a:off x="754409" y="1830076"/>
              <a:ext cx="1685194" cy="1173479"/>
              <a:chOff x="1465609" y="439773"/>
              <a:chExt cx="1685194" cy="1173479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097E057-1ADA-B9CD-D72A-28E0AB212614}"/>
                  </a:ext>
                </a:extLst>
              </p:cNvPr>
              <p:cNvSpPr/>
              <p:nvPr/>
            </p:nvSpPr>
            <p:spPr>
              <a:xfrm>
                <a:off x="1465609" y="439773"/>
                <a:ext cx="1685194" cy="1173479"/>
              </a:xfrm>
              <a:prstGeom prst="ellipse">
                <a:avLst/>
              </a:prstGeom>
              <a:gradFill flip="none" rotWithShape="1">
                <a:gsLst>
                  <a:gs pos="0">
                    <a:srgbClr val="4F3328"/>
                  </a:gs>
                  <a:gs pos="58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Circle: Hollow 22">
                <a:extLst>
                  <a:ext uri="{FF2B5EF4-FFF2-40B4-BE49-F238E27FC236}">
                    <a16:creationId xmlns:a16="http://schemas.microsoft.com/office/drawing/2014/main" id="{F8E19F55-DA21-551B-2CCB-A0B8FF5F44D8}"/>
                  </a:ext>
                </a:extLst>
              </p:cNvPr>
              <p:cNvSpPr/>
              <p:nvPr/>
            </p:nvSpPr>
            <p:spPr>
              <a:xfrm>
                <a:off x="1843386" y="580111"/>
                <a:ext cx="929640" cy="892805"/>
              </a:xfrm>
              <a:prstGeom prst="donut">
                <a:avLst>
                  <a:gd name="adj" fmla="val 13849"/>
                </a:avLst>
              </a:prstGeom>
              <a:solidFill>
                <a:srgbClr val="4F3328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12A21AE4-3770-AEF5-62EA-F83C248C9A01}"/>
                  </a:ext>
                </a:extLst>
              </p:cNvPr>
              <p:cNvSpPr/>
              <p:nvPr/>
            </p:nvSpPr>
            <p:spPr>
              <a:xfrm>
                <a:off x="1940561" y="670560"/>
                <a:ext cx="732390" cy="7010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D634C154-BC64-2C25-0AA5-A762C5834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24093" y="2136934"/>
              <a:ext cx="542925" cy="542925"/>
            </a:xfrm>
            <a:prstGeom prst="rect">
              <a:avLst/>
            </a:prstGeom>
          </p:spPr>
        </p:pic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FCB513-7A1A-39FF-33E5-DB973EE16280}"/>
              </a:ext>
            </a:extLst>
          </p:cNvPr>
          <p:cNvSpPr/>
          <p:nvPr/>
        </p:nvSpPr>
        <p:spPr>
          <a:xfrm>
            <a:off x="521063" y="3196799"/>
            <a:ext cx="2151888" cy="314960"/>
          </a:xfrm>
          <a:prstGeom prst="roundRect">
            <a:avLst>
              <a:gd name="adj" fmla="val 50000"/>
            </a:avLst>
          </a:prstGeom>
          <a:solidFill>
            <a:srgbClr val="4F3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DA25002-58B8-2828-085B-01304F197163}"/>
              </a:ext>
            </a:extLst>
          </p:cNvPr>
          <p:cNvSpPr/>
          <p:nvPr/>
        </p:nvSpPr>
        <p:spPr>
          <a:xfrm>
            <a:off x="3020328" y="3196799"/>
            <a:ext cx="2151888" cy="314960"/>
          </a:xfrm>
          <a:prstGeom prst="roundRect">
            <a:avLst>
              <a:gd name="adj" fmla="val 50000"/>
            </a:avLst>
          </a:prstGeom>
          <a:solidFill>
            <a:srgbClr val="E9C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9F4A03-985A-D8D2-211D-8B701ADC1B63}"/>
              </a:ext>
            </a:extLst>
          </p:cNvPr>
          <p:cNvSpPr/>
          <p:nvPr/>
        </p:nvSpPr>
        <p:spPr>
          <a:xfrm>
            <a:off x="5519593" y="3196799"/>
            <a:ext cx="2151888" cy="314960"/>
          </a:xfrm>
          <a:prstGeom prst="roundRect">
            <a:avLst>
              <a:gd name="adj" fmla="val 50000"/>
            </a:avLst>
          </a:prstGeom>
          <a:solidFill>
            <a:srgbClr val="4F3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96100A1-3FAA-9043-5051-A7E7876FA213}"/>
              </a:ext>
            </a:extLst>
          </p:cNvPr>
          <p:cNvSpPr/>
          <p:nvPr/>
        </p:nvSpPr>
        <p:spPr>
          <a:xfrm>
            <a:off x="8018858" y="3196799"/>
            <a:ext cx="2151888" cy="314960"/>
          </a:xfrm>
          <a:prstGeom prst="roundRect">
            <a:avLst>
              <a:gd name="adj" fmla="val 50000"/>
            </a:avLst>
          </a:prstGeom>
          <a:solidFill>
            <a:srgbClr val="E9C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C738F4-6459-6230-217F-1F6F05D1DFC1}"/>
              </a:ext>
            </a:extLst>
          </p:cNvPr>
          <p:cNvSpPr txBox="1"/>
          <p:nvPr/>
        </p:nvSpPr>
        <p:spPr>
          <a:xfrm>
            <a:off x="692086" y="3223474"/>
            <a:ext cx="1809840" cy="261610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1100" b="1" i="0" cap="all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EXPLORING &amp; PREPARING</a:t>
            </a:r>
            <a:endParaRPr lang="en-GB" sz="1100" b="1">
              <a:solidFill>
                <a:srgbClr val="D07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6A8C47-FF22-5FF8-A67D-014CB044BD54}"/>
              </a:ext>
            </a:extLst>
          </p:cNvPr>
          <p:cNvSpPr txBox="1"/>
          <p:nvPr/>
        </p:nvSpPr>
        <p:spPr>
          <a:xfrm>
            <a:off x="3194015" y="3223474"/>
            <a:ext cx="1809840" cy="261610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1100" b="1" i="0" cap="all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PLANNING &amp; RESOURCING</a:t>
            </a:r>
            <a:endParaRPr lang="en-GB" sz="1100" b="1">
              <a:solidFill>
                <a:srgbClr val="D07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E0E84D-A127-4919-38B8-0CDEBBDEF1BC}"/>
              </a:ext>
            </a:extLst>
          </p:cNvPr>
          <p:cNvSpPr txBox="1"/>
          <p:nvPr/>
        </p:nvSpPr>
        <p:spPr>
          <a:xfrm>
            <a:off x="5687952" y="3223474"/>
            <a:ext cx="1809840" cy="261610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sr-Latn-RS" sz="1100" b="1" i="0" cap="all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implementiNG</a:t>
            </a:r>
            <a:endParaRPr lang="en-GB" sz="1100" b="1">
              <a:solidFill>
                <a:srgbClr val="D07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C4BF8E-2836-CD59-BCFD-3B65758A8AEF}"/>
              </a:ext>
            </a:extLst>
          </p:cNvPr>
          <p:cNvSpPr txBox="1"/>
          <p:nvPr/>
        </p:nvSpPr>
        <p:spPr>
          <a:xfrm>
            <a:off x="8189887" y="3223474"/>
            <a:ext cx="1809840" cy="261610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pPr algn="ctr"/>
            <a:r>
              <a:rPr lang="en-GB" sz="1100" b="1" i="0" cap="all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IMPLEMENTATION</a:t>
            </a:r>
            <a:endParaRPr lang="en-GB" sz="1100" b="1">
              <a:solidFill>
                <a:srgbClr val="D07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2BB9AA4-5158-CD3D-132D-D34DF5DA217B}"/>
              </a:ext>
            </a:extLst>
          </p:cNvPr>
          <p:cNvGrpSpPr/>
          <p:nvPr/>
        </p:nvGrpSpPr>
        <p:grpSpPr>
          <a:xfrm>
            <a:off x="3253675" y="2049995"/>
            <a:ext cx="1685194" cy="1173479"/>
            <a:chOff x="3253675" y="1830076"/>
            <a:chExt cx="1685194" cy="117347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8ED5581-E951-8689-97D9-903F9E25CD2B}"/>
                </a:ext>
              </a:extLst>
            </p:cNvPr>
            <p:cNvGrpSpPr/>
            <p:nvPr/>
          </p:nvGrpSpPr>
          <p:grpSpPr>
            <a:xfrm>
              <a:off x="3253675" y="1830076"/>
              <a:ext cx="1685194" cy="1173479"/>
              <a:chOff x="1465609" y="439773"/>
              <a:chExt cx="1685194" cy="1173479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1B4C75E5-E921-4C45-3300-5F881BC422AF}"/>
                  </a:ext>
                </a:extLst>
              </p:cNvPr>
              <p:cNvSpPr/>
              <p:nvPr/>
            </p:nvSpPr>
            <p:spPr>
              <a:xfrm>
                <a:off x="1465609" y="439773"/>
                <a:ext cx="1685194" cy="1173479"/>
              </a:xfrm>
              <a:prstGeom prst="ellipse">
                <a:avLst/>
              </a:prstGeom>
              <a:gradFill flip="none" rotWithShape="1">
                <a:gsLst>
                  <a:gs pos="0">
                    <a:srgbClr val="E9CA9A"/>
                  </a:gs>
                  <a:gs pos="58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Circle: Hollow 35">
                <a:extLst>
                  <a:ext uri="{FF2B5EF4-FFF2-40B4-BE49-F238E27FC236}">
                    <a16:creationId xmlns:a16="http://schemas.microsoft.com/office/drawing/2014/main" id="{6153A1F8-345B-4CEC-04A3-E752E94F97FE}"/>
                  </a:ext>
                </a:extLst>
              </p:cNvPr>
              <p:cNvSpPr/>
              <p:nvPr/>
            </p:nvSpPr>
            <p:spPr>
              <a:xfrm>
                <a:off x="1843386" y="580111"/>
                <a:ext cx="929640" cy="892805"/>
              </a:xfrm>
              <a:prstGeom prst="donut">
                <a:avLst>
                  <a:gd name="adj" fmla="val 13849"/>
                </a:avLst>
              </a:prstGeom>
              <a:solidFill>
                <a:srgbClr val="E9CA9A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DEF3259D-7A43-3E45-4111-25CEB84DF484}"/>
                  </a:ext>
                </a:extLst>
              </p:cNvPr>
              <p:cNvSpPr/>
              <p:nvPr/>
            </p:nvSpPr>
            <p:spPr>
              <a:xfrm>
                <a:off x="1940561" y="670560"/>
                <a:ext cx="732390" cy="7010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F0869B23-C0E1-0BE6-005C-187B461C7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823359" y="2151033"/>
              <a:ext cx="542925" cy="542925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E82C50-B62D-4871-E01D-552210F89689}"/>
              </a:ext>
            </a:extLst>
          </p:cNvPr>
          <p:cNvGrpSpPr/>
          <p:nvPr/>
        </p:nvGrpSpPr>
        <p:grpSpPr>
          <a:xfrm>
            <a:off x="5752940" y="2049995"/>
            <a:ext cx="1685194" cy="1173479"/>
            <a:chOff x="5752940" y="1830076"/>
            <a:chExt cx="1685194" cy="117347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C0B2985-E0FD-BF59-0498-5ED78F6AE9A9}"/>
                </a:ext>
              </a:extLst>
            </p:cNvPr>
            <p:cNvGrpSpPr/>
            <p:nvPr/>
          </p:nvGrpSpPr>
          <p:grpSpPr>
            <a:xfrm>
              <a:off x="5752940" y="1830076"/>
              <a:ext cx="1685194" cy="1173479"/>
              <a:chOff x="1465609" y="439773"/>
              <a:chExt cx="1685194" cy="1173479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68EDED8-E756-2F4A-2625-862163FBE334}"/>
                  </a:ext>
                </a:extLst>
              </p:cNvPr>
              <p:cNvSpPr/>
              <p:nvPr/>
            </p:nvSpPr>
            <p:spPr>
              <a:xfrm>
                <a:off x="1465609" y="439773"/>
                <a:ext cx="1685194" cy="1173479"/>
              </a:xfrm>
              <a:prstGeom prst="ellipse">
                <a:avLst/>
              </a:prstGeom>
              <a:gradFill flip="none" rotWithShape="1">
                <a:gsLst>
                  <a:gs pos="0">
                    <a:srgbClr val="4F3328"/>
                  </a:gs>
                  <a:gs pos="58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Circle: Hollow 41">
                <a:extLst>
                  <a:ext uri="{FF2B5EF4-FFF2-40B4-BE49-F238E27FC236}">
                    <a16:creationId xmlns:a16="http://schemas.microsoft.com/office/drawing/2014/main" id="{CAC28DCC-0948-3DEE-59DA-B3819344EB1F}"/>
                  </a:ext>
                </a:extLst>
              </p:cNvPr>
              <p:cNvSpPr/>
              <p:nvPr/>
            </p:nvSpPr>
            <p:spPr>
              <a:xfrm>
                <a:off x="1843386" y="580111"/>
                <a:ext cx="929640" cy="892805"/>
              </a:xfrm>
              <a:prstGeom prst="donut">
                <a:avLst>
                  <a:gd name="adj" fmla="val 13849"/>
                </a:avLst>
              </a:prstGeom>
              <a:solidFill>
                <a:srgbClr val="4F3328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DC03DE18-3EB1-754B-1247-6B33AA8B5256}"/>
                  </a:ext>
                </a:extLst>
              </p:cNvPr>
              <p:cNvSpPr/>
              <p:nvPr/>
            </p:nvSpPr>
            <p:spPr>
              <a:xfrm>
                <a:off x="1940561" y="670560"/>
                <a:ext cx="732390" cy="7010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2" name="Graphic 51">
              <a:extLst>
                <a:ext uri="{FF2B5EF4-FFF2-40B4-BE49-F238E27FC236}">
                  <a16:creationId xmlns:a16="http://schemas.microsoft.com/office/drawing/2014/main" id="{FCCD5D56-EB49-85C4-10F6-7BCC99F9D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321409" y="2132016"/>
              <a:ext cx="542925" cy="542925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4FA937C-C954-C40E-E009-CFEB312DA3E7}"/>
              </a:ext>
            </a:extLst>
          </p:cNvPr>
          <p:cNvGrpSpPr/>
          <p:nvPr/>
        </p:nvGrpSpPr>
        <p:grpSpPr>
          <a:xfrm>
            <a:off x="8252210" y="2049995"/>
            <a:ext cx="1685194" cy="1173479"/>
            <a:chOff x="8252210" y="1830076"/>
            <a:chExt cx="1685194" cy="1173479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4EDFE6B2-709F-C6DD-805C-E5284550F498}"/>
                </a:ext>
              </a:extLst>
            </p:cNvPr>
            <p:cNvGrpSpPr/>
            <p:nvPr/>
          </p:nvGrpSpPr>
          <p:grpSpPr>
            <a:xfrm>
              <a:off x="8252210" y="1830076"/>
              <a:ext cx="1685194" cy="1173479"/>
              <a:chOff x="1465609" y="439773"/>
              <a:chExt cx="1685194" cy="1173479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0BA6C75-BE47-5FB1-81E5-CFEEEB51F6A9}"/>
                  </a:ext>
                </a:extLst>
              </p:cNvPr>
              <p:cNvSpPr/>
              <p:nvPr/>
            </p:nvSpPr>
            <p:spPr>
              <a:xfrm>
                <a:off x="1465609" y="439773"/>
                <a:ext cx="1685194" cy="1173479"/>
              </a:xfrm>
              <a:prstGeom prst="ellipse">
                <a:avLst/>
              </a:prstGeom>
              <a:gradFill flip="none" rotWithShape="1">
                <a:gsLst>
                  <a:gs pos="0">
                    <a:srgbClr val="E9CA9A"/>
                  </a:gs>
                  <a:gs pos="58000">
                    <a:schemeClr val="bg1">
                      <a:alpha val="64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Circle: Hollow 47">
                <a:extLst>
                  <a:ext uri="{FF2B5EF4-FFF2-40B4-BE49-F238E27FC236}">
                    <a16:creationId xmlns:a16="http://schemas.microsoft.com/office/drawing/2014/main" id="{9F80C469-1250-5375-9A65-F0BADFE36107}"/>
                  </a:ext>
                </a:extLst>
              </p:cNvPr>
              <p:cNvSpPr/>
              <p:nvPr/>
            </p:nvSpPr>
            <p:spPr>
              <a:xfrm>
                <a:off x="1843386" y="580111"/>
                <a:ext cx="929640" cy="892805"/>
              </a:xfrm>
              <a:prstGeom prst="donut">
                <a:avLst>
                  <a:gd name="adj" fmla="val 13849"/>
                </a:avLst>
              </a:prstGeom>
              <a:solidFill>
                <a:srgbClr val="E9CA9A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25C98250-D6B4-1E4C-A005-2BFEED6B54DE}"/>
                  </a:ext>
                </a:extLst>
              </p:cNvPr>
              <p:cNvSpPr/>
              <p:nvPr/>
            </p:nvSpPr>
            <p:spPr>
              <a:xfrm>
                <a:off x="1940561" y="670560"/>
                <a:ext cx="732390" cy="7010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FF55E53B-75B7-3D09-B6BE-BD84E08B0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792410" y="2169163"/>
              <a:ext cx="552450" cy="55245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D9683C5-DF90-64AF-0527-DE892C912F3E}"/>
              </a:ext>
            </a:extLst>
          </p:cNvPr>
          <p:cNvGrpSpPr/>
          <p:nvPr/>
        </p:nvGrpSpPr>
        <p:grpSpPr>
          <a:xfrm>
            <a:off x="519611" y="3657814"/>
            <a:ext cx="2151888" cy="3770625"/>
            <a:chOff x="519611" y="3437895"/>
            <a:chExt cx="2151888" cy="377062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0E5E1E8-3FDD-5E05-8738-E06002F62126}"/>
                </a:ext>
              </a:extLst>
            </p:cNvPr>
            <p:cNvSpPr txBox="1"/>
            <p:nvPr/>
          </p:nvSpPr>
          <p:spPr>
            <a:xfrm>
              <a:off x="692086" y="3437895"/>
              <a:ext cx="1809840" cy="341942"/>
            </a:xfrm>
            <a:prstGeom prst="rect">
              <a:avLst/>
            </a:prstGeom>
            <a:noFill/>
          </p:spPr>
          <p:txBody>
            <a:bodyPr wrap="none" lIns="36000" rIns="36000" rtlCol="0" anchor="ctr" anchorCtr="0">
              <a:noAutofit/>
            </a:bodyPr>
            <a:lstStyle/>
            <a:p>
              <a:pPr algn="ctr"/>
              <a:r>
                <a:rPr lang="sr-Latn-RS" sz="1400" b="1" i="0" cap="all">
                  <a:solidFill>
                    <a:srgbClr val="5A585B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01 – FEB 22</a:t>
              </a:r>
              <a:endParaRPr lang="en-GB" sz="1400" b="1">
                <a:solidFill>
                  <a:srgbClr val="5A5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54AD97D-4F9A-6C0E-70F0-199ADD7E42D5}"/>
                </a:ext>
              </a:extLst>
            </p:cNvPr>
            <p:cNvSpPr txBox="1"/>
            <p:nvPr/>
          </p:nvSpPr>
          <p:spPr>
            <a:xfrm>
              <a:off x="519611" y="3908707"/>
              <a:ext cx="2151888" cy="3299813"/>
            </a:xfrm>
            <a:prstGeom prst="rect">
              <a:avLst/>
            </a:prstGeom>
            <a:noFill/>
          </p:spPr>
          <p:txBody>
            <a:bodyPr wrap="square" lIns="36000" rIns="36000" rtlCol="0" anchor="t" anchorCtr="0">
              <a:noAutofit/>
            </a:bodyPr>
            <a:lstStyle/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Assessing needs and the evidence base for the intervention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Assessing fit, feasibility and appropriateness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Assessing implementation readiness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Developing leadership for implementation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Stakeholder engagement planning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Selecting or designing the intervention</a:t>
              </a:r>
              <a:endParaRPr lang="sr-Latn-RS" sz="900">
                <a:solidFill>
                  <a:srgbClr val="231F20"/>
                </a:solidFill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Identifying outcomes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Developing a theory of change and logic model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5DDE9E5-82C5-1072-147A-054EB8F136F7}"/>
              </a:ext>
            </a:extLst>
          </p:cNvPr>
          <p:cNvGrpSpPr/>
          <p:nvPr/>
        </p:nvGrpSpPr>
        <p:grpSpPr>
          <a:xfrm>
            <a:off x="3018877" y="3657814"/>
            <a:ext cx="2151888" cy="3770625"/>
            <a:chOff x="3018877" y="3437895"/>
            <a:chExt cx="2151888" cy="377062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8F12FE-9A5D-9040-6E38-C3201EE032DD}"/>
                </a:ext>
              </a:extLst>
            </p:cNvPr>
            <p:cNvSpPr txBox="1"/>
            <p:nvPr/>
          </p:nvSpPr>
          <p:spPr>
            <a:xfrm>
              <a:off x="3194015" y="3437895"/>
              <a:ext cx="1809840" cy="341942"/>
            </a:xfrm>
            <a:prstGeom prst="rect">
              <a:avLst/>
            </a:prstGeom>
            <a:noFill/>
          </p:spPr>
          <p:txBody>
            <a:bodyPr wrap="none" lIns="36000" rIns="36000" rtlCol="0" anchor="ctr" anchorCtr="0">
              <a:noAutofit/>
            </a:bodyPr>
            <a:lstStyle/>
            <a:p>
              <a:pPr algn="ctr"/>
              <a:r>
                <a:rPr lang="sr-Latn-RS" sz="1400" b="1" cap="all">
                  <a:solidFill>
                    <a:srgbClr val="5A58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mar</a:t>
              </a:r>
              <a:r>
                <a:rPr lang="sr-Latn-RS" sz="1400" b="1" i="0" cap="all">
                  <a:solidFill>
                    <a:srgbClr val="5A585B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01 – apr 06</a:t>
              </a:r>
              <a:endParaRPr lang="en-GB" sz="1400" b="1">
                <a:solidFill>
                  <a:srgbClr val="5A5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21F9C59-5E15-EE0C-C1FD-A1CE50F8AC26}"/>
                </a:ext>
              </a:extLst>
            </p:cNvPr>
            <p:cNvSpPr txBox="1"/>
            <p:nvPr/>
          </p:nvSpPr>
          <p:spPr>
            <a:xfrm>
              <a:off x="3018877" y="3908707"/>
              <a:ext cx="2151888" cy="3299813"/>
            </a:xfrm>
            <a:prstGeom prst="rect">
              <a:avLst/>
            </a:prstGeom>
            <a:noFill/>
          </p:spPr>
          <p:txBody>
            <a:bodyPr wrap="square" lIns="36000" rIns="36000" rtlCol="0" anchor="t" anchorCtr="0">
              <a:noAutofit/>
            </a:bodyPr>
            <a:lstStyle/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Assessing enablers and barriers for implementation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Developing an implementation plan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Establishing implementation team(s) and other structures to support implementation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Securing resources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Identifying champions to support implementation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Designing monitoring, evaluation and feedback systems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Determining and delivering staff training, capacity building and support requirements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Planning for sustainability.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A5D2062-2E6C-1A40-43EB-C1364B5FFE73}"/>
              </a:ext>
            </a:extLst>
          </p:cNvPr>
          <p:cNvGrpSpPr/>
          <p:nvPr/>
        </p:nvGrpSpPr>
        <p:grpSpPr>
          <a:xfrm>
            <a:off x="5516927" y="3657814"/>
            <a:ext cx="2151888" cy="3770625"/>
            <a:chOff x="5516927" y="3437895"/>
            <a:chExt cx="2151888" cy="377062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220E985-A209-6088-8501-062FA3DBC1CB}"/>
                </a:ext>
              </a:extLst>
            </p:cNvPr>
            <p:cNvSpPr txBox="1"/>
            <p:nvPr/>
          </p:nvSpPr>
          <p:spPr>
            <a:xfrm>
              <a:off x="5687952" y="3437895"/>
              <a:ext cx="1809840" cy="341942"/>
            </a:xfrm>
            <a:prstGeom prst="rect">
              <a:avLst/>
            </a:prstGeom>
            <a:noFill/>
          </p:spPr>
          <p:txBody>
            <a:bodyPr wrap="none" lIns="36000" rIns="36000" rtlCol="0" anchor="ctr" anchorCtr="0">
              <a:noAutofit/>
            </a:bodyPr>
            <a:lstStyle/>
            <a:p>
              <a:pPr algn="ctr"/>
              <a:r>
                <a:rPr lang="sr-Latn-RS" sz="1400" b="1" cap="all">
                  <a:solidFill>
                    <a:srgbClr val="5A58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apr</a:t>
              </a:r>
              <a:r>
                <a:rPr lang="sr-Latn-RS" sz="1400" b="1" i="0" cap="all">
                  <a:solidFill>
                    <a:srgbClr val="5A585B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12 – jun 17</a:t>
              </a:r>
              <a:endParaRPr lang="en-GB" sz="1400" b="1">
                <a:solidFill>
                  <a:srgbClr val="5A5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764BEA1-2D20-BE35-C083-AB4C1AA42693}"/>
                </a:ext>
              </a:extLst>
            </p:cNvPr>
            <p:cNvSpPr txBox="1"/>
            <p:nvPr/>
          </p:nvSpPr>
          <p:spPr>
            <a:xfrm>
              <a:off x="5516927" y="3908707"/>
              <a:ext cx="2151888" cy="3299813"/>
            </a:xfrm>
            <a:prstGeom prst="rect">
              <a:avLst/>
            </a:prstGeom>
            <a:noFill/>
          </p:spPr>
          <p:txBody>
            <a:bodyPr wrap="square" lIns="36000" rIns="36000" rtlCol="0" anchor="t" anchorCtr="0">
              <a:noAutofit/>
            </a:bodyPr>
            <a:lstStyle/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Maintaining ongoing communication with key stakeholders, explaining why the intervention is necessary and securing continued buy in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Providing ongoing professional development opportunities, coaching and mentoring for stakeholders implementing and delivering the intervention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Monitoring implementation, service and client outcomes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Using data and feedback to inform ongoing improvements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Adapting for local context where appropriate.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66F6993-FFA3-D0B3-5DEB-81EFE89CBAFD}"/>
              </a:ext>
            </a:extLst>
          </p:cNvPr>
          <p:cNvGrpSpPr/>
          <p:nvPr/>
        </p:nvGrpSpPr>
        <p:grpSpPr>
          <a:xfrm>
            <a:off x="8014977" y="3657814"/>
            <a:ext cx="2151888" cy="3770624"/>
            <a:chOff x="8014977" y="3437895"/>
            <a:chExt cx="2151888" cy="377062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4EABAD-F594-8F04-CC97-0ED032B8EDFF}"/>
                </a:ext>
              </a:extLst>
            </p:cNvPr>
            <p:cNvSpPr txBox="1"/>
            <p:nvPr/>
          </p:nvSpPr>
          <p:spPr>
            <a:xfrm>
              <a:off x="8189887" y="3437895"/>
              <a:ext cx="1809840" cy="341942"/>
            </a:xfrm>
            <a:prstGeom prst="rect">
              <a:avLst/>
            </a:prstGeom>
            <a:noFill/>
          </p:spPr>
          <p:txBody>
            <a:bodyPr wrap="none" lIns="36000" rIns="36000" rtlCol="0" anchor="ctr" anchorCtr="0">
              <a:noAutofit/>
            </a:bodyPr>
            <a:lstStyle/>
            <a:p>
              <a:pPr algn="ctr"/>
              <a:r>
                <a:rPr lang="sr-Latn-RS" sz="1400" b="1" cap="all">
                  <a:solidFill>
                    <a:srgbClr val="5A58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</a:t>
              </a:r>
              <a:r>
                <a:rPr lang="sr-Latn-RS" sz="1400" b="1" i="0" cap="all">
                  <a:solidFill>
                    <a:srgbClr val="5A585B"/>
                  </a:solidFill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01 – aug 30</a:t>
              </a:r>
              <a:endParaRPr lang="en-GB" sz="1400" b="1">
                <a:solidFill>
                  <a:srgbClr val="5A5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1C30F89-E4C0-CC62-C977-894F6DE79D5D}"/>
                </a:ext>
              </a:extLst>
            </p:cNvPr>
            <p:cNvSpPr txBox="1"/>
            <p:nvPr/>
          </p:nvSpPr>
          <p:spPr>
            <a:xfrm>
              <a:off x="8014977" y="3908706"/>
              <a:ext cx="2151888" cy="3299813"/>
            </a:xfrm>
            <a:prstGeom prst="rect">
              <a:avLst/>
            </a:prstGeom>
            <a:noFill/>
          </p:spPr>
          <p:txBody>
            <a:bodyPr wrap="square" lIns="36000" rIns="36000" rtlCol="0" anchor="t" anchorCtr="0">
              <a:noAutofit/>
            </a:bodyPr>
            <a:lstStyle/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Maintaining skilful practice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Developing more efficient and effective structures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Evaluating implementation, service and client outcomes</a:t>
              </a:r>
              <a:endParaRPr lang="sr-Latn-RS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algn="l" fontAlgn="base"/>
              <a:endParaRPr lang="en-GB" sz="900" b="0" i="0">
                <a:solidFill>
                  <a:srgbClr val="231F20"/>
                </a:solidFill>
                <a:effectLst/>
                <a:latin typeface="Roboto" panose="02000000000000000000" pitchFamily="2" charset="0"/>
              </a:endParaRPr>
            </a:p>
            <a:p>
              <a:pPr marL="171450" indent="-171450" algn="l" fontAlgn="base">
                <a:buFont typeface="Courier New" panose="02070309020205020404" pitchFamily="49" charset="0"/>
                <a:buChar char="o"/>
              </a:pPr>
              <a:r>
                <a:rPr lang="en-GB" sz="900" b="0" i="0">
                  <a:solidFill>
                    <a:srgbClr val="231F20"/>
                  </a:solidFill>
                  <a:effectLst/>
                  <a:latin typeface="Roboto" panose="02000000000000000000" pitchFamily="2" charset="0"/>
                </a:rPr>
                <a:t>Engaging in continuous improvement cycles.</a:t>
              </a:r>
            </a:p>
          </p:txBody>
        </p:sp>
      </p:grp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88A508B-B1BA-B158-A3BF-6B5DC20214FD}"/>
              </a:ext>
            </a:extLst>
          </p:cNvPr>
          <p:cNvSpPr/>
          <p:nvPr/>
        </p:nvSpPr>
        <p:spPr>
          <a:xfrm>
            <a:off x="519610" y="339780"/>
            <a:ext cx="8712000" cy="100057"/>
          </a:xfrm>
          <a:prstGeom prst="roundRect">
            <a:avLst>
              <a:gd name="adj" fmla="val 50000"/>
            </a:avLst>
          </a:prstGeom>
          <a:solidFill>
            <a:srgbClr val="D07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F737881-99AD-5DBE-CDD2-F2CFA17B3692}"/>
              </a:ext>
            </a:extLst>
          </p:cNvPr>
          <p:cNvSpPr txBox="1"/>
          <p:nvPr/>
        </p:nvSpPr>
        <p:spPr>
          <a:xfrm>
            <a:off x="519609" y="617068"/>
            <a:ext cx="7860461" cy="690871"/>
          </a:xfrm>
          <a:prstGeom prst="rect">
            <a:avLst/>
          </a:prstGeom>
          <a:noFill/>
        </p:spPr>
        <p:txBody>
          <a:bodyPr wrap="none" lIns="36000" rIns="36000" rtlCol="0" anchor="ctr" anchorCtr="0">
            <a:noAutofit/>
          </a:bodyPr>
          <a:lstStyle/>
          <a:p>
            <a:r>
              <a:rPr lang="sr-Latn-RS" sz="4400" i="0" cap="all">
                <a:solidFill>
                  <a:srgbClr val="4F332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</a:t>
            </a:r>
            <a:r>
              <a:rPr lang="sr-Latn-RS" sz="4400" b="1" i="0" cap="all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TIMELINE</a:t>
            </a:r>
            <a:endParaRPr lang="en-GB" sz="4400" b="1">
              <a:solidFill>
                <a:srgbClr val="D076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D1733D9-BD67-482D-0502-BCED7DDCA138}"/>
              </a:ext>
            </a:extLst>
          </p:cNvPr>
          <p:cNvGrpSpPr/>
          <p:nvPr/>
        </p:nvGrpSpPr>
        <p:grpSpPr>
          <a:xfrm>
            <a:off x="8611030" y="322144"/>
            <a:ext cx="1548000" cy="1548000"/>
            <a:chOff x="7796860" y="333900"/>
            <a:chExt cx="1548000" cy="15480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6D1B977-EE32-3AFB-427A-2091A9339A57}"/>
                </a:ext>
              </a:extLst>
            </p:cNvPr>
            <p:cNvSpPr/>
            <p:nvPr/>
          </p:nvSpPr>
          <p:spPr>
            <a:xfrm>
              <a:off x="7832860" y="369900"/>
              <a:ext cx="1476000" cy="1476000"/>
            </a:xfrm>
            <a:prstGeom prst="ellipse">
              <a:avLst/>
            </a:prstGeom>
            <a:blipFill>
              <a:blip r:embed="rId10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Circle: Hollow 74">
              <a:extLst>
                <a:ext uri="{FF2B5EF4-FFF2-40B4-BE49-F238E27FC236}">
                  <a16:creationId xmlns:a16="http://schemas.microsoft.com/office/drawing/2014/main" id="{938AB4DB-4B74-4007-0537-F1BEB9660FAA}"/>
                </a:ext>
              </a:extLst>
            </p:cNvPr>
            <p:cNvSpPr/>
            <p:nvPr/>
          </p:nvSpPr>
          <p:spPr>
            <a:xfrm>
              <a:off x="7796860" y="333900"/>
              <a:ext cx="1548000" cy="1548000"/>
            </a:xfrm>
            <a:prstGeom prst="donut">
              <a:avLst>
                <a:gd name="adj" fmla="val 8515"/>
              </a:avLst>
            </a:prstGeom>
            <a:solidFill>
              <a:srgbClr val="D076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79" name="Picture 78">
            <a:hlinkClick r:id="rId11"/>
            <a:extLst>
              <a:ext uri="{FF2B5EF4-FFF2-40B4-BE49-F238E27FC236}">
                <a16:creationId xmlns:a16="http://schemas.microsoft.com/office/drawing/2014/main" id="{BA99560F-3711-E353-8277-0943498A2DD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061" y="71451"/>
            <a:ext cx="1080001" cy="227126"/>
          </a:xfrm>
          <a:prstGeom prst="rect">
            <a:avLst/>
          </a:prstGeom>
        </p:spPr>
      </p:pic>
      <p:sp>
        <p:nvSpPr>
          <p:cNvPr id="80" name="TextBox 84">
            <a:extLst>
              <a:ext uri="{FF2B5EF4-FFF2-40B4-BE49-F238E27FC236}">
                <a16:creationId xmlns:a16="http://schemas.microsoft.com/office/drawing/2014/main" id="{D2F357A4-E6AF-0BF4-3D36-0E46AB41431B}"/>
              </a:ext>
            </a:extLst>
          </p:cNvPr>
          <p:cNvSpPr txBox="1"/>
          <p:nvPr/>
        </p:nvSpPr>
        <p:spPr>
          <a:xfrm>
            <a:off x="9062720" y="7262452"/>
            <a:ext cx="1399861" cy="248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D076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>
              <a:solidFill>
                <a:srgbClr val="D076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3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204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Open Sans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2</cp:revision>
  <dcterms:created xsi:type="dcterms:W3CDTF">2022-05-28T08:09:46Z</dcterms:created>
  <dcterms:modified xsi:type="dcterms:W3CDTF">2022-05-28T09:30:17Z</dcterms:modified>
</cp:coreProperties>
</file>