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6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52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40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8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6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27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25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5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2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39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28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47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44100-014E-4AEE-961A-97D39483B3B1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F6F68-BF23-4E95-BF52-F83B0ECD2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mplatelab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B88A625-1C65-7917-9785-B473812E125F}"/>
              </a:ext>
            </a:extLst>
          </p:cNvPr>
          <p:cNvSpPr/>
          <p:nvPr/>
        </p:nvSpPr>
        <p:spPr>
          <a:xfrm rot="5400000">
            <a:off x="334111" y="-348602"/>
            <a:ext cx="6319782" cy="7002687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FAA1BD-3750-AA0C-97B9-2020AB8AD11B}"/>
              </a:ext>
            </a:extLst>
          </p:cNvPr>
          <p:cNvCxnSpPr>
            <a:cxnSpLocks/>
            <a:stCxn id="7" idx="3"/>
            <a:endCxn id="24" idx="3"/>
          </p:cNvCxnSpPr>
          <p:nvPr/>
        </p:nvCxnSpPr>
        <p:spPr>
          <a:xfrm flipV="1">
            <a:off x="347483" y="1468917"/>
            <a:ext cx="6199415" cy="561657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383EEF-2DEF-16EE-D34B-E858E8A07DA3}"/>
              </a:ext>
            </a:extLst>
          </p:cNvPr>
          <p:cNvGrpSpPr/>
          <p:nvPr/>
        </p:nvGrpSpPr>
        <p:grpSpPr>
          <a:xfrm>
            <a:off x="174585" y="5952633"/>
            <a:ext cx="6585995" cy="1360619"/>
            <a:chOff x="479385" y="5830713"/>
            <a:chExt cx="6585995" cy="136061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795EF15-D9E4-A8D2-AC30-D74355F916C9}"/>
                </a:ext>
              </a:extLst>
            </p:cNvPr>
            <p:cNvSpPr/>
            <p:nvPr/>
          </p:nvSpPr>
          <p:spPr>
            <a:xfrm>
              <a:off x="479385" y="5955849"/>
              <a:ext cx="1180618" cy="1180618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AF09DCA-5FB0-E6E7-C6C2-6FF29F55A387}"/>
                </a:ext>
              </a:extLst>
            </p:cNvPr>
            <p:cNvSpPr txBox="1"/>
            <p:nvPr/>
          </p:nvSpPr>
          <p:spPr>
            <a:xfrm>
              <a:off x="1752600" y="6010713"/>
              <a:ext cx="5312780" cy="1180619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r>
                <a:rPr lang="sr-Latn-RS" sz="1200" b="1">
                  <a:solidFill>
                    <a:srgbClr val="90C900"/>
                  </a:solidFill>
                  <a:latin typeface="Bahnschrift" panose="020B0502040204020203" pitchFamily="34" charset="0"/>
                </a:rPr>
                <a:t>JANUARY 01, 2022 – APRIL 20, 2022</a:t>
              </a:r>
            </a:p>
            <a:p>
              <a:r>
                <a:rPr lang="en-GB" sz="1200" b="1">
                  <a:latin typeface="Bahnschrift" panose="020B0502040204020203" pitchFamily="34" charset="0"/>
                </a:rPr>
                <a:t>Conception Stage</a:t>
              </a:r>
              <a:endParaRPr lang="sr-Latn-RS" sz="1200" b="1">
                <a:latin typeface="Bahnschrift" panose="020B0502040204020203" pitchFamily="34" charset="0"/>
              </a:endParaRPr>
            </a:p>
            <a:p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A prospective homeowner comes up with the idea of building a home. He then embarks on a mission to research on the location, and type of house to be constructed</a:t>
              </a:r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. 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The project owner also comes up with a tentative budget of the amount to be spent on the project, based on the available funds. This budget may include the cost of buying land.</a:t>
              </a:r>
            </a:p>
            <a:p>
              <a:endParaRPr lang="en-GB" sz="1200" b="1">
                <a:latin typeface="Bahnschrift" panose="020B0502040204020203" pitchFamily="34" charset="0"/>
              </a:endParaRPr>
            </a:p>
            <a:p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CB5BBEA-DB95-C3F5-26B9-C3A513C37843}"/>
                </a:ext>
              </a:extLst>
            </p:cNvPr>
            <p:cNvSpPr/>
            <p:nvPr/>
          </p:nvSpPr>
          <p:spPr>
            <a:xfrm>
              <a:off x="1300003" y="5830713"/>
              <a:ext cx="360000" cy="360000"/>
            </a:xfrm>
            <a:prstGeom prst="ellipse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400">
                  <a:latin typeface="Bahnschrift" panose="020B0502040204020203" pitchFamily="34" charset="0"/>
                </a:rPr>
                <a:t>1</a:t>
              </a:r>
              <a:endParaRPr lang="en-GB" sz="14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DDCD4F-1633-7691-A415-0C637F92270F}"/>
              </a:ext>
            </a:extLst>
          </p:cNvPr>
          <p:cNvGrpSpPr/>
          <p:nvPr/>
        </p:nvGrpSpPr>
        <p:grpSpPr>
          <a:xfrm>
            <a:off x="1725215" y="4605740"/>
            <a:ext cx="6585995" cy="1360619"/>
            <a:chOff x="479385" y="5830713"/>
            <a:chExt cx="6585995" cy="136061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72D0EC-9E28-DBD7-BACD-38349590D36B}"/>
                </a:ext>
              </a:extLst>
            </p:cNvPr>
            <p:cNvSpPr/>
            <p:nvPr/>
          </p:nvSpPr>
          <p:spPr>
            <a:xfrm>
              <a:off x="479385" y="5955849"/>
              <a:ext cx="1180618" cy="1180618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3B2FB22-9EDF-B9FC-69E2-4E64992A72FF}"/>
                </a:ext>
              </a:extLst>
            </p:cNvPr>
            <p:cNvSpPr txBox="1"/>
            <p:nvPr/>
          </p:nvSpPr>
          <p:spPr>
            <a:xfrm>
              <a:off x="1752600" y="6010713"/>
              <a:ext cx="5312780" cy="1180619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r>
                <a:rPr lang="sr-Latn-RS" sz="1200" b="1">
                  <a:solidFill>
                    <a:srgbClr val="90C900"/>
                  </a:solidFill>
                  <a:latin typeface="Bahnschrift" panose="020B0502040204020203" pitchFamily="34" charset="0"/>
                </a:rPr>
                <a:t>MAY 01, 2022 – JULY 15,2022</a:t>
              </a:r>
            </a:p>
            <a:p>
              <a:r>
                <a:rPr lang="en-GB" sz="1200" b="1">
                  <a:latin typeface="Bahnschrift" panose="020B0502040204020203" pitchFamily="34" charset="0"/>
                </a:rPr>
                <a:t>Design Stage</a:t>
              </a:r>
              <a:endParaRPr lang="sr-Latn-RS" sz="1200" b="1">
                <a:latin typeface="Bahnschrift" panose="020B0502040204020203" pitchFamily="34" charset="0"/>
              </a:endParaRPr>
            </a:p>
            <a:p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S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itting down with an architect to discuss the project.</a:t>
              </a:r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 There are substeps of this stage: 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programming and feasibility, schematic design, design development, and contract documents.</a:t>
              </a:r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 The final outcome should be creation of 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contracts that contain the final drawings and specifications.</a:t>
              </a:r>
              <a:endParaRPr lang="en-GB" sz="1200" b="1">
                <a:latin typeface="Bahnschrift" panose="020B0502040204020203" pitchFamily="34" charset="0"/>
              </a:endParaRPr>
            </a:p>
            <a:p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F2FE282-9FD1-F82A-7C6F-B45FAE9B9C29}"/>
                </a:ext>
              </a:extLst>
            </p:cNvPr>
            <p:cNvSpPr/>
            <p:nvPr/>
          </p:nvSpPr>
          <p:spPr>
            <a:xfrm>
              <a:off x="1300003" y="5830713"/>
              <a:ext cx="360000" cy="360000"/>
            </a:xfrm>
            <a:prstGeom prst="ellipse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400">
                  <a:latin typeface="Bahnschrift" panose="020B0502040204020203" pitchFamily="34" charset="0"/>
                </a:rPr>
                <a:t>2</a:t>
              </a:r>
              <a:endParaRPr lang="en-GB" sz="14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DCF691-7123-8B20-5CE9-0BD75484490A}"/>
              </a:ext>
            </a:extLst>
          </p:cNvPr>
          <p:cNvGrpSpPr/>
          <p:nvPr/>
        </p:nvGrpSpPr>
        <p:grpSpPr>
          <a:xfrm>
            <a:off x="3140608" y="3288276"/>
            <a:ext cx="6585995" cy="1360619"/>
            <a:chOff x="479385" y="5830713"/>
            <a:chExt cx="6585995" cy="136061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FD89DC-F3D1-3C2B-30F5-17756C8BCAA3}"/>
                </a:ext>
              </a:extLst>
            </p:cNvPr>
            <p:cNvSpPr/>
            <p:nvPr/>
          </p:nvSpPr>
          <p:spPr>
            <a:xfrm>
              <a:off x="479385" y="5955849"/>
              <a:ext cx="1180618" cy="1180618"/>
            </a:xfrm>
            <a:prstGeom prst="ellipse">
              <a:avLst/>
            </a:prstGeom>
            <a:blipFill>
              <a:blip r:embed="rId4"/>
              <a:stretch>
                <a:fillRect/>
              </a:stretch>
            </a:blip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D6FB1F0-341A-245A-1FC2-6F1014B7845D}"/>
                </a:ext>
              </a:extLst>
            </p:cNvPr>
            <p:cNvSpPr txBox="1"/>
            <p:nvPr/>
          </p:nvSpPr>
          <p:spPr>
            <a:xfrm>
              <a:off x="1752600" y="6010713"/>
              <a:ext cx="5312780" cy="1180619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r>
                <a:rPr lang="sr-Latn-RS" sz="1200" b="1">
                  <a:solidFill>
                    <a:srgbClr val="90C900"/>
                  </a:solidFill>
                  <a:latin typeface="Bahnschrift" panose="020B0502040204020203" pitchFamily="34" charset="0"/>
                </a:rPr>
                <a:t>AUGUST 01, 2022 – SEPTEMBER 22,2022</a:t>
              </a:r>
            </a:p>
            <a:p>
              <a:r>
                <a:rPr lang="en-GB" sz="1200" b="1">
                  <a:latin typeface="Bahnschrift" panose="020B0502040204020203" pitchFamily="34" charset="0"/>
                </a:rPr>
                <a:t>Pre-Construction Stage</a:t>
              </a:r>
              <a:endParaRPr lang="sr-Latn-RS" sz="1200" b="1">
                <a:latin typeface="Bahnschrift" panose="020B0502040204020203" pitchFamily="34" charset="0"/>
              </a:endParaRPr>
            </a:p>
            <a:p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S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itting down with an architect to discuss the project.</a:t>
              </a:r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 There are substeps of this stage: 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programming and feasibility, schematic design, design development, and contract documents.</a:t>
              </a:r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 The final outcome should be creation of 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contracts that contain the final drawings and specifications.</a:t>
              </a:r>
              <a:endParaRPr lang="en-GB" sz="1200" b="1">
                <a:latin typeface="Bahnschrift" panose="020B0502040204020203" pitchFamily="34" charset="0"/>
              </a:endParaRPr>
            </a:p>
            <a:p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9B2CB52-F8F9-FE84-CDB4-F8B8D9B68896}"/>
                </a:ext>
              </a:extLst>
            </p:cNvPr>
            <p:cNvSpPr/>
            <p:nvPr/>
          </p:nvSpPr>
          <p:spPr>
            <a:xfrm>
              <a:off x="1300003" y="5830713"/>
              <a:ext cx="360000" cy="360000"/>
            </a:xfrm>
            <a:prstGeom prst="ellipse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400">
                  <a:latin typeface="Bahnschrift" panose="020B0502040204020203" pitchFamily="34" charset="0"/>
                </a:rPr>
                <a:t>3</a:t>
              </a:r>
              <a:endParaRPr lang="en-GB" sz="14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8049E4A-E2A3-C3AB-E4D8-FA040775F5CB}"/>
              </a:ext>
            </a:extLst>
          </p:cNvPr>
          <p:cNvGrpSpPr/>
          <p:nvPr/>
        </p:nvGrpSpPr>
        <p:grpSpPr>
          <a:xfrm>
            <a:off x="4592881" y="1971431"/>
            <a:ext cx="5679060" cy="1360619"/>
            <a:chOff x="479385" y="5830713"/>
            <a:chExt cx="5679060" cy="136061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2D32DE-0BDE-ED0D-CA40-B4383BEF9CC9}"/>
                </a:ext>
              </a:extLst>
            </p:cNvPr>
            <p:cNvSpPr/>
            <p:nvPr/>
          </p:nvSpPr>
          <p:spPr>
            <a:xfrm>
              <a:off x="479385" y="5955849"/>
              <a:ext cx="1180618" cy="1180618"/>
            </a:xfrm>
            <a:prstGeom prst="ellipse">
              <a:avLst/>
            </a:prstGeom>
            <a:blipFill>
              <a:blip r:embed="rId5"/>
              <a:stretch>
                <a:fillRect/>
              </a:stretch>
            </a:blip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A3DEBB-85EF-F9AC-C002-924F6338B51D}"/>
                </a:ext>
              </a:extLst>
            </p:cNvPr>
            <p:cNvSpPr txBox="1"/>
            <p:nvPr/>
          </p:nvSpPr>
          <p:spPr>
            <a:xfrm>
              <a:off x="1752600" y="6010713"/>
              <a:ext cx="4405845" cy="1180619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r>
                <a:rPr lang="sr-Latn-RS" sz="1200" b="1">
                  <a:solidFill>
                    <a:srgbClr val="90C900"/>
                  </a:solidFill>
                  <a:latin typeface="Bahnschrift" panose="020B0502040204020203" pitchFamily="34" charset="0"/>
                </a:rPr>
                <a:t>OCTOBER 01, 2022 – DECEMBER 23,2022</a:t>
              </a:r>
            </a:p>
            <a:p>
              <a:r>
                <a:rPr lang="en-GB" sz="1200" b="1">
                  <a:latin typeface="Bahnschrift" panose="020B0502040204020203" pitchFamily="34" charset="0"/>
                </a:rPr>
                <a:t>Procurement Stage</a:t>
              </a:r>
              <a:endParaRPr lang="sr-Latn-RS" sz="1200" b="1">
                <a:latin typeface="Bahnschrift" panose="020B0502040204020203" pitchFamily="34" charset="0"/>
              </a:endParaRPr>
            </a:p>
            <a:p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The task is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 to procure materials, equipment, and workforce.</a:t>
              </a:r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 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Although this task is performed by the main contractor, subcontractors can be assigned certain tasks such as hiring their own workers or sourcing for their own materials.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BD3CA7D-DBE4-0145-D989-D4D9102722B8}"/>
                </a:ext>
              </a:extLst>
            </p:cNvPr>
            <p:cNvSpPr/>
            <p:nvPr/>
          </p:nvSpPr>
          <p:spPr>
            <a:xfrm>
              <a:off x="1300003" y="5830713"/>
              <a:ext cx="360000" cy="360000"/>
            </a:xfrm>
            <a:prstGeom prst="ellipse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400">
                  <a:latin typeface="Bahnschrift" panose="020B0502040204020203" pitchFamily="34" charset="0"/>
                </a:rPr>
                <a:t>4</a:t>
              </a:r>
              <a:endParaRPr lang="en-GB" sz="1400">
                <a:latin typeface="Bahnschrift" panose="020B0502040204020203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B2485F1-D5CE-F0A4-56AA-C301371028DB}"/>
              </a:ext>
            </a:extLst>
          </p:cNvPr>
          <p:cNvGrpSpPr/>
          <p:nvPr/>
        </p:nvGrpSpPr>
        <p:grpSpPr>
          <a:xfrm>
            <a:off x="6374000" y="336061"/>
            <a:ext cx="4052262" cy="1588216"/>
            <a:chOff x="479385" y="5830713"/>
            <a:chExt cx="4052262" cy="158821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D0B0365-1552-2551-2868-679F9BDE38C0}"/>
                </a:ext>
              </a:extLst>
            </p:cNvPr>
            <p:cNvSpPr/>
            <p:nvPr/>
          </p:nvSpPr>
          <p:spPr>
            <a:xfrm>
              <a:off x="479385" y="5955849"/>
              <a:ext cx="1180618" cy="1180618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27062DB-5E17-B849-F44E-B3D75CA41D64}"/>
                </a:ext>
              </a:extLst>
            </p:cNvPr>
            <p:cNvSpPr txBox="1"/>
            <p:nvPr/>
          </p:nvSpPr>
          <p:spPr>
            <a:xfrm>
              <a:off x="1752600" y="6010713"/>
              <a:ext cx="2779047" cy="1408216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r>
                <a:rPr lang="sr-Latn-RS" sz="1200" b="1">
                  <a:solidFill>
                    <a:srgbClr val="90C900"/>
                  </a:solidFill>
                  <a:latin typeface="Bahnschrift" panose="020B0502040204020203" pitchFamily="34" charset="0"/>
                </a:rPr>
                <a:t>MARCH 01, 2023 – JULY 03,2023</a:t>
              </a:r>
            </a:p>
            <a:p>
              <a:r>
                <a:rPr lang="sr-Latn-RS" sz="1200" b="1">
                  <a:latin typeface="Bahnschrift" panose="020B0502040204020203" pitchFamily="34" charset="0"/>
                </a:rPr>
                <a:t>Construction</a:t>
              </a:r>
              <a:r>
                <a:rPr lang="en-GB" sz="1200" b="1">
                  <a:latin typeface="Bahnschrift" panose="020B0502040204020203" pitchFamily="34" charset="0"/>
                </a:rPr>
                <a:t> Stage</a:t>
              </a:r>
              <a:endParaRPr lang="sr-Latn-RS" sz="1200" b="1">
                <a:latin typeface="Bahnschrift" panose="020B0502040204020203" pitchFamily="34" charset="0"/>
              </a:endParaRPr>
            </a:p>
            <a:p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B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efore construction begins, a pre-construction meeting is conducted to ensure that any contentious issues are resolved.</a:t>
              </a:r>
              <a:r>
                <a:rPr lang="sr-Latn-RS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 </a:t>
              </a:r>
              <a:r>
                <a:rPr lang="en-GB" sz="1050">
                  <a:solidFill>
                    <a:schemeClr val="bg2">
                      <a:lumMod val="25000"/>
                    </a:schemeClr>
                  </a:solidFill>
                  <a:latin typeface="Bahnschrift" panose="020B0502040204020203" pitchFamily="34" charset="0"/>
                </a:rPr>
                <a:t>all the contentious issues are ironed out, the project team can now move on site to embark on the actual construction journey.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C37A0AF-9167-0E4E-79E3-F5946ED51CF8}"/>
                </a:ext>
              </a:extLst>
            </p:cNvPr>
            <p:cNvSpPr/>
            <p:nvPr/>
          </p:nvSpPr>
          <p:spPr>
            <a:xfrm>
              <a:off x="1300003" y="5830713"/>
              <a:ext cx="360000" cy="360000"/>
            </a:xfrm>
            <a:prstGeom prst="ellipse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400">
                  <a:latin typeface="Bahnschrift" panose="020B0502040204020203" pitchFamily="34" charset="0"/>
                </a:rPr>
                <a:t>5</a:t>
              </a:r>
              <a:endParaRPr lang="en-GB" sz="1400">
                <a:latin typeface="Bahnschrift" panose="020B0502040204020203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426AA76-2E6B-4870-A40C-19D10EB20246}"/>
              </a:ext>
            </a:extLst>
          </p:cNvPr>
          <p:cNvGrpSpPr/>
          <p:nvPr/>
        </p:nvGrpSpPr>
        <p:grpSpPr>
          <a:xfrm>
            <a:off x="159122" y="310973"/>
            <a:ext cx="4236086" cy="887500"/>
            <a:chOff x="159122" y="310973"/>
            <a:chExt cx="4236086" cy="8875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09801D8-A0EA-381C-5D00-ABC6EC8DD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122" y="310973"/>
              <a:ext cx="1664180" cy="887500"/>
            </a:xfrm>
            <a:prstGeom prst="rect">
              <a:avLst/>
            </a:prstGeom>
          </p:spPr>
        </p:pic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B17C3A7-139C-5C31-AA8B-80F5A5DF52A2}"/>
                </a:ext>
              </a:extLst>
            </p:cNvPr>
            <p:cNvGrpSpPr/>
            <p:nvPr/>
          </p:nvGrpSpPr>
          <p:grpSpPr>
            <a:xfrm>
              <a:off x="1541159" y="381071"/>
              <a:ext cx="2854049" cy="537566"/>
              <a:chOff x="1570252" y="1031321"/>
              <a:chExt cx="3473096" cy="742716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19A0E0-B593-BA6B-576F-399C2B72A7DC}"/>
                  </a:ext>
                </a:extLst>
              </p:cNvPr>
              <p:cNvSpPr txBox="1"/>
              <p:nvPr/>
            </p:nvSpPr>
            <p:spPr>
              <a:xfrm>
                <a:off x="1570252" y="1051141"/>
                <a:ext cx="3455074" cy="722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z="2800">
                    <a:latin typeface="Bahnschrift" panose="020B0502040204020203" pitchFamily="34" charset="0"/>
                  </a:rPr>
                  <a:t>CONSTRUCTORS</a:t>
                </a:r>
                <a:endParaRPr lang="en-GB" sz="2800">
                  <a:latin typeface="Bahnschrift" panose="020B0502040204020203" pitchFamily="34" charset="0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4C3C521-F415-C96C-52DE-24F427F1D9B1}"/>
                  </a:ext>
                </a:extLst>
              </p:cNvPr>
              <p:cNvSpPr txBox="1"/>
              <p:nvPr/>
            </p:nvSpPr>
            <p:spPr>
              <a:xfrm>
                <a:off x="1588274" y="1031321"/>
                <a:ext cx="3455074" cy="722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z="2800">
                    <a:solidFill>
                      <a:srgbClr val="90C900"/>
                    </a:solidFill>
                    <a:latin typeface="Bahnschrift" panose="020B0502040204020203" pitchFamily="34" charset="0"/>
                  </a:rPr>
                  <a:t>CONSTRUCTORS</a:t>
                </a:r>
                <a:endParaRPr lang="en-GB" sz="2800">
                  <a:solidFill>
                    <a:srgbClr val="90C900"/>
                  </a:solidFill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4913AEA-A2B2-CC2B-A0D7-7B1DDD0D49D5}"/>
                </a:ext>
              </a:extLst>
            </p:cNvPr>
            <p:cNvSpPr txBox="1"/>
            <p:nvPr/>
          </p:nvSpPr>
          <p:spPr>
            <a:xfrm>
              <a:off x="1580969" y="841564"/>
              <a:ext cx="2149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200">
                  <a:latin typeface="Bahnschrift" panose="020B0502040204020203" pitchFamily="34" charset="0"/>
                </a:rPr>
                <a:t>We Build Worlds Around You</a:t>
              </a:r>
              <a:endParaRPr lang="en-GB" sz="1200">
                <a:latin typeface="Bahnschrift" panose="020B0502040204020203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01EC4B9-DF40-A1D8-A9C6-C4692F75BE85}"/>
              </a:ext>
            </a:extLst>
          </p:cNvPr>
          <p:cNvGrpSpPr/>
          <p:nvPr/>
        </p:nvGrpSpPr>
        <p:grpSpPr>
          <a:xfrm>
            <a:off x="373259" y="1721693"/>
            <a:ext cx="3092513" cy="1198419"/>
            <a:chOff x="373259" y="1462613"/>
            <a:chExt cx="3092513" cy="11984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901CF1D-3B21-F4D4-20A8-BA3817880993}"/>
                </a:ext>
              </a:extLst>
            </p:cNvPr>
            <p:cNvSpPr txBox="1"/>
            <p:nvPr/>
          </p:nvSpPr>
          <p:spPr>
            <a:xfrm>
              <a:off x="373259" y="1462613"/>
              <a:ext cx="309251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3200">
                  <a:latin typeface="Bahnschrift" panose="020B0502040204020203" pitchFamily="34" charset="0"/>
                </a:rPr>
                <a:t>CONSTRUCTION</a:t>
              </a:r>
            </a:p>
            <a:p>
              <a:r>
                <a:rPr lang="sr-Latn-RS" sz="3200">
                  <a:latin typeface="Bahnschrift" panose="020B0502040204020203" pitchFamily="34" charset="0"/>
                </a:rPr>
                <a:t>TIMELINE</a:t>
              </a:r>
              <a:endParaRPr lang="en-GB" sz="3200">
                <a:latin typeface="Bahnschrift" panose="020B0502040204020203" pitchFamily="34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A5B727A-283C-2CFC-120B-2B7B2E67C8B6}"/>
                </a:ext>
              </a:extLst>
            </p:cNvPr>
            <p:cNvCxnSpPr/>
            <p:nvPr/>
          </p:nvCxnSpPr>
          <p:spPr>
            <a:xfrm>
              <a:off x="525659" y="2661032"/>
              <a:ext cx="10155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61E362A1-04E6-5B88-110D-7819FD785F1F}"/>
              </a:ext>
            </a:extLst>
          </p:cNvPr>
          <p:cNvSpPr>
            <a:spLocks noChangeAspect="1"/>
          </p:cNvSpPr>
          <p:nvPr/>
        </p:nvSpPr>
        <p:spPr>
          <a:xfrm rot="5400000" flipH="1" flipV="1">
            <a:off x="8643388" y="5504999"/>
            <a:ext cx="1949351" cy="216000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01ED6BB4-0731-00C0-E2F6-525AA3CA82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213" y="6161701"/>
            <a:ext cx="2160154" cy="1152000"/>
          </a:xfrm>
          <a:prstGeom prst="rect">
            <a:avLst/>
          </a:prstGeom>
        </p:spPr>
      </p:pic>
      <p:pic>
        <p:nvPicPr>
          <p:cNvPr id="45" name="Picture 44">
            <a:hlinkClick r:id="rId8"/>
            <a:extLst>
              <a:ext uri="{FF2B5EF4-FFF2-40B4-BE49-F238E27FC236}">
                <a16:creationId xmlns:a16="http://schemas.microsoft.com/office/drawing/2014/main" id="{8058810B-8FBD-2BA6-36E8-046BC7B50EB5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261" y="132411"/>
            <a:ext cx="1080001" cy="227126"/>
          </a:xfrm>
          <a:prstGeom prst="rect">
            <a:avLst/>
          </a:prstGeom>
        </p:spPr>
      </p:pic>
      <p:sp>
        <p:nvSpPr>
          <p:cNvPr id="46" name="TextBox 84">
            <a:extLst>
              <a:ext uri="{FF2B5EF4-FFF2-40B4-BE49-F238E27FC236}">
                <a16:creationId xmlns:a16="http://schemas.microsoft.com/office/drawing/2014/main" id="{97153C63-21CF-8EA8-4318-42F091EBDCEE}"/>
              </a:ext>
            </a:extLst>
          </p:cNvPr>
          <p:cNvSpPr txBox="1"/>
          <p:nvPr/>
        </p:nvSpPr>
        <p:spPr>
          <a:xfrm>
            <a:off x="9358543" y="7313252"/>
            <a:ext cx="1104038" cy="212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800">
                <a:solidFill>
                  <a:schemeClr val="bg1"/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800">
              <a:solidFill>
                <a:schemeClr val="bg1"/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01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314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4</cp:revision>
  <dcterms:created xsi:type="dcterms:W3CDTF">2022-05-20T20:22:43Z</dcterms:created>
  <dcterms:modified xsi:type="dcterms:W3CDTF">2022-05-20T22:11:14Z</dcterms:modified>
</cp:coreProperties>
</file>