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E4B"/>
    <a:srgbClr val="E34486"/>
    <a:srgbClr val="B5C486"/>
    <a:srgbClr val="30303C"/>
    <a:srgbClr val="3C8BD9"/>
    <a:srgbClr val="EABA5A"/>
    <a:srgbClr val="CD424D"/>
    <a:srgbClr val="9E3047"/>
    <a:srgbClr val="31313D"/>
    <a:srgbClr val="F37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098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67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8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2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84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8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89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23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16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04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43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AED5-AB9F-411A-A0E6-0B54F2579C4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7318-F9E5-4479-B1FB-E60E4F493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5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E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68B310-54BC-7258-6CE2-30B4DA25D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1" y="3943923"/>
            <a:ext cx="10198629" cy="3621031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F6011CBA-D25F-9B22-47B7-C164B40899F1}"/>
              </a:ext>
            </a:extLst>
          </p:cNvPr>
          <p:cNvGrpSpPr/>
          <p:nvPr/>
        </p:nvGrpSpPr>
        <p:grpSpPr>
          <a:xfrm>
            <a:off x="7551618" y="2705459"/>
            <a:ext cx="2894362" cy="4501820"/>
            <a:chOff x="7356259" y="2700180"/>
            <a:chExt cx="2894362" cy="450182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A0CA10D-BBF5-B9DC-CFDB-F9D5F8029284}"/>
                </a:ext>
              </a:extLst>
            </p:cNvPr>
            <p:cNvGrpSpPr/>
            <p:nvPr/>
          </p:nvGrpSpPr>
          <p:grpSpPr>
            <a:xfrm>
              <a:off x="7356259" y="4257040"/>
              <a:ext cx="2894362" cy="2944960"/>
              <a:chOff x="7356259" y="4257040"/>
              <a:chExt cx="2894362" cy="294496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A82F8CA-257C-3411-D3F9-C75A3CE22166}"/>
                  </a:ext>
                </a:extLst>
              </p:cNvPr>
              <p:cNvSpPr/>
              <p:nvPr/>
            </p:nvSpPr>
            <p:spPr>
              <a:xfrm rot="21121176">
                <a:off x="8708142" y="6891190"/>
                <a:ext cx="1542479" cy="261620"/>
              </a:xfrm>
              <a:prstGeom prst="ellipse">
                <a:avLst/>
              </a:prstGeom>
              <a:gradFill flip="none" rotWithShape="1">
                <a:gsLst>
                  <a:gs pos="12000">
                    <a:schemeClr val="tx1">
                      <a:alpha val="71000"/>
                    </a:schemeClr>
                  </a:gs>
                  <a:gs pos="82000">
                    <a:srgbClr val="31313D">
                      <a:alpha val="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CCF4EEF-450A-732D-3BCE-A5840D754318}"/>
                  </a:ext>
                </a:extLst>
              </p:cNvPr>
              <p:cNvGrpSpPr/>
              <p:nvPr/>
            </p:nvGrpSpPr>
            <p:grpSpPr>
              <a:xfrm>
                <a:off x="7356259" y="4257040"/>
                <a:ext cx="2088941" cy="2944960"/>
                <a:chOff x="7356259" y="4257040"/>
                <a:chExt cx="2088941" cy="2944960"/>
              </a:xfrm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7FCFC1BC-E336-2FC6-CE6C-9415B544F5CD}"/>
                    </a:ext>
                  </a:extLst>
                </p:cNvPr>
                <p:cNvGrpSpPr/>
                <p:nvPr/>
              </p:nvGrpSpPr>
              <p:grpSpPr>
                <a:xfrm>
                  <a:off x="8077200" y="4257040"/>
                  <a:ext cx="1368000" cy="2944960"/>
                  <a:chOff x="8077200" y="4257040"/>
                  <a:chExt cx="1368000" cy="2944960"/>
                </a:xfrm>
              </p:grpSpPr>
              <p:sp>
                <p:nvSpPr>
                  <p:cNvPr id="7" name="Rectangle: Rounded Corners 6">
                    <a:extLst>
                      <a:ext uri="{FF2B5EF4-FFF2-40B4-BE49-F238E27FC236}">
                        <a16:creationId xmlns:a16="http://schemas.microsoft.com/office/drawing/2014/main" id="{A2A533DC-CB4A-15C8-C1B0-36F8EC1C7C71}"/>
                      </a:ext>
                    </a:extLst>
                  </p:cNvPr>
                  <p:cNvSpPr/>
                  <p:nvPr/>
                </p:nvSpPr>
                <p:spPr>
                  <a:xfrm>
                    <a:off x="8077200" y="4257040"/>
                    <a:ext cx="1368000" cy="1368000"/>
                  </a:xfrm>
                  <a:prstGeom prst="round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57150">
                    <a:solidFill>
                      <a:srgbClr val="F37F2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9" name="Straight Connector 8">
                    <a:extLst>
                      <a:ext uri="{FF2B5EF4-FFF2-40B4-BE49-F238E27FC236}">
                        <a16:creationId xmlns:a16="http://schemas.microsoft.com/office/drawing/2014/main" id="{D63BCF3D-57AA-352F-E205-47930D95C24F}"/>
                      </a:ext>
                    </a:extLst>
                  </p:cNvPr>
                  <p:cNvCxnSpPr>
                    <a:stCxn id="7" idx="2"/>
                  </p:cNvCxnSpPr>
                  <p:nvPr/>
                </p:nvCxnSpPr>
                <p:spPr>
                  <a:xfrm>
                    <a:off x="8761200" y="5625040"/>
                    <a:ext cx="0" cy="1486960"/>
                  </a:xfrm>
                  <a:prstGeom prst="line">
                    <a:avLst/>
                  </a:prstGeom>
                  <a:ln w="57150">
                    <a:solidFill>
                      <a:srgbClr val="F37F28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Oval 9">
                    <a:extLst>
                      <a:ext uri="{FF2B5EF4-FFF2-40B4-BE49-F238E27FC236}">
                        <a16:creationId xmlns:a16="http://schemas.microsoft.com/office/drawing/2014/main" id="{3AC34263-656F-E683-7AD6-01EA1361CF4F}"/>
                      </a:ext>
                    </a:extLst>
                  </p:cNvPr>
                  <p:cNvSpPr/>
                  <p:nvPr/>
                </p:nvSpPr>
                <p:spPr>
                  <a:xfrm>
                    <a:off x="8671200" y="7022000"/>
                    <a:ext cx="180000" cy="1800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8783ED35-04A0-BF90-8FB9-5683DF779137}"/>
                    </a:ext>
                  </a:extLst>
                </p:cNvPr>
                <p:cNvSpPr txBox="1"/>
                <p:nvPr/>
              </p:nvSpPr>
              <p:spPr>
                <a:xfrm>
                  <a:off x="7356259" y="6404114"/>
                  <a:ext cx="1261884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4000">
                      <a:solidFill>
                        <a:srgbClr val="F37F28"/>
                      </a:solidFill>
                      <a:latin typeface="Bahnschrift" panose="020B0502040204020203" pitchFamily="34" charset="0"/>
                    </a:rPr>
                    <a:t>2022</a:t>
                  </a:r>
                  <a:endParaRPr lang="en-GB" sz="4000">
                    <a:solidFill>
                      <a:srgbClr val="F37F28"/>
                    </a:solidFill>
                    <a:latin typeface="Bahnschrift" panose="020B0502040204020203" pitchFamily="34" charset="0"/>
                  </a:endParaRPr>
                </a:p>
              </p:txBody>
            </p:sp>
          </p:grp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1F1EAE6-2F26-0BBC-FA66-49E26B50FEEF}"/>
                </a:ext>
              </a:extLst>
            </p:cNvPr>
            <p:cNvGrpSpPr/>
            <p:nvPr/>
          </p:nvGrpSpPr>
          <p:grpSpPr>
            <a:xfrm>
              <a:off x="7980377" y="2700180"/>
              <a:ext cx="1724455" cy="1433850"/>
              <a:chOff x="7980377" y="2541684"/>
              <a:chExt cx="1724455" cy="143385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C04F16-BF46-31D5-E023-311B1E65E51C}"/>
                  </a:ext>
                </a:extLst>
              </p:cNvPr>
              <p:cNvSpPr txBox="1"/>
              <p:nvPr/>
            </p:nvSpPr>
            <p:spPr>
              <a:xfrm>
                <a:off x="7980377" y="2541684"/>
                <a:ext cx="156164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z="1100">
                    <a:solidFill>
                      <a:srgbClr val="F37F28"/>
                    </a:solidFill>
                    <a:latin typeface="Bahnschrift" panose="020B0502040204020203" pitchFamily="34" charset="0"/>
                  </a:rPr>
                  <a:t>HEAD OF MARKETING</a:t>
                </a:r>
                <a:endParaRPr lang="en-GB" sz="1100">
                  <a:solidFill>
                    <a:srgbClr val="F37F28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7C7C7E5-C633-130D-4061-BF03BA107024}"/>
                  </a:ext>
                </a:extLst>
              </p:cNvPr>
              <p:cNvSpPr txBox="1"/>
              <p:nvPr/>
            </p:nvSpPr>
            <p:spPr>
              <a:xfrm>
                <a:off x="7980377" y="2762695"/>
                <a:ext cx="123142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z="1000">
                    <a:solidFill>
                      <a:schemeClr val="bg1">
                        <a:lumMod val="85000"/>
                      </a:schemeClr>
                    </a:solidFill>
                    <a:latin typeface="Bahnschrift" panose="020B0502040204020203" pitchFamily="34" charset="0"/>
                  </a:rPr>
                  <a:t>Big Marketing LTD</a:t>
                </a:r>
                <a:endParaRPr lang="en-GB" sz="1000">
                  <a:solidFill>
                    <a:schemeClr val="bg1">
                      <a:lumMod val="8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09B0F0-7316-0F23-DC9F-BD13652F454B}"/>
                  </a:ext>
                </a:extLst>
              </p:cNvPr>
              <p:cNvSpPr txBox="1"/>
              <p:nvPr/>
            </p:nvSpPr>
            <p:spPr>
              <a:xfrm>
                <a:off x="7980377" y="3021427"/>
                <a:ext cx="172445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8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Building the marketing organisation and managing the brand image and marketing for 7 countries. Nagotiation and procurement of radio advertising, project management of the new front-end platform, cost analysis.</a:t>
                </a:r>
                <a:endParaRPr lang="en-GB" sz="8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5F29F74-7768-94B5-D0B0-C3381DE3AD23}"/>
              </a:ext>
            </a:extLst>
          </p:cNvPr>
          <p:cNvGrpSpPr/>
          <p:nvPr/>
        </p:nvGrpSpPr>
        <p:grpSpPr>
          <a:xfrm>
            <a:off x="5939454" y="2323829"/>
            <a:ext cx="2571473" cy="4311580"/>
            <a:chOff x="7679148" y="3012600"/>
            <a:chExt cx="2571473" cy="431158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33FBD1D-EDB4-5C45-17B6-96FD757B87EC}"/>
                </a:ext>
              </a:extLst>
            </p:cNvPr>
            <p:cNvGrpSpPr/>
            <p:nvPr/>
          </p:nvGrpSpPr>
          <p:grpSpPr>
            <a:xfrm>
              <a:off x="7679148" y="4344670"/>
              <a:ext cx="2571473" cy="2979510"/>
              <a:chOff x="7679148" y="4344670"/>
              <a:chExt cx="2571473" cy="2979510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F14EC42-9FF6-4342-1C94-2670307D901B}"/>
                  </a:ext>
                </a:extLst>
              </p:cNvPr>
              <p:cNvSpPr/>
              <p:nvPr/>
            </p:nvSpPr>
            <p:spPr>
              <a:xfrm rot="21121176">
                <a:off x="8708142" y="6891190"/>
                <a:ext cx="1542479" cy="261620"/>
              </a:xfrm>
              <a:prstGeom prst="ellipse">
                <a:avLst/>
              </a:prstGeom>
              <a:gradFill flip="none" rotWithShape="1">
                <a:gsLst>
                  <a:gs pos="12000">
                    <a:schemeClr val="tx1">
                      <a:alpha val="71000"/>
                    </a:schemeClr>
                  </a:gs>
                  <a:gs pos="82000">
                    <a:srgbClr val="31313D">
                      <a:alpha val="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75C7FD89-11EC-3EFA-95EB-E0BB22614F2A}"/>
                  </a:ext>
                </a:extLst>
              </p:cNvPr>
              <p:cNvGrpSpPr/>
              <p:nvPr/>
            </p:nvGrpSpPr>
            <p:grpSpPr>
              <a:xfrm>
                <a:off x="7679148" y="4344670"/>
                <a:ext cx="1633872" cy="2979510"/>
                <a:chOff x="7679148" y="4344670"/>
                <a:chExt cx="1633872" cy="297951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C2B3C865-B190-5CDD-8D26-A343B6DB2AEE}"/>
                    </a:ext>
                  </a:extLst>
                </p:cNvPr>
                <p:cNvGrpSpPr/>
                <p:nvPr/>
              </p:nvGrpSpPr>
              <p:grpSpPr>
                <a:xfrm>
                  <a:off x="8161020" y="4344670"/>
                  <a:ext cx="1152000" cy="2854960"/>
                  <a:chOff x="8161020" y="4344670"/>
                  <a:chExt cx="1152000" cy="2854960"/>
                </a:xfrm>
              </p:grpSpPr>
              <p:sp>
                <p:nvSpPr>
                  <p:cNvPr id="43" name="Rectangle: Rounded Corners 42">
                    <a:extLst>
                      <a:ext uri="{FF2B5EF4-FFF2-40B4-BE49-F238E27FC236}">
                        <a16:creationId xmlns:a16="http://schemas.microsoft.com/office/drawing/2014/main" id="{77538B5C-A105-3E79-C44D-A2A523C52D95}"/>
                      </a:ext>
                    </a:extLst>
                  </p:cNvPr>
                  <p:cNvSpPr/>
                  <p:nvPr/>
                </p:nvSpPr>
                <p:spPr>
                  <a:xfrm>
                    <a:off x="8161020" y="4344670"/>
                    <a:ext cx="1152000" cy="1152000"/>
                  </a:xfrm>
                  <a:prstGeom prst="round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 w="57150">
                    <a:solidFill>
                      <a:srgbClr val="CD424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130CF70C-DA78-062E-7661-79A6727E8BC3}"/>
                      </a:ext>
                    </a:extLst>
                  </p:cNvPr>
                  <p:cNvCxnSpPr>
                    <a:cxnSpLocks/>
                    <a:stCxn id="43" idx="2"/>
                    <a:endCxn id="45" idx="0"/>
                  </p:cNvCxnSpPr>
                  <p:nvPr/>
                </p:nvCxnSpPr>
                <p:spPr>
                  <a:xfrm flipH="1">
                    <a:off x="8731956" y="5496670"/>
                    <a:ext cx="5064" cy="1522960"/>
                  </a:xfrm>
                  <a:prstGeom prst="line">
                    <a:avLst/>
                  </a:prstGeom>
                  <a:ln w="57150">
                    <a:solidFill>
                      <a:srgbClr val="CD424D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ECDEFC3A-67FE-4377-84B4-AA2190F2498A}"/>
                      </a:ext>
                    </a:extLst>
                  </p:cNvPr>
                  <p:cNvSpPr/>
                  <p:nvPr/>
                </p:nvSpPr>
                <p:spPr>
                  <a:xfrm>
                    <a:off x="8641956" y="7019630"/>
                    <a:ext cx="180000" cy="180000"/>
                  </a:xfrm>
                  <a:prstGeom prst="ellipse">
                    <a:avLst/>
                  </a:prstGeom>
                  <a:solidFill>
                    <a:srgbClr val="CD424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0C5C5546-5246-E7DC-2E8B-8E79E4669582}"/>
                    </a:ext>
                  </a:extLst>
                </p:cNvPr>
                <p:cNvSpPr txBox="1"/>
                <p:nvPr/>
              </p:nvSpPr>
              <p:spPr>
                <a:xfrm>
                  <a:off x="7679148" y="6800960"/>
                  <a:ext cx="87395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2800">
                      <a:solidFill>
                        <a:srgbClr val="CD424D"/>
                      </a:solidFill>
                      <a:latin typeface="Bahnschrift" panose="020B0502040204020203" pitchFamily="34" charset="0"/>
                    </a:rPr>
                    <a:t>2021</a:t>
                  </a:r>
                  <a:endParaRPr lang="en-GB" sz="2800">
                    <a:solidFill>
                      <a:srgbClr val="CD424D"/>
                    </a:solidFill>
                    <a:latin typeface="Bahnschrift" panose="020B0502040204020203" pitchFamily="34" charset="0"/>
                  </a:endParaRPr>
                </a:p>
              </p:txBody>
            </p:sp>
          </p:grp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FCC902B-6D9C-A99E-AC4F-DA38A5236154}"/>
                </a:ext>
              </a:extLst>
            </p:cNvPr>
            <p:cNvGrpSpPr/>
            <p:nvPr/>
          </p:nvGrpSpPr>
          <p:grpSpPr>
            <a:xfrm>
              <a:off x="8031177" y="3012600"/>
              <a:ext cx="1724455" cy="1187629"/>
              <a:chOff x="8031177" y="2854104"/>
              <a:chExt cx="1724455" cy="1187629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7AB503E-72DA-149D-B627-D44E82181138}"/>
                  </a:ext>
                </a:extLst>
              </p:cNvPr>
              <p:cNvSpPr txBox="1"/>
              <p:nvPr/>
            </p:nvSpPr>
            <p:spPr>
              <a:xfrm>
                <a:off x="8031177" y="2854104"/>
                <a:ext cx="14830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z="1100">
                    <a:solidFill>
                      <a:srgbClr val="CD424D"/>
                    </a:solidFill>
                    <a:latin typeface="Bahnschrift" panose="020B0502040204020203" pitchFamily="34" charset="0"/>
                  </a:rPr>
                  <a:t>COUNTRY MANAGER</a:t>
                </a:r>
                <a:endParaRPr lang="en-GB" sz="1100">
                  <a:solidFill>
                    <a:srgbClr val="CD424D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01FF92E-CA09-4015-793D-2C9B21A3FE04}"/>
                  </a:ext>
                </a:extLst>
              </p:cNvPr>
              <p:cNvSpPr txBox="1"/>
              <p:nvPr/>
            </p:nvSpPr>
            <p:spPr>
              <a:xfrm>
                <a:off x="8031177" y="3075115"/>
                <a:ext cx="112723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z="1000">
                    <a:solidFill>
                      <a:schemeClr val="bg1">
                        <a:lumMod val="85000"/>
                      </a:schemeClr>
                    </a:solidFill>
                    <a:latin typeface="Bahnschrift" panose="020B0502040204020203" pitchFamily="34" charset="0"/>
                  </a:rPr>
                  <a:t>Sailor Travel Co.</a:t>
                </a:r>
                <a:endParaRPr lang="en-GB" sz="1000">
                  <a:solidFill>
                    <a:schemeClr val="bg1">
                      <a:lumMod val="8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10577FD-F214-4DA3-620F-F5B7D988BC2B}"/>
                  </a:ext>
                </a:extLst>
              </p:cNvPr>
              <p:cNvSpPr txBox="1"/>
              <p:nvPr/>
            </p:nvSpPr>
            <p:spPr>
              <a:xfrm>
                <a:off x="8031177" y="3333847"/>
                <a:ext cx="172445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8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Reorganization and restructuring of the head office. Increasing productivity, budgeting, contract nagotiation, and staff management and recruitment.</a:t>
                </a:r>
                <a:endParaRPr lang="en-GB" sz="8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DF049F9-0406-26EB-E885-3A905F02ADF4}"/>
              </a:ext>
            </a:extLst>
          </p:cNvPr>
          <p:cNvGrpSpPr/>
          <p:nvPr/>
        </p:nvGrpSpPr>
        <p:grpSpPr>
          <a:xfrm>
            <a:off x="4496866" y="2139514"/>
            <a:ext cx="2169842" cy="2975056"/>
            <a:chOff x="7844076" y="3670460"/>
            <a:chExt cx="2169842" cy="2975056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80CF36D-1BFC-275D-E100-65CD8E9395DE}"/>
                </a:ext>
              </a:extLst>
            </p:cNvPr>
            <p:cNvGrpSpPr/>
            <p:nvPr/>
          </p:nvGrpSpPr>
          <p:grpSpPr>
            <a:xfrm>
              <a:off x="7844076" y="4605424"/>
              <a:ext cx="2169842" cy="2040092"/>
              <a:chOff x="7844076" y="4605424"/>
              <a:chExt cx="2169842" cy="2040092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5C42D07-099B-379F-48EF-1567637B5F11}"/>
                  </a:ext>
                </a:extLst>
              </p:cNvPr>
              <p:cNvSpPr/>
              <p:nvPr/>
            </p:nvSpPr>
            <p:spPr>
              <a:xfrm rot="21121176">
                <a:off x="8718884" y="6355014"/>
                <a:ext cx="1295034" cy="223416"/>
              </a:xfrm>
              <a:prstGeom prst="ellipse">
                <a:avLst/>
              </a:prstGeom>
              <a:gradFill flip="none" rotWithShape="1">
                <a:gsLst>
                  <a:gs pos="12000">
                    <a:schemeClr val="tx1">
                      <a:alpha val="71000"/>
                    </a:schemeClr>
                  </a:gs>
                  <a:gs pos="82000">
                    <a:srgbClr val="31313D">
                      <a:alpha val="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DA81CF1A-850B-D0D2-B615-6203A3F2DC8B}"/>
                  </a:ext>
                </a:extLst>
              </p:cNvPr>
              <p:cNvGrpSpPr/>
              <p:nvPr/>
            </p:nvGrpSpPr>
            <p:grpSpPr>
              <a:xfrm>
                <a:off x="7844076" y="4605424"/>
                <a:ext cx="1416298" cy="2040092"/>
                <a:chOff x="7844076" y="4605424"/>
                <a:chExt cx="1416298" cy="2040092"/>
              </a:xfrm>
            </p:grpSpPr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CE4BB011-C245-C193-D0E0-234E3D2EB3B3}"/>
                    </a:ext>
                  </a:extLst>
                </p:cNvPr>
                <p:cNvGrpSpPr/>
                <p:nvPr/>
              </p:nvGrpSpPr>
              <p:grpSpPr>
                <a:xfrm>
                  <a:off x="8216374" y="4605424"/>
                  <a:ext cx="1044000" cy="2028741"/>
                  <a:chOff x="8216374" y="4605424"/>
                  <a:chExt cx="1044000" cy="2028741"/>
                </a:xfrm>
              </p:grpSpPr>
              <p:sp>
                <p:nvSpPr>
                  <p:cNvPr id="59" name="Rectangle: Rounded Corners 58">
                    <a:extLst>
                      <a:ext uri="{FF2B5EF4-FFF2-40B4-BE49-F238E27FC236}">
                        <a16:creationId xmlns:a16="http://schemas.microsoft.com/office/drawing/2014/main" id="{A6A43911-C680-F191-0E72-714244F33C73}"/>
                      </a:ext>
                    </a:extLst>
                  </p:cNvPr>
                  <p:cNvSpPr/>
                  <p:nvPr/>
                </p:nvSpPr>
                <p:spPr>
                  <a:xfrm>
                    <a:off x="8216374" y="4605424"/>
                    <a:ext cx="1044000" cy="1044000"/>
                  </a:xfrm>
                  <a:prstGeom prst="round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38100">
                    <a:solidFill>
                      <a:srgbClr val="3C8BD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F69CA923-2026-EAE3-1FE0-4DA77EC6590B}"/>
                      </a:ext>
                    </a:extLst>
                  </p:cNvPr>
                  <p:cNvCxnSpPr>
                    <a:cxnSpLocks/>
                    <a:stCxn id="59" idx="2"/>
                  </p:cNvCxnSpPr>
                  <p:nvPr/>
                </p:nvCxnSpPr>
                <p:spPr>
                  <a:xfrm>
                    <a:off x="8738374" y="5649424"/>
                    <a:ext cx="0" cy="966444"/>
                  </a:xfrm>
                  <a:prstGeom prst="line">
                    <a:avLst/>
                  </a:prstGeom>
                  <a:ln w="38100">
                    <a:solidFill>
                      <a:srgbClr val="3C8BD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Oval 60">
                    <a:extLst>
                      <a:ext uri="{FF2B5EF4-FFF2-40B4-BE49-F238E27FC236}">
                        <a16:creationId xmlns:a16="http://schemas.microsoft.com/office/drawing/2014/main" id="{77E2D8F3-00C6-5D10-3DD8-B0DEE4ECF72B}"/>
                      </a:ext>
                    </a:extLst>
                  </p:cNvPr>
                  <p:cNvSpPr/>
                  <p:nvPr/>
                </p:nvSpPr>
                <p:spPr>
                  <a:xfrm>
                    <a:off x="8664625" y="6490165"/>
                    <a:ext cx="144000" cy="144000"/>
                  </a:xfrm>
                  <a:prstGeom prst="ellipse">
                    <a:avLst/>
                  </a:prstGeom>
                  <a:solidFill>
                    <a:srgbClr val="3C8B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753D6EEB-29B0-BCB6-7A16-DC37EE575057}"/>
                    </a:ext>
                  </a:extLst>
                </p:cNvPr>
                <p:cNvSpPr txBox="1"/>
                <p:nvPr/>
              </p:nvSpPr>
              <p:spPr>
                <a:xfrm>
                  <a:off x="7844076" y="6183851"/>
                  <a:ext cx="78899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2400">
                      <a:solidFill>
                        <a:srgbClr val="3C8BD9"/>
                      </a:solidFill>
                      <a:latin typeface="Bahnschrift" panose="020B0502040204020203" pitchFamily="34" charset="0"/>
                    </a:rPr>
                    <a:t>2018</a:t>
                  </a:r>
                  <a:endParaRPr lang="en-GB" sz="2400">
                    <a:solidFill>
                      <a:srgbClr val="3C8BD9"/>
                    </a:solidFill>
                    <a:latin typeface="Bahnschrift" panose="020B0502040204020203" pitchFamily="34" charset="0"/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CBFD78FB-90DC-D021-4342-3554C0922763}"/>
                </a:ext>
              </a:extLst>
            </p:cNvPr>
            <p:cNvGrpSpPr/>
            <p:nvPr/>
          </p:nvGrpSpPr>
          <p:grpSpPr>
            <a:xfrm>
              <a:off x="8140396" y="3670460"/>
              <a:ext cx="1341040" cy="831233"/>
              <a:chOff x="8140396" y="3511964"/>
              <a:chExt cx="1341040" cy="831233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4B904E8-61F2-2F00-07DD-9619E7E34EB1}"/>
                  </a:ext>
                </a:extLst>
              </p:cNvPr>
              <p:cNvSpPr txBox="1"/>
              <p:nvPr/>
            </p:nvSpPr>
            <p:spPr>
              <a:xfrm>
                <a:off x="8140396" y="3511964"/>
                <a:ext cx="1315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1000">
                    <a:solidFill>
                      <a:srgbClr val="3C8BD9"/>
                    </a:solidFill>
                    <a:latin typeface="Bahnschrift" panose="020B0502040204020203" pitchFamily="34" charset="0"/>
                  </a:rPr>
                  <a:t>GOOGLE ADWORDS</a:t>
                </a:r>
              </a:p>
              <a:p>
                <a:r>
                  <a:rPr lang="sr-Latn-RS" sz="1000">
                    <a:solidFill>
                      <a:srgbClr val="3C8BD9"/>
                    </a:solidFill>
                    <a:latin typeface="Bahnschrift" panose="020B0502040204020203" pitchFamily="34" charset="0"/>
                  </a:rPr>
                  <a:t>CERTIFICATION</a:t>
                </a:r>
                <a:endParaRPr lang="en-GB" sz="1000">
                  <a:solidFill>
                    <a:srgbClr val="3C8BD9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10F747B-C24E-83C5-80F8-E72525A0D232}"/>
                  </a:ext>
                </a:extLst>
              </p:cNvPr>
              <p:cNvSpPr txBox="1"/>
              <p:nvPr/>
            </p:nvSpPr>
            <p:spPr>
              <a:xfrm>
                <a:off x="8140398" y="3927699"/>
                <a:ext cx="134103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7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Two weeks course to become a Google Adwords expert.</a:t>
                </a:r>
                <a:endParaRPr lang="en-GB" sz="7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EEF3960-30D2-C5C5-FDEF-86F758D753DE}"/>
              </a:ext>
            </a:extLst>
          </p:cNvPr>
          <p:cNvGrpSpPr/>
          <p:nvPr/>
        </p:nvGrpSpPr>
        <p:grpSpPr>
          <a:xfrm>
            <a:off x="1878076" y="2457633"/>
            <a:ext cx="1852724" cy="2311909"/>
            <a:chOff x="8058821" y="4136971"/>
            <a:chExt cx="1852724" cy="2311909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9DF5B494-489D-CA73-E3C4-651B292D2878}"/>
                </a:ext>
              </a:extLst>
            </p:cNvPr>
            <p:cNvGrpSpPr/>
            <p:nvPr/>
          </p:nvGrpSpPr>
          <p:grpSpPr>
            <a:xfrm>
              <a:off x="8058821" y="5056388"/>
              <a:ext cx="1852724" cy="1392492"/>
              <a:chOff x="8058821" y="5056388"/>
              <a:chExt cx="1852724" cy="1392492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B942E3C6-8BF8-C805-24BE-C98F7B2FE985}"/>
                  </a:ext>
                </a:extLst>
              </p:cNvPr>
              <p:cNvSpPr/>
              <p:nvPr/>
            </p:nvSpPr>
            <p:spPr>
              <a:xfrm rot="21305673">
                <a:off x="8733030" y="6323069"/>
                <a:ext cx="1178515" cy="122008"/>
              </a:xfrm>
              <a:prstGeom prst="ellipse">
                <a:avLst/>
              </a:prstGeom>
              <a:gradFill flip="none" rotWithShape="1">
                <a:gsLst>
                  <a:gs pos="12000">
                    <a:schemeClr val="tx1">
                      <a:alpha val="71000"/>
                    </a:schemeClr>
                  </a:gs>
                  <a:gs pos="82000">
                    <a:srgbClr val="31313D">
                      <a:alpha val="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A8A3BEA3-1CC8-DB6D-7A48-5169D4615A55}"/>
                  </a:ext>
                </a:extLst>
              </p:cNvPr>
              <p:cNvGrpSpPr/>
              <p:nvPr/>
            </p:nvGrpSpPr>
            <p:grpSpPr>
              <a:xfrm>
                <a:off x="8058821" y="5056388"/>
                <a:ext cx="1041487" cy="1392492"/>
                <a:chOff x="8058821" y="5056388"/>
                <a:chExt cx="1041487" cy="1392492"/>
              </a:xfrm>
            </p:grpSpPr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BCD3E1C6-ADDE-7AC3-5A43-E95CAA3C2E6E}"/>
                    </a:ext>
                  </a:extLst>
                </p:cNvPr>
                <p:cNvGrpSpPr/>
                <p:nvPr/>
              </p:nvGrpSpPr>
              <p:grpSpPr>
                <a:xfrm>
                  <a:off x="8344308" y="5056388"/>
                  <a:ext cx="756000" cy="1392492"/>
                  <a:chOff x="8344308" y="5056388"/>
                  <a:chExt cx="756000" cy="1392492"/>
                </a:xfrm>
              </p:grpSpPr>
              <p:sp>
                <p:nvSpPr>
                  <p:cNvPr id="75" name="Rectangle: Rounded Corners 74">
                    <a:extLst>
                      <a:ext uri="{FF2B5EF4-FFF2-40B4-BE49-F238E27FC236}">
                        <a16:creationId xmlns:a16="http://schemas.microsoft.com/office/drawing/2014/main" id="{AE524259-777A-7CCD-A6FA-F5DB21FF1C01}"/>
                      </a:ext>
                    </a:extLst>
                  </p:cNvPr>
                  <p:cNvSpPr/>
                  <p:nvPr/>
                </p:nvSpPr>
                <p:spPr>
                  <a:xfrm>
                    <a:off x="8344308" y="5056388"/>
                    <a:ext cx="756000" cy="756000"/>
                  </a:xfrm>
                  <a:prstGeom prst="round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 w="28575">
                    <a:solidFill>
                      <a:srgbClr val="B5C48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76" name="Straight Connector 75">
                    <a:extLst>
                      <a:ext uri="{FF2B5EF4-FFF2-40B4-BE49-F238E27FC236}">
                        <a16:creationId xmlns:a16="http://schemas.microsoft.com/office/drawing/2014/main" id="{C674B9B7-CE28-1ED1-77ED-06F83AB70565}"/>
                      </a:ext>
                    </a:extLst>
                  </p:cNvPr>
                  <p:cNvCxnSpPr>
                    <a:cxnSpLocks/>
                    <a:stCxn id="75" idx="2"/>
                  </p:cNvCxnSpPr>
                  <p:nvPr/>
                </p:nvCxnSpPr>
                <p:spPr>
                  <a:xfrm>
                    <a:off x="8722308" y="5812388"/>
                    <a:ext cx="0" cy="564305"/>
                  </a:xfrm>
                  <a:prstGeom prst="line">
                    <a:avLst/>
                  </a:prstGeom>
                  <a:ln w="28575">
                    <a:solidFill>
                      <a:srgbClr val="B5C48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Oval 76">
                    <a:extLst>
                      <a:ext uri="{FF2B5EF4-FFF2-40B4-BE49-F238E27FC236}">
                        <a16:creationId xmlns:a16="http://schemas.microsoft.com/office/drawing/2014/main" id="{8067BDEF-FCDF-1A76-2AFF-6DCF79BB30A6}"/>
                      </a:ext>
                    </a:extLst>
                  </p:cNvPr>
                  <p:cNvSpPr/>
                  <p:nvPr/>
                </p:nvSpPr>
                <p:spPr>
                  <a:xfrm>
                    <a:off x="8666475" y="6340880"/>
                    <a:ext cx="108000" cy="108000"/>
                  </a:xfrm>
                  <a:prstGeom prst="ellipse">
                    <a:avLst/>
                  </a:prstGeom>
                  <a:solidFill>
                    <a:srgbClr val="B5C48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1D5A6D3E-3467-E675-BDF3-5BC42B910D35}"/>
                    </a:ext>
                  </a:extLst>
                </p:cNvPr>
                <p:cNvSpPr txBox="1"/>
                <p:nvPr/>
              </p:nvSpPr>
              <p:spPr>
                <a:xfrm>
                  <a:off x="8058821" y="6012202"/>
                  <a:ext cx="6222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>
                      <a:solidFill>
                        <a:srgbClr val="B5C486"/>
                      </a:solidFill>
                      <a:latin typeface="Bahnschrift" panose="020B0502040204020203" pitchFamily="34" charset="0"/>
                    </a:rPr>
                    <a:t>2017</a:t>
                  </a:r>
                  <a:endParaRPr lang="en-GB">
                    <a:solidFill>
                      <a:srgbClr val="B5C486"/>
                    </a:solidFill>
                    <a:latin typeface="Bahnschrift" panose="020B0502040204020203" pitchFamily="34" charset="0"/>
                  </a:endParaRPr>
                </a:p>
              </p:txBody>
            </p:sp>
          </p:grp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DBC81C01-214C-77EF-B278-6845F84BE2DB}"/>
                </a:ext>
              </a:extLst>
            </p:cNvPr>
            <p:cNvGrpSpPr/>
            <p:nvPr/>
          </p:nvGrpSpPr>
          <p:grpSpPr>
            <a:xfrm>
              <a:off x="8245076" y="4136971"/>
              <a:ext cx="1228491" cy="820870"/>
              <a:chOff x="8245076" y="3978475"/>
              <a:chExt cx="1228491" cy="820870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C66CB39-E085-2177-5FE8-520E2787725E}"/>
                  </a:ext>
                </a:extLst>
              </p:cNvPr>
              <p:cNvSpPr txBox="1"/>
              <p:nvPr/>
            </p:nvSpPr>
            <p:spPr>
              <a:xfrm>
                <a:off x="8245076" y="3978475"/>
                <a:ext cx="111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800">
                    <a:solidFill>
                      <a:srgbClr val="B5C486"/>
                    </a:solidFill>
                    <a:latin typeface="Bahnschrift" panose="020B0502040204020203" pitchFamily="34" charset="0"/>
                  </a:rPr>
                  <a:t>ONLINE COURSE</a:t>
                </a:r>
              </a:p>
              <a:p>
                <a:r>
                  <a:rPr lang="sr-Latn-RS" sz="800">
                    <a:solidFill>
                      <a:srgbClr val="B5C486"/>
                    </a:solidFill>
                    <a:latin typeface="Bahnschrift" panose="020B0502040204020203" pitchFamily="34" charset="0"/>
                  </a:rPr>
                  <a:t>MARKETING</a:t>
                </a:r>
              </a:p>
              <a:p>
                <a:r>
                  <a:rPr lang="sr-Latn-RS" sz="800">
                    <a:solidFill>
                      <a:srgbClr val="B5C486"/>
                    </a:solidFill>
                    <a:latin typeface="Bahnschrift" panose="020B0502040204020203" pitchFamily="34" charset="0"/>
                  </a:rPr>
                  <a:t>CONSULTANT</a:t>
                </a:r>
                <a:endParaRPr lang="en-GB" sz="800">
                  <a:solidFill>
                    <a:srgbClr val="B5C486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7BB891E1-F308-99AB-2659-0F963DE43614}"/>
                  </a:ext>
                </a:extLst>
              </p:cNvPr>
              <p:cNvSpPr txBox="1"/>
              <p:nvPr/>
            </p:nvSpPr>
            <p:spPr>
              <a:xfrm>
                <a:off x="8256753" y="4430013"/>
                <a:ext cx="1216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6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A half year course specialising in online marketing.</a:t>
                </a:r>
                <a:endParaRPr lang="en-GB" sz="6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F694363-8502-2C49-88AB-D06EF724F31C}"/>
              </a:ext>
            </a:extLst>
          </p:cNvPr>
          <p:cNvGrpSpPr/>
          <p:nvPr/>
        </p:nvGrpSpPr>
        <p:grpSpPr>
          <a:xfrm>
            <a:off x="3192725" y="1942111"/>
            <a:ext cx="1384078" cy="2197198"/>
            <a:chOff x="2997366" y="1936832"/>
            <a:chExt cx="1384078" cy="2197198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D0D948F6-C743-1D72-C919-EA95E9B2CCF7}"/>
                </a:ext>
              </a:extLst>
            </p:cNvPr>
            <p:cNvGrpSpPr/>
            <p:nvPr/>
          </p:nvGrpSpPr>
          <p:grpSpPr>
            <a:xfrm>
              <a:off x="2997366" y="1936832"/>
              <a:ext cx="1384078" cy="2197198"/>
              <a:chOff x="7967883" y="3912380"/>
              <a:chExt cx="1384078" cy="2197198"/>
            </a:xfrm>
          </p:grpSpPr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13DAE555-85E6-8272-7764-FCA161AC4030}"/>
                  </a:ext>
                </a:extLst>
              </p:cNvPr>
              <p:cNvGrpSpPr/>
              <p:nvPr/>
            </p:nvGrpSpPr>
            <p:grpSpPr>
              <a:xfrm>
                <a:off x="7967883" y="5056388"/>
                <a:ext cx="1337588" cy="1053190"/>
                <a:chOff x="7967883" y="5056388"/>
                <a:chExt cx="1337588" cy="1053190"/>
              </a:xfrm>
            </p:grpSpPr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6526DF7B-7640-834C-5924-775B1B0959A7}"/>
                    </a:ext>
                  </a:extLst>
                </p:cNvPr>
                <p:cNvSpPr/>
                <p:nvPr/>
              </p:nvSpPr>
              <p:spPr>
                <a:xfrm rot="21121176">
                  <a:off x="8597556" y="5979372"/>
                  <a:ext cx="707915" cy="89940"/>
                </a:xfrm>
                <a:prstGeom prst="ellipse">
                  <a:avLst/>
                </a:prstGeom>
                <a:gradFill flip="none" rotWithShape="1">
                  <a:gsLst>
                    <a:gs pos="12000">
                      <a:schemeClr val="tx1">
                        <a:alpha val="71000"/>
                      </a:schemeClr>
                    </a:gs>
                    <a:gs pos="82000">
                      <a:srgbClr val="31313D">
                        <a:alpha val="15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B7F6D53F-94B2-0135-E730-94809F957354}"/>
                    </a:ext>
                  </a:extLst>
                </p:cNvPr>
                <p:cNvGrpSpPr/>
                <p:nvPr/>
              </p:nvGrpSpPr>
              <p:grpSpPr>
                <a:xfrm>
                  <a:off x="7967883" y="5056388"/>
                  <a:ext cx="916425" cy="1053190"/>
                  <a:chOff x="7967883" y="5056388"/>
                  <a:chExt cx="916425" cy="1053190"/>
                </a:xfrm>
              </p:grpSpPr>
              <p:grpSp>
                <p:nvGrpSpPr>
                  <p:cNvPr id="86" name="Group 85">
                    <a:extLst>
                      <a:ext uri="{FF2B5EF4-FFF2-40B4-BE49-F238E27FC236}">
                        <a16:creationId xmlns:a16="http://schemas.microsoft.com/office/drawing/2014/main" id="{3AB66B9E-8E49-52E3-7C3A-77809EDC9747}"/>
                      </a:ext>
                    </a:extLst>
                  </p:cNvPr>
                  <p:cNvGrpSpPr/>
                  <p:nvPr/>
                </p:nvGrpSpPr>
                <p:grpSpPr>
                  <a:xfrm>
                    <a:off x="8344308" y="5056388"/>
                    <a:ext cx="540000" cy="1039954"/>
                    <a:chOff x="8344308" y="5056388"/>
                    <a:chExt cx="540000" cy="1039954"/>
                  </a:xfrm>
                </p:grpSpPr>
                <p:sp>
                  <p:nvSpPr>
                    <p:cNvPr id="88" name="Rectangle: Rounded Corners 87">
                      <a:extLst>
                        <a:ext uri="{FF2B5EF4-FFF2-40B4-BE49-F238E27FC236}">
                          <a16:creationId xmlns:a16="http://schemas.microsoft.com/office/drawing/2014/main" id="{98A86659-32DB-B097-FFF4-E1EE37CC75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44308" y="5056388"/>
                      <a:ext cx="540000" cy="540000"/>
                    </a:xfrm>
                    <a:prstGeom prst="round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  <a:ln w="28575">
                      <a:solidFill>
                        <a:srgbClr val="E3448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9" name="Straight Connector 88">
                      <a:extLst>
                        <a:ext uri="{FF2B5EF4-FFF2-40B4-BE49-F238E27FC236}">
                          <a16:creationId xmlns:a16="http://schemas.microsoft.com/office/drawing/2014/main" id="{2317CDC2-19FA-E63F-1505-95EFAB90101F}"/>
                        </a:ext>
                      </a:extLst>
                    </p:cNvPr>
                    <p:cNvCxnSpPr>
                      <a:cxnSpLocks/>
                      <a:stCxn id="88" idx="2"/>
                    </p:cNvCxnSpPr>
                    <p:nvPr/>
                  </p:nvCxnSpPr>
                  <p:spPr>
                    <a:xfrm>
                      <a:off x="8614308" y="5596388"/>
                      <a:ext cx="0" cy="461975"/>
                    </a:xfrm>
                    <a:prstGeom prst="line">
                      <a:avLst/>
                    </a:prstGeom>
                    <a:ln w="19050">
                      <a:solidFill>
                        <a:srgbClr val="E3448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0" name="Oval 89">
                      <a:extLst>
                        <a:ext uri="{FF2B5EF4-FFF2-40B4-BE49-F238E27FC236}">
                          <a16:creationId xmlns:a16="http://schemas.microsoft.com/office/drawing/2014/main" id="{585D25D7-EA1C-C26E-DE58-534E7657E0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78308" y="6024342"/>
                      <a:ext cx="72000" cy="72000"/>
                    </a:xfrm>
                    <a:prstGeom prst="ellipse">
                      <a:avLst/>
                    </a:prstGeom>
                    <a:solidFill>
                      <a:srgbClr val="E3448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87" name="TextBox 86">
                    <a:extLst>
                      <a:ext uri="{FF2B5EF4-FFF2-40B4-BE49-F238E27FC236}">
                        <a16:creationId xmlns:a16="http://schemas.microsoft.com/office/drawing/2014/main" id="{9C168133-FF3F-B224-C769-4BA1D78E3A9F}"/>
                      </a:ext>
                    </a:extLst>
                  </p:cNvPr>
                  <p:cNvSpPr txBox="1"/>
                  <p:nvPr/>
                </p:nvSpPr>
                <p:spPr>
                  <a:xfrm>
                    <a:off x="7967883" y="5740246"/>
                    <a:ext cx="6383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sr-Latn-RS">
                        <a:solidFill>
                          <a:srgbClr val="E34486"/>
                        </a:solidFill>
                        <a:latin typeface="Bahnschrift" panose="020B0502040204020203" pitchFamily="34" charset="0"/>
                      </a:rPr>
                      <a:t>2014</a:t>
                    </a:r>
                    <a:endParaRPr lang="en-GB">
                      <a:solidFill>
                        <a:srgbClr val="E34486"/>
                      </a:solidFill>
                      <a:latin typeface="Bahnschrift" panose="020B0502040204020203" pitchFamily="34" charset="0"/>
                    </a:endParaRPr>
                  </a:p>
                </p:txBody>
              </p:sp>
            </p:grp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0AA83537-430A-0D28-49B4-7E8D40EAE777}"/>
                  </a:ext>
                </a:extLst>
              </p:cNvPr>
              <p:cNvGrpSpPr/>
              <p:nvPr/>
            </p:nvGrpSpPr>
            <p:grpSpPr>
              <a:xfrm>
                <a:off x="8236433" y="3912380"/>
                <a:ext cx="1115528" cy="1068845"/>
                <a:chOff x="8236433" y="3753884"/>
                <a:chExt cx="1115528" cy="1068845"/>
              </a:xfrm>
            </p:grpSpPr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E46C8CE0-DAB9-8118-2F3D-17D0DD6E35BC}"/>
                    </a:ext>
                  </a:extLst>
                </p:cNvPr>
                <p:cNvSpPr txBox="1"/>
                <p:nvPr/>
              </p:nvSpPr>
              <p:spPr>
                <a:xfrm>
                  <a:off x="8236433" y="4084065"/>
                  <a:ext cx="1115528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r-Latn-RS" sz="600">
                      <a:solidFill>
                        <a:schemeClr val="bg1"/>
                      </a:solidFill>
                      <a:latin typeface="Bahnschrift" panose="020B0502040204020203" pitchFamily="34" charset="0"/>
                    </a:rPr>
                    <a:t>Customer service, cash management, and development of the UK market, as well as trial-and-error marketing, and investor relationship management.</a:t>
                  </a:r>
                  <a:endParaRPr lang="en-GB" sz="600">
                    <a:solidFill>
                      <a:schemeClr val="bg1"/>
                    </a:solidFill>
                    <a:latin typeface="Bahnschrift" panose="020B0502040204020203" pitchFamily="34" charset="0"/>
                  </a:endParaRPr>
                </a:p>
              </p:txBody>
            </p:sp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13125A27-C074-C287-BA41-2FEE8E1D0ADC}"/>
                    </a:ext>
                  </a:extLst>
                </p:cNvPr>
                <p:cNvSpPr txBox="1"/>
                <p:nvPr/>
              </p:nvSpPr>
              <p:spPr>
                <a:xfrm>
                  <a:off x="8236433" y="3753884"/>
                  <a:ext cx="1115528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r-Latn-RS" sz="700">
                      <a:solidFill>
                        <a:srgbClr val="E34486"/>
                      </a:solidFill>
                      <a:latin typeface="Bahnschrift" panose="020B0502040204020203" pitchFamily="34" charset="0"/>
                    </a:rPr>
                    <a:t>OPERATING OFFICER</a:t>
                  </a:r>
                  <a:endParaRPr lang="en-GB" sz="700">
                    <a:solidFill>
                      <a:srgbClr val="E34486"/>
                    </a:solidFill>
                    <a:latin typeface="Bahnschrift" panose="020B0502040204020203" pitchFamily="34" charset="0"/>
                  </a:endParaRPr>
                </a:p>
              </p:txBody>
            </p:sp>
          </p:grp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B67FD43-C695-9760-F564-5EFC033F6E8D}"/>
                </a:ext>
              </a:extLst>
            </p:cNvPr>
            <p:cNvSpPr txBox="1"/>
            <p:nvPr/>
          </p:nvSpPr>
          <p:spPr>
            <a:xfrm>
              <a:off x="3262415" y="2082347"/>
              <a:ext cx="11155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600">
                  <a:solidFill>
                    <a:schemeClr val="bg1">
                      <a:lumMod val="85000"/>
                    </a:schemeClr>
                  </a:solidFill>
                  <a:latin typeface="Bahnschrift" panose="020B0502040204020203" pitchFamily="34" charset="0"/>
                </a:rPr>
                <a:t>Gama Marketing Gmbh</a:t>
              </a:r>
              <a:endParaRPr lang="en-GB" sz="600">
                <a:solidFill>
                  <a:schemeClr val="bg1">
                    <a:lumMod val="85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94" name="Rectangle 93">
            <a:extLst>
              <a:ext uri="{FF2B5EF4-FFF2-40B4-BE49-F238E27FC236}">
                <a16:creationId xmlns:a16="http://schemas.microsoft.com/office/drawing/2014/main" id="{3AEAC3FB-1AD3-AE4F-5A10-3BC6F14D5559}"/>
              </a:ext>
            </a:extLst>
          </p:cNvPr>
          <p:cNvSpPr/>
          <p:nvPr/>
        </p:nvSpPr>
        <p:spPr>
          <a:xfrm>
            <a:off x="-1" y="314991"/>
            <a:ext cx="10691813" cy="8997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02414F8C-082E-D96E-9F27-4CDB87F225CE}"/>
              </a:ext>
            </a:extLst>
          </p:cNvPr>
          <p:cNvSpPr/>
          <p:nvPr/>
        </p:nvSpPr>
        <p:spPr>
          <a:xfrm>
            <a:off x="542949" y="153889"/>
            <a:ext cx="1440000" cy="1440000"/>
          </a:xfrm>
          <a:prstGeom prst="ellipse">
            <a:avLst/>
          </a:prstGeom>
          <a:blipFill>
            <a:blip r:embed="rId8"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E1A2AC6-CE5A-6D27-BA08-82A9F41BBD5E}"/>
              </a:ext>
            </a:extLst>
          </p:cNvPr>
          <p:cNvSpPr txBox="1"/>
          <p:nvPr/>
        </p:nvSpPr>
        <p:spPr>
          <a:xfrm>
            <a:off x="2116057" y="309118"/>
            <a:ext cx="5435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>
                <a:solidFill>
                  <a:srgbClr val="F37F28"/>
                </a:solidFill>
                <a:latin typeface="Bahnschrift" panose="020B0502040204020203" pitchFamily="34" charset="0"/>
              </a:rPr>
              <a:t>JOHN DOE</a:t>
            </a:r>
            <a:endParaRPr lang="en-GB" sz="3200">
              <a:solidFill>
                <a:srgbClr val="F37F28"/>
              </a:solidFill>
              <a:latin typeface="Bahnschrift" panose="020B0502040204020203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02907CA-AEE7-942B-8D82-DD97BAE82948}"/>
              </a:ext>
            </a:extLst>
          </p:cNvPr>
          <p:cNvSpPr txBox="1"/>
          <p:nvPr/>
        </p:nvSpPr>
        <p:spPr>
          <a:xfrm>
            <a:off x="4253939" y="1260827"/>
            <a:ext cx="6329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200">
                <a:solidFill>
                  <a:schemeClr val="bg1">
                    <a:lumMod val="85000"/>
                  </a:schemeClr>
                </a:solidFill>
                <a:latin typeface="Bahnschrift" panose="020B0502040204020203" pitchFamily="34" charset="0"/>
              </a:rPr>
              <a:t>john.doe</a:t>
            </a:r>
            <a:r>
              <a:rPr lang="en-GB" sz="1200">
                <a:solidFill>
                  <a:schemeClr val="bg1">
                    <a:lumMod val="85000"/>
                  </a:schemeClr>
                </a:solidFill>
                <a:latin typeface="Bahnschrift" panose="020B0502040204020203" pitchFamily="34" charset="0"/>
              </a:rPr>
              <a:t>@provider.com  </a:t>
            </a:r>
            <a:r>
              <a:rPr lang="en-GB" sz="1200">
                <a:solidFill>
                  <a:schemeClr val="bg1">
                    <a:lumMod val="85000"/>
                  </a:schemeClr>
                </a:solidFill>
                <a:latin typeface="Bahnschrift" panose="020B0502040204020203" pitchFamily="34" charset="0"/>
                <a:cs typeface="Calibri Light" panose="020F0302020204030204" pitchFamily="34" charset="0"/>
              </a:rPr>
              <a:t>●    1-333-2568-14   ●  Address, City  </a:t>
            </a:r>
            <a:endParaRPr lang="en-GB" sz="1200">
              <a:solidFill>
                <a:schemeClr val="bg1">
                  <a:lumMod val="8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E242BBB-8655-6491-611B-E53370D0F3CC}"/>
              </a:ext>
            </a:extLst>
          </p:cNvPr>
          <p:cNvSpPr txBox="1"/>
          <p:nvPr/>
        </p:nvSpPr>
        <p:spPr>
          <a:xfrm>
            <a:off x="2116057" y="827963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latin typeface="Bahnschrift" panose="020B0502040204020203" pitchFamily="34" charset="0"/>
              </a:rPr>
              <a:t>Career Timeline</a:t>
            </a:r>
          </a:p>
        </p:txBody>
      </p:sp>
      <p:pic>
        <p:nvPicPr>
          <p:cNvPr id="101" name="Picture 100">
            <a:hlinkClick r:id="rId9"/>
            <a:extLst>
              <a:ext uri="{FF2B5EF4-FFF2-40B4-BE49-F238E27FC236}">
                <a16:creationId xmlns:a16="http://schemas.microsoft.com/office/drawing/2014/main" id="{1B9C79DD-A1C5-ABDB-11C5-D6D60E160063}"/>
              </a:ext>
            </a:extLst>
          </p:cNvPr>
          <p:cNvPicPr/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236" y="62487"/>
            <a:ext cx="1080001" cy="227126"/>
          </a:xfrm>
          <a:prstGeom prst="rect">
            <a:avLst/>
          </a:prstGeom>
        </p:spPr>
      </p:pic>
      <p:sp>
        <p:nvSpPr>
          <p:cNvPr id="102" name="TextBox 84">
            <a:extLst>
              <a:ext uri="{FF2B5EF4-FFF2-40B4-BE49-F238E27FC236}">
                <a16:creationId xmlns:a16="http://schemas.microsoft.com/office/drawing/2014/main" id="{FBA0D301-AB49-CD94-2567-B06298FFD229}"/>
              </a:ext>
            </a:extLst>
          </p:cNvPr>
          <p:cNvSpPr txBox="1"/>
          <p:nvPr/>
        </p:nvSpPr>
        <p:spPr>
          <a:xfrm>
            <a:off x="9246484" y="7247260"/>
            <a:ext cx="1307414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chemeClr val="bg1">
                    <a:lumMod val="85000"/>
                  </a:schemeClr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>
              <a:solidFill>
                <a:schemeClr val="bg1">
                  <a:lumMod val="85000"/>
                </a:schemeClr>
              </a:solidFill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32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148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4</cp:revision>
  <dcterms:created xsi:type="dcterms:W3CDTF">2022-05-19T18:35:25Z</dcterms:created>
  <dcterms:modified xsi:type="dcterms:W3CDTF">2022-05-19T20:44:07Z</dcterms:modified>
</cp:coreProperties>
</file>