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521"/>
    <a:srgbClr val="A3CF62"/>
    <a:srgbClr val="00AF54"/>
    <a:srgbClr val="DEB887"/>
    <a:srgbClr val="FFFFFF"/>
    <a:srgbClr val="E69AAF"/>
    <a:srgbClr val="91A4C2"/>
    <a:srgbClr val="08488F"/>
    <a:srgbClr val="FCF384"/>
    <a:srgbClr val="89C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50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4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5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7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2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8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1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3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7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6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72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EC93-0EE3-4B1A-8B78-80347C669904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E63D-9226-48C3-BB03-B7785F586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2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042">
            <a:extLst>
              <a:ext uri="{FF2B5EF4-FFF2-40B4-BE49-F238E27FC236}">
                <a16:creationId xmlns:a16="http://schemas.microsoft.com/office/drawing/2014/main" id="{4B7546B2-A566-4A81-91E2-529EE659455F}"/>
              </a:ext>
            </a:extLst>
          </p:cNvPr>
          <p:cNvSpPr/>
          <p:nvPr/>
        </p:nvSpPr>
        <p:spPr>
          <a:xfrm>
            <a:off x="1" y="5427251"/>
            <a:ext cx="10691812" cy="2132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7F1C3831-6B28-4802-8235-B09C13CD2360}"/>
              </a:ext>
            </a:extLst>
          </p:cNvPr>
          <p:cNvGrpSpPr/>
          <p:nvPr/>
        </p:nvGrpSpPr>
        <p:grpSpPr>
          <a:xfrm>
            <a:off x="2381625" y="569143"/>
            <a:ext cx="7710452" cy="4378231"/>
            <a:chOff x="1860850" y="1394460"/>
            <a:chExt cx="7710452" cy="437823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64EBF7D-7AA0-498E-B41C-0954AE5ABD0C}"/>
                </a:ext>
              </a:extLst>
            </p:cNvPr>
            <p:cNvSpPr/>
            <p:nvPr/>
          </p:nvSpPr>
          <p:spPr>
            <a:xfrm>
              <a:off x="3534410" y="1394460"/>
              <a:ext cx="432000" cy="432000"/>
            </a:xfrm>
            <a:prstGeom prst="ellipse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F36745-7E25-416B-BD50-FA74209A612C}"/>
                </a:ext>
              </a:extLst>
            </p:cNvPr>
            <p:cNvGrpSpPr/>
            <p:nvPr/>
          </p:nvGrpSpPr>
          <p:grpSpPr>
            <a:xfrm>
              <a:off x="2011964" y="1394460"/>
              <a:ext cx="825867" cy="711832"/>
              <a:chOff x="2011964" y="1394460"/>
              <a:chExt cx="825867" cy="711832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A8F65E84-08E8-462A-81BB-6E0D4E3F9BBA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5224BB32-ACE2-4386-AD79-08D2F7C49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04720" y="1394460"/>
                  <a:ext cx="423645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C795D950-4C6E-4F5C-9516-7368212959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204720" y="1394460"/>
                  <a:ext cx="432000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3080EFF2-58EC-426F-89EB-7C747A554BD3}"/>
                    </a:ext>
                  </a:extLst>
                </p:cNvPr>
                <p:cNvSpPr/>
                <p:nvPr/>
              </p:nvSpPr>
              <p:spPr>
                <a:xfrm>
                  <a:off x="2287738" y="1473300"/>
                  <a:ext cx="274320" cy="274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GB"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F06E83A-B781-4E7C-9B43-0C1B56E89225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216000" cy="216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D6FC932-8DC2-4FA3-A5E5-B10524BFA9A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E9B671D0-2B61-4514-BA92-E37156C6DE57}"/>
                    </a:ext>
                  </a:extLst>
                </p:cNvPr>
                <p:cNvSpPr txBox="1"/>
                <p:nvPr/>
              </p:nvSpPr>
              <p:spPr>
                <a:xfrm>
                  <a:off x="2279939" y="1458848"/>
                  <a:ext cx="289918" cy="301406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Autofit/>
                </a:bodyPr>
                <a:lstStyle/>
                <a:p>
                  <a:pPr algn="ctr"/>
                  <a:r>
                    <a:rPr lang="sr-Latn-RS" sz="1400">
                      <a:latin typeface="Bahnschrift" panose="020B0502040204020203" pitchFamily="34" charset="0"/>
                    </a:rPr>
                    <a:t>82</a:t>
                  </a:r>
                  <a:endParaRPr lang="en-GB" sz="1400">
                    <a:latin typeface="Bahnschrift" panose="020B0502040204020203" pitchFamily="34" charset="0"/>
                  </a:endParaRPr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31645FC-868F-4B38-B1EA-62A02BDDA441}"/>
                  </a:ext>
                </a:extLst>
              </p:cNvPr>
              <p:cNvSpPr txBox="1"/>
              <p:nvPr/>
            </p:nvSpPr>
            <p:spPr>
              <a:xfrm>
                <a:off x="2011964" y="1890848"/>
                <a:ext cx="82586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HEART DISEASE</a:t>
                </a:r>
                <a:endParaRPr lang="en-GB" sz="800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3831388-F3AB-4D0F-BE31-ACC4AA4E2B82}"/>
                </a:ext>
              </a:extLst>
            </p:cNvPr>
            <p:cNvGrpSpPr/>
            <p:nvPr/>
          </p:nvGrpSpPr>
          <p:grpSpPr>
            <a:xfrm>
              <a:off x="2672631" y="2699913"/>
              <a:ext cx="825867" cy="834385"/>
              <a:chOff x="2672631" y="2699913"/>
              <a:chExt cx="825867" cy="834385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4A97668-425F-4063-A837-667E7B6170D6}"/>
                  </a:ext>
                </a:extLst>
              </p:cNvPr>
              <p:cNvSpPr/>
              <p:nvPr/>
            </p:nvSpPr>
            <p:spPr>
              <a:xfrm>
                <a:off x="2869565" y="2699913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EDEE31E-B307-4CD9-91BA-13330BC8A534}"/>
                  </a:ext>
                </a:extLst>
              </p:cNvPr>
              <p:cNvSpPr txBox="1"/>
              <p:nvPr/>
            </p:nvSpPr>
            <p:spPr>
              <a:xfrm>
                <a:off x="2672631" y="3195744"/>
                <a:ext cx="825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800"/>
                  <a:t>HEART DISEASE</a:t>
                </a:r>
              </a:p>
              <a:p>
                <a:pPr algn="ctr"/>
                <a:r>
                  <a:rPr lang="sr-Latn-RS" sz="800"/>
                  <a:t>CARRIER</a:t>
                </a:r>
                <a:endParaRPr lang="en-GB" sz="800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768F68C-D067-446E-84B5-8F03EE907E85}"/>
                  </a:ext>
                </a:extLst>
              </p:cNvPr>
              <p:cNvSpPr/>
              <p:nvPr/>
            </p:nvSpPr>
            <p:spPr>
              <a:xfrm>
                <a:off x="2977564" y="2807913"/>
                <a:ext cx="216000" cy="216000"/>
              </a:xfrm>
              <a:prstGeom prst="ellipse">
                <a:avLst/>
              </a:prstGeom>
              <a:solidFill>
                <a:srgbClr val="D7052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724F128-23B8-42E6-973A-26E1BA9D578D}"/>
                </a:ext>
              </a:extLst>
            </p:cNvPr>
            <p:cNvGrpSpPr/>
            <p:nvPr/>
          </p:nvGrpSpPr>
          <p:grpSpPr>
            <a:xfrm>
              <a:off x="1860850" y="2695216"/>
              <a:ext cx="532518" cy="711832"/>
              <a:chOff x="2158639" y="1394460"/>
              <a:chExt cx="532518" cy="711832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EB29DC96-39A0-4EC5-AB5B-BB5892752366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B8F121E5-0D8E-4E6F-9637-AB18A981BE65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216000" cy="216000"/>
                </a:xfrm>
                <a:prstGeom prst="rect">
                  <a:avLst/>
                </a:prstGeom>
                <a:solidFill>
                  <a:srgbClr val="E69AA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BB7E5BE4-AD15-4F3D-9774-3C80B96EEB0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77BD576-BF56-470B-AAAF-EFEAAA297F14}"/>
                  </a:ext>
                </a:extLst>
              </p:cNvPr>
              <p:cNvSpPr txBox="1"/>
              <p:nvPr/>
            </p:nvSpPr>
            <p:spPr>
              <a:xfrm>
                <a:off x="2158639" y="1890848"/>
                <a:ext cx="5325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ANEMIA</a:t>
                </a:r>
                <a:endParaRPr lang="en-GB" sz="800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E7DA9E9-A256-4C20-8A56-D5A67A0D28E9}"/>
                </a:ext>
              </a:extLst>
            </p:cNvPr>
            <p:cNvGrpSpPr/>
            <p:nvPr/>
          </p:nvGrpSpPr>
          <p:grpSpPr>
            <a:xfrm>
              <a:off x="3766182" y="2690520"/>
              <a:ext cx="595035" cy="716528"/>
              <a:chOff x="2127382" y="1389764"/>
              <a:chExt cx="595035" cy="716528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BFC16A0F-72BD-4B08-BCE3-41513C414622}"/>
                  </a:ext>
                </a:extLst>
              </p:cNvPr>
              <p:cNvGrpSpPr/>
              <p:nvPr/>
            </p:nvGrpSpPr>
            <p:grpSpPr>
              <a:xfrm>
                <a:off x="2204720" y="1389764"/>
                <a:ext cx="432000" cy="436696"/>
                <a:chOff x="2204720" y="1389764"/>
                <a:chExt cx="432000" cy="436696"/>
              </a:xfrm>
            </p:grpSpPr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0BBF5CC3-F4A8-4617-8BBC-66E07C6BC4AB}"/>
                    </a:ext>
                  </a:extLst>
                </p:cNvPr>
                <p:cNvSpPr/>
                <p:nvPr/>
              </p:nvSpPr>
              <p:spPr>
                <a:xfrm>
                  <a:off x="2416542" y="1389764"/>
                  <a:ext cx="216000" cy="216000"/>
                </a:xfrm>
                <a:prstGeom prst="rect">
                  <a:avLst/>
                </a:pr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ED67A6F1-1924-4FDB-968A-88BB0C12F8B1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A2353D3-7145-452B-BF19-4BC38CBA9CF3}"/>
                  </a:ext>
                </a:extLst>
              </p:cNvPr>
              <p:cNvSpPr txBox="1"/>
              <p:nvPr/>
            </p:nvSpPr>
            <p:spPr>
              <a:xfrm>
                <a:off x="2127382" y="1890848"/>
                <a:ext cx="59503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ALBINISM</a:t>
                </a:r>
                <a:endParaRPr lang="en-GB" sz="800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3CEB143-7DB9-48D9-9FD9-093D5C6F93A5}"/>
                </a:ext>
              </a:extLst>
            </p:cNvPr>
            <p:cNvGrpSpPr/>
            <p:nvPr/>
          </p:nvGrpSpPr>
          <p:grpSpPr>
            <a:xfrm>
              <a:off x="2113213" y="1609551"/>
              <a:ext cx="1946723" cy="1090362"/>
              <a:chOff x="2113213" y="1609551"/>
              <a:chExt cx="1946723" cy="1090362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87B2994-5C6A-4D13-853C-D193D8CAB957}"/>
                  </a:ext>
                </a:extLst>
              </p:cNvPr>
              <p:cNvGrpSpPr/>
              <p:nvPr/>
            </p:nvGrpSpPr>
            <p:grpSpPr>
              <a:xfrm>
                <a:off x="2636720" y="1609551"/>
                <a:ext cx="897690" cy="1090362"/>
                <a:chOff x="2636720" y="1609551"/>
                <a:chExt cx="897690" cy="109036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859D5DAF-55A4-4817-A388-3741CDF4F9B5}"/>
                    </a:ext>
                  </a:extLst>
                </p:cNvPr>
                <p:cNvCxnSpPr>
                  <a:cxnSpLocks/>
                  <a:stCxn id="6" idx="3"/>
                  <a:endCxn id="8" idx="2"/>
                </p:cNvCxnSpPr>
                <p:nvPr/>
              </p:nvCxnSpPr>
              <p:spPr>
                <a:xfrm>
                  <a:off x="2636720" y="1610460"/>
                  <a:ext cx="897690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11BF2DA1-B575-4FF9-AF61-DE567AC67874}"/>
                    </a:ext>
                  </a:extLst>
                </p:cNvPr>
                <p:cNvCxnSpPr>
                  <a:cxnSpLocks/>
                  <a:endCxn id="23" idx="0"/>
                </p:cNvCxnSpPr>
                <p:nvPr/>
              </p:nvCxnSpPr>
              <p:spPr>
                <a:xfrm>
                  <a:off x="3085565" y="1609551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F6F34D5-C8E8-476D-A781-690289E78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3E301C8-A43E-49C1-B9BB-4A27385BA7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0307990-6399-43A2-AE9B-C126015C93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E5BE2447-AD95-4246-B9FD-76B4B1CFC36B}"/>
                </a:ext>
              </a:extLst>
            </p:cNvPr>
            <p:cNvGrpSpPr/>
            <p:nvPr/>
          </p:nvGrpSpPr>
          <p:grpSpPr>
            <a:xfrm>
              <a:off x="5605522" y="1394460"/>
              <a:ext cx="583814" cy="711832"/>
              <a:chOff x="2132992" y="1394460"/>
              <a:chExt cx="583814" cy="711832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46282C0-384C-402C-BD1E-97D494778216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8317"/>
                <a:chOff x="2204720" y="1394460"/>
                <a:chExt cx="432000" cy="438317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E474BFE8-5D75-433C-85C4-78C5417EB7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04720" y="1394460"/>
                  <a:ext cx="423645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D3502431-5AAC-47AB-8B15-D4321CFBD5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204720" y="1394460"/>
                  <a:ext cx="432000" cy="43200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E2A59A8C-EFA5-44C9-BF65-3BC8BBD08356}"/>
                    </a:ext>
                  </a:extLst>
                </p:cNvPr>
                <p:cNvSpPr/>
                <p:nvPr/>
              </p:nvSpPr>
              <p:spPr>
                <a:xfrm>
                  <a:off x="2287738" y="1473300"/>
                  <a:ext cx="274320" cy="27432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endParaRPr lang="en-GB"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2870F35F-0591-4C3F-877A-C10B7A7E81C0}"/>
                    </a:ext>
                  </a:extLst>
                </p:cNvPr>
                <p:cNvSpPr/>
                <p:nvPr/>
              </p:nvSpPr>
              <p:spPr>
                <a:xfrm>
                  <a:off x="2204720" y="1616777"/>
                  <a:ext cx="216000" cy="216000"/>
                </a:xfrm>
                <a:prstGeom prst="rect">
                  <a:avLst/>
                </a:pr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25800E90-6413-4D08-AE65-CA51B7B6B53B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CB1D6E6C-806F-4C2E-B784-23A121251A84}"/>
                    </a:ext>
                  </a:extLst>
                </p:cNvPr>
                <p:cNvSpPr txBox="1"/>
                <p:nvPr/>
              </p:nvSpPr>
              <p:spPr>
                <a:xfrm>
                  <a:off x="2279939" y="1458848"/>
                  <a:ext cx="289918" cy="301406"/>
                </a:xfrm>
                <a:prstGeom prst="rect">
                  <a:avLst/>
                </a:prstGeom>
                <a:noFill/>
              </p:spPr>
              <p:txBody>
                <a:bodyPr wrap="none" lIns="0" rIns="0" rtlCol="0">
                  <a:noAutofit/>
                </a:bodyPr>
                <a:lstStyle/>
                <a:p>
                  <a:pPr algn="ctr"/>
                  <a:r>
                    <a:rPr lang="sr-Latn-RS" sz="1400">
                      <a:latin typeface="Bahnschrift" panose="020B0502040204020203" pitchFamily="34" charset="0"/>
                    </a:rPr>
                    <a:t>84</a:t>
                  </a:r>
                  <a:endParaRPr lang="en-GB" sz="1400">
                    <a:latin typeface="Bahnschrift" panose="020B0502040204020203" pitchFamily="34" charset="0"/>
                  </a:endParaRPr>
                </a:p>
              </p:txBody>
            </p:sp>
          </p:grp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A16EA6A-A6F4-45BB-833F-B872B841BBBC}"/>
                  </a:ext>
                </a:extLst>
              </p:cNvPr>
              <p:cNvSpPr txBox="1"/>
              <p:nvPr/>
            </p:nvSpPr>
            <p:spPr>
              <a:xfrm>
                <a:off x="2132992" y="1890848"/>
                <a:ext cx="58381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DIABETES</a:t>
                </a:r>
                <a:endParaRPr lang="en-GB" sz="80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9698BBB0-977F-4939-B91E-27DF7494098F}"/>
                </a:ext>
              </a:extLst>
            </p:cNvPr>
            <p:cNvGrpSpPr/>
            <p:nvPr/>
          </p:nvGrpSpPr>
          <p:grpSpPr>
            <a:xfrm>
              <a:off x="5337388" y="2695216"/>
              <a:ext cx="524503" cy="711832"/>
              <a:chOff x="2162647" y="1394460"/>
              <a:chExt cx="524503" cy="711832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28E6160D-EF12-4E0E-889A-7A246CCAF88D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47867" cy="432000"/>
                <a:chOff x="2204720" y="1394460"/>
                <a:chExt cx="447867" cy="432000"/>
              </a:xfrm>
            </p:grpSpPr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CE07125A-243F-4711-8D38-BA35721CE3CA}"/>
                    </a:ext>
                  </a:extLst>
                </p:cNvPr>
                <p:cNvSpPr/>
                <p:nvPr/>
              </p:nvSpPr>
              <p:spPr>
                <a:xfrm>
                  <a:off x="2436587" y="1399157"/>
                  <a:ext cx="216000" cy="216000"/>
                </a:xfrm>
                <a:prstGeom prst="rect">
                  <a:avLst/>
                </a:prstGeom>
                <a:solidFill>
                  <a:srgbClr val="9270C2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7BEF8D00-1A19-4BFC-8514-4287DDE463A7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5D3B59D7-62BE-480A-9E23-2ABB6D8F6919}"/>
                  </a:ext>
                </a:extLst>
              </p:cNvPr>
              <p:cNvSpPr txBox="1"/>
              <p:nvPr/>
            </p:nvSpPr>
            <p:spPr>
              <a:xfrm>
                <a:off x="2162647" y="1890848"/>
                <a:ext cx="52450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CANCER</a:t>
                </a:r>
                <a:endParaRPr lang="en-GB" sz="80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BF72964-EFF2-454D-B844-B47FFED83569}"/>
                </a:ext>
              </a:extLst>
            </p:cNvPr>
            <p:cNvGrpSpPr/>
            <p:nvPr/>
          </p:nvGrpSpPr>
          <p:grpSpPr>
            <a:xfrm>
              <a:off x="7182607" y="2695216"/>
              <a:ext cx="707246" cy="711832"/>
              <a:chOff x="2071277" y="1394460"/>
              <a:chExt cx="707246" cy="711832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F4BE90F8-BFCC-4FCA-BB94-9A16532F16E9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6179" cy="432000"/>
                <a:chOff x="2204720" y="1394460"/>
                <a:chExt cx="436179" cy="432000"/>
              </a:xfrm>
            </p:grpSpPr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DC6F1A9D-B2F0-46FC-9966-635BD3083165}"/>
                    </a:ext>
                  </a:extLst>
                </p:cNvPr>
                <p:cNvSpPr/>
                <p:nvPr/>
              </p:nvSpPr>
              <p:spPr>
                <a:xfrm>
                  <a:off x="2424899" y="1610460"/>
                  <a:ext cx="216000" cy="216000"/>
                </a:xfrm>
                <a:prstGeom prst="rect">
                  <a:avLst/>
                </a:prstGeom>
                <a:solidFill>
                  <a:srgbClr val="91A4C2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B7CCD43E-AF8C-4F2A-A654-C527DF52FB64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C23365E-D429-4546-AA23-B2752FA10038}"/>
                  </a:ext>
                </a:extLst>
              </p:cNvPr>
              <p:cNvSpPr txBox="1"/>
              <p:nvPr/>
            </p:nvSpPr>
            <p:spPr>
              <a:xfrm>
                <a:off x="2071277" y="1890848"/>
                <a:ext cx="7072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DEPRESSION</a:t>
                </a:r>
                <a:endParaRPr lang="en-GB" sz="800"/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0005F488-61DD-4279-8EA1-DA9DB0D626FB}"/>
                </a:ext>
              </a:extLst>
            </p:cNvPr>
            <p:cNvGrpSpPr/>
            <p:nvPr/>
          </p:nvGrpSpPr>
          <p:grpSpPr>
            <a:xfrm>
              <a:off x="5585743" y="1600158"/>
              <a:ext cx="1946723" cy="1099755"/>
              <a:chOff x="5585743" y="1600158"/>
              <a:chExt cx="1946723" cy="1099755"/>
            </a:xfrm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4EB96495-9CDE-4B0A-A964-F61AD561E8B8}"/>
                  </a:ext>
                </a:extLst>
              </p:cNvPr>
              <p:cNvGrpSpPr/>
              <p:nvPr/>
            </p:nvGrpSpPr>
            <p:grpSpPr>
              <a:xfrm>
                <a:off x="6109250" y="1600158"/>
                <a:ext cx="897690" cy="717438"/>
                <a:chOff x="5949707" y="1457151"/>
                <a:chExt cx="897690" cy="717438"/>
              </a:xfrm>
            </p:grpSpPr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D8EE2B89-5CED-4D4D-A06D-AA4DCE1B28B4}"/>
                    </a:ext>
                  </a:extLst>
                </p:cNvPr>
                <p:cNvCxnSpPr>
                  <a:cxnSpLocks/>
                  <a:endCxn id="91" idx="2"/>
                </p:cNvCxnSpPr>
                <p:nvPr/>
              </p:nvCxnSpPr>
              <p:spPr>
                <a:xfrm>
                  <a:off x="5949707" y="1457151"/>
                  <a:ext cx="897690" cy="1030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AB04A8BD-1F65-4EBC-B746-714F975FFF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05695" y="1457151"/>
                  <a:ext cx="0" cy="717438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9BE4E904-0123-420C-8388-D7BF5889A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8574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13857D2C-14A0-4EFD-8F91-87A73B5CBA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778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F447B4D8-8948-4ACE-9C85-E0286730E8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2787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B03C2D66-1795-4E91-A5B6-643353C26956}"/>
                </a:ext>
              </a:extLst>
            </p:cNvPr>
            <p:cNvGrpSpPr/>
            <p:nvPr/>
          </p:nvGrpSpPr>
          <p:grpSpPr>
            <a:xfrm>
              <a:off x="7006940" y="1394460"/>
              <a:ext cx="432000" cy="432000"/>
              <a:chOff x="7006940" y="1394460"/>
              <a:chExt cx="432000" cy="432000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056DEE36-B3D3-4D81-9E28-468430E7BADD}"/>
                  </a:ext>
                </a:extLst>
              </p:cNvPr>
              <p:cNvSpPr/>
              <p:nvPr/>
            </p:nvSpPr>
            <p:spPr>
              <a:xfrm>
                <a:off x="7006940" y="1394460"/>
                <a:ext cx="432000" cy="432000"/>
              </a:xfrm>
              <a:prstGeom prst="ellipse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id="{AFC2AA1E-AD71-42B1-AB64-D5EF09362857}"/>
                  </a:ext>
                </a:extLst>
              </p:cNvPr>
              <p:cNvCxnSpPr>
                <a:cxnSpLocks/>
                <a:stCxn id="91" idx="3"/>
                <a:endCxn id="91" idx="7"/>
              </p:cNvCxnSpPr>
              <p:nvPr/>
            </p:nvCxnSpPr>
            <p:spPr>
              <a:xfrm flipV="1">
                <a:off x="7070205" y="1457725"/>
                <a:ext cx="305470" cy="30547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79F0283F-A70A-4894-9450-F64B64E2326C}"/>
                  </a:ext>
                </a:extLst>
              </p:cNvPr>
              <p:cNvCxnSpPr>
                <a:cxnSpLocks/>
                <a:stCxn id="91" idx="5"/>
                <a:endCxn id="91" idx="1"/>
              </p:cNvCxnSpPr>
              <p:nvPr/>
            </p:nvCxnSpPr>
            <p:spPr>
              <a:xfrm flipH="1" flipV="1">
                <a:off x="7070205" y="1457725"/>
                <a:ext cx="305470" cy="30547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835A6247-B08D-48A5-829F-BA39A8E9C3FD}"/>
                  </a:ext>
                </a:extLst>
              </p:cNvPr>
              <p:cNvSpPr/>
              <p:nvPr/>
            </p:nvSpPr>
            <p:spPr>
              <a:xfrm>
                <a:off x="7090630" y="1472391"/>
                <a:ext cx="274320" cy="274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GB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481A3DB8-9E09-4A84-A8B6-FFE073EA637E}"/>
                  </a:ext>
                </a:extLst>
              </p:cNvPr>
              <p:cNvSpPr txBox="1"/>
              <p:nvPr/>
            </p:nvSpPr>
            <p:spPr>
              <a:xfrm>
                <a:off x="7083286" y="1458848"/>
                <a:ext cx="289918" cy="301406"/>
              </a:xfrm>
              <a:prstGeom prst="rect">
                <a:avLst/>
              </a:prstGeom>
              <a:noFill/>
            </p:spPr>
            <p:txBody>
              <a:bodyPr wrap="none" lIns="0" rIns="0" rtlCol="0">
                <a:noAutofit/>
              </a:bodyPr>
              <a:lstStyle/>
              <a:p>
                <a:pPr algn="ctr"/>
                <a:r>
                  <a:rPr lang="sr-Latn-RS" sz="1400">
                    <a:latin typeface="Bahnschrift" panose="020B0502040204020203" pitchFamily="34" charset="0"/>
                  </a:rPr>
                  <a:t>89</a:t>
                </a:r>
                <a:endParaRPr lang="en-GB" sz="1400">
                  <a:latin typeface="Bahnschrift" panose="020B0502040204020203" pitchFamily="34" charset="0"/>
                </a:endParaRPr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507B55B1-83FD-4B84-B371-D5E9F9E020D3}"/>
                </a:ext>
              </a:extLst>
            </p:cNvPr>
            <p:cNvGrpSpPr/>
            <p:nvPr/>
          </p:nvGrpSpPr>
          <p:grpSpPr>
            <a:xfrm>
              <a:off x="3858860" y="2911216"/>
              <a:ext cx="1946723" cy="1095059"/>
              <a:chOff x="2113213" y="1613986"/>
              <a:chExt cx="1946723" cy="1095059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F764497A-490D-44EA-918B-405CB5B39B8B}"/>
                  </a:ext>
                </a:extLst>
              </p:cNvPr>
              <p:cNvGrpSpPr/>
              <p:nvPr/>
            </p:nvGrpSpPr>
            <p:grpSpPr>
              <a:xfrm>
                <a:off x="2529873" y="1613986"/>
                <a:ext cx="1103941" cy="1095059"/>
                <a:chOff x="2529873" y="1613986"/>
                <a:chExt cx="1103941" cy="1095059"/>
              </a:xfrm>
            </p:grpSpPr>
            <p:cxnSp>
              <p:nvCxnSpPr>
                <p:cNvPr id="156" name="Straight Connector 155">
                  <a:extLst>
                    <a:ext uri="{FF2B5EF4-FFF2-40B4-BE49-F238E27FC236}">
                      <a16:creationId xmlns:a16="http://schemas.microsoft.com/office/drawing/2014/main" id="{F20C67D6-BA57-472C-9537-FB2DE19BDEBD}"/>
                    </a:ext>
                  </a:extLst>
                </p:cNvPr>
                <p:cNvCxnSpPr>
                  <a:cxnSpLocks/>
                  <a:stCxn id="56" idx="3"/>
                  <a:endCxn id="114" idx="1"/>
                </p:cNvCxnSpPr>
                <p:nvPr/>
              </p:nvCxnSpPr>
              <p:spPr>
                <a:xfrm>
                  <a:off x="2529873" y="1613986"/>
                  <a:ext cx="1103941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>
                  <a:extLst>
                    <a:ext uri="{FF2B5EF4-FFF2-40B4-BE49-F238E27FC236}">
                      <a16:creationId xmlns:a16="http://schemas.microsoft.com/office/drawing/2014/main" id="{1B1C165B-E41C-4BD9-AD60-98C6583EDA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8772" y="1618683"/>
                  <a:ext cx="0" cy="1090362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2F20169A-6E33-4FE5-8620-0EE805A37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970402E6-0B30-4EB1-8537-CB66835E3E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5875E6D6-B37A-4E97-AA08-6EF78D13E5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" name="Group 1032">
              <a:extLst>
                <a:ext uri="{FF2B5EF4-FFF2-40B4-BE49-F238E27FC236}">
                  <a16:creationId xmlns:a16="http://schemas.microsoft.com/office/drawing/2014/main" id="{FB5D5255-F596-4398-B107-E8034AC346A7}"/>
                </a:ext>
              </a:extLst>
            </p:cNvPr>
            <p:cNvGrpSpPr/>
            <p:nvPr/>
          </p:nvGrpSpPr>
          <p:grpSpPr>
            <a:xfrm>
              <a:off x="4344544" y="4006275"/>
              <a:ext cx="979756" cy="834942"/>
              <a:chOff x="4344544" y="4006275"/>
              <a:chExt cx="979756" cy="834942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7307A015-A46D-4530-B6A7-F6F7CEA9733E}"/>
                  </a:ext>
                </a:extLst>
              </p:cNvPr>
              <p:cNvSpPr/>
              <p:nvPr/>
            </p:nvSpPr>
            <p:spPr>
              <a:xfrm>
                <a:off x="4614241" y="4222275"/>
                <a:ext cx="216000" cy="216000"/>
              </a:xfrm>
              <a:prstGeom prst="rect">
                <a:avLst/>
              </a:prstGeom>
              <a:solidFill>
                <a:srgbClr val="08488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A165C025-9C28-43B6-AB42-95038305ECC6}"/>
                  </a:ext>
                </a:extLst>
              </p:cNvPr>
              <p:cNvGrpSpPr/>
              <p:nvPr/>
            </p:nvGrpSpPr>
            <p:grpSpPr>
              <a:xfrm>
                <a:off x="4344544" y="4006275"/>
                <a:ext cx="979756" cy="834942"/>
                <a:chOff x="1935023" y="1394460"/>
                <a:chExt cx="979756" cy="834942"/>
              </a:xfrm>
            </p:grpSpPr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4BF4A741-696E-4B88-9068-428C4B6B49DE}"/>
                    </a:ext>
                  </a:extLst>
                </p:cNvPr>
                <p:cNvGrpSpPr/>
                <p:nvPr/>
              </p:nvGrpSpPr>
              <p:grpSpPr>
                <a:xfrm>
                  <a:off x="2204720" y="1394460"/>
                  <a:ext cx="432000" cy="432000"/>
                  <a:chOff x="2204720" y="1394460"/>
                  <a:chExt cx="432000" cy="432000"/>
                </a:xfrm>
              </p:grpSpPr>
              <p:sp>
                <p:nvSpPr>
                  <p:cNvPr id="144" name="Rectangle 143">
                    <a:extLst>
                      <a:ext uri="{FF2B5EF4-FFF2-40B4-BE49-F238E27FC236}">
                        <a16:creationId xmlns:a16="http://schemas.microsoft.com/office/drawing/2014/main" id="{04DD0F5A-6ABC-4C03-B78C-D8F3DA152524}"/>
                      </a:ext>
                    </a:extLst>
                  </p:cNvPr>
                  <p:cNvSpPr/>
                  <p:nvPr/>
                </p:nvSpPr>
                <p:spPr>
                  <a:xfrm>
                    <a:off x="2204720" y="1394460"/>
                    <a:ext cx="216000" cy="216000"/>
                  </a:xfrm>
                  <a:prstGeom prst="rect">
                    <a:avLst/>
                  </a:prstGeom>
                  <a:solidFill>
                    <a:srgbClr val="D70521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5" name="Rectangle 144">
                    <a:extLst>
                      <a:ext uri="{FF2B5EF4-FFF2-40B4-BE49-F238E27FC236}">
                        <a16:creationId xmlns:a16="http://schemas.microsoft.com/office/drawing/2014/main" id="{85A168F7-33F9-4138-945B-8CEBD1F49F87}"/>
                      </a:ext>
                    </a:extLst>
                  </p:cNvPr>
                  <p:cNvSpPr/>
                  <p:nvPr/>
                </p:nvSpPr>
                <p:spPr>
                  <a:xfrm>
                    <a:off x="2204720" y="1394460"/>
                    <a:ext cx="432000" cy="43200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43" name="TextBox 142">
                  <a:extLst>
                    <a:ext uri="{FF2B5EF4-FFF2-40B4-BE49-F238E27FC236}">
                      <a16:creationId xmlns:a16="http://schemas.microsoft.com/office/drawing/2014/main" id="{50A57F58-529C-4B1C-BAB6-569B8FF8C19E}"/>
                    </a:ext>
                  </a:extLst>
                </p:cNvPr>
                <p:cNvSpPr txBox="1"/>
                <p:nvPr/>
              </p:nvSpPr>
              <p:spPr>
                <a:xfrm>
                  <a:off x="1935023" y="1890848"/>
                  <a:ext cx="9797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HEART DEASEASE</a:t>
                  </a:r>
                </a:p>
                <a:p>
                  <a:pPr algn="ctr"/>
                  <a:r>
                    <a:rPr lang="sr-Latn-RS" sz="800"/>
                    <a:t>DOWN SYNDROME</a:t>
                  </a:r>
                  <a:endParaRPr lang="en-GB" sz="800"/>
                </a:p>
              </p:txBody>
            </p:sp>
          </p:grp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B17968FB-E43A-4FC5-B64E-3804EFF401B5}"/>
                </a:ext>
              </a:extLst>
            </p:cNvPr>
            <p:cNvGrpSpPr/>
            <p:nvPr/>
          </p:nvGrpSpPr>
          <p:grpSpPr>
            <a:xfrm>
              <a:off x="2550771" y="4231990"/>
              <a:ext cx="1103941" cy="703610"/>
              <a:chOff x="2529873" y="1613986"/>
              <a:chExt cx="1103941" cy="703610"/>
            </a:xfrm>
          </p:grpSpPr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5C06783-934E-417F-8BD8-AD9B17296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29873" y="1613986"/>
                <a:ext cx="1103941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F6BF5234-117D-416B-BB2F-4F3363DF48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88772" y="1618683"/>
                <a:ext cx="0" cy="698913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10DEC8D3-5DEB-4196-9945-57C553DAC675}"/>
                </a:ext>
              </a:extLst>
            </p:cNvPr>
            <p:cNvGrpSpPr/>
            <p:nvPr/>
          </p:nvGrpSpPr>
          <p:grpSpPr>
            <a:xfrm>
              <a:off x="2056114" y="4010049"/>
              <a:ext cx="551754" cy="711832"/>
              <a:chOff x="2149023" y="1394460"/>
              <a:chExt cx="551754" cy="711832"/>
            </a:xfrm>
          </p:grpSpPr>
          <p:grpSp>
            <p:nvGrpSpPr>
              <p:cNvPr id="188" name="Group 187">
                <a:extLst>
                  <a:ext uri="{FF2B5EF4-FFF2-40B4-BE49-F238E27FC236}">
                    <a16:creationId xmlns:a16="http://schemas.microsoft.com/office/drawing/2014/main" id="{AE4479A5-D69C-415B-8CED-50E2EBEA00BE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6179" cy="432000"/>
                <a:chOff x="2204720" y="1394460"/>
                <a:chExt cx="436179" cy="432000"/>
              </a:xfrm>
            </p:grpSpPr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580A55A2-62CB-4D71-86DA-C0FA45193F4A}"/>
                    </a:ext>
                  </a:extLst>
                </p:cNvPr>
                <p:cNvSpPr/>
                <p:nvPr/>
              </p:nvSpPr>
              <p:spPr>
                <a:xfrm>
                  <a:off x="2424899" y="1610460"/>
                  <a:ext cx="216000" cy="216000"/>
                </a:xfrm>
                <a:prstGeom prst="rect">
                  <a:avLst/>
                </a:prstGeom>
                <a:solidFill>
                  <a:srgbClr val="DEB887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1" name="Rectangle 190">
                  <a:extLst>
                    <a:ext uri="{FF2B5EF4-FFF2-40B4-BE49-F238E27FC236}">
                      <a16:creationId xmlns:a16="http://schemas.microsoft.com/office/drawing/2014/main" id="{DF40211F-5ED0-4FF3-BEB0-C9791EF26709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325F15FC-0569-4C28-A530-4870AD3D40CE}"/>
                  </a:ext>
                </a:extLst>
              </p:cNvPr>
              <p:cNvSpPr txBox="1"/>
              <p:nvPr/>
            </p:nvSpPr>
            <p:spPr>
              <a:xfrm>
                <a:off x="2149023" y="1890848"/>
                <a:ext cx="55175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ASTHMA</a:t>
                </a:r>
                <a:endParaRPr lang="en-GB" sz="800"/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6525E651-3BE5-4E28-B3F7-8436C3612C1B}"/>
                </a:ext>
              </a:extLst>
            </p:cNvPr>
            <p:cNvGrpSpPr/>
            <p:nvPr/>
          </p:nvGrpSpPr>
          <p:grpSpPr>
            <a:xfrm>
              <a:off x="2696736" y="4938306"/>
              <a:ext cx="825867" cy="834385"/>
              <a:chOff x="2672631" y="2699913"/>
              <a:chExt cx="825867" cy="834385"/>
            </a:xfrm>
          </p:grpSpPr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id="{63E36AE2-819E-4A9C-83C3-AD7ACEE1FF1D}"/>
                  </a:ext>
                </a:extLst>
              </p:cNvPr>
              <p:cNvSpPr/>
              <p:nvPr/>
            </p:nvSpPr>
            <p:spPr>
              <a:xfrm>
                <a:off x="2869565" y="2699913"/>
                <a:ext cx="432000" cy="432000"/>
              </a:xfrm>
              <a:prstGeom prst="rect">
                <a:avLst/>
              </a:prstGeom>
              <a:noFill/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1E8A0E78-4FC0-4FFB-94B4-DD2C9385510D}"/>
                  </a:ext>
                </a:extLst>
              </p:cNvPr>
              <p:cNvSpPr txBox="1"/>
              <p:nvPr/>
            </p:nvSpPr>
            <p:spPr>
              <a:xfrm>
                <a:off x="2672631" y="3195744"/>
                <a:ext cx="825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 sz="800"/>
                  <a:t>HEART DISEASE</a:t>
                </a:r>
              </a:p>
              <a:p>
                <a:pPr algn="ctr"/>
                <a:r>
                  <a:rPr lang="sr-Latn-RS" sz="800"/>
                  <a:t>CARRIER</a:t>
                </a:r>
                <a:endParaRPr lang="en-GB" sz="800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8AC4B6B1-D1A3-446F-9CD0-F10F2AAFA6D0}"/>
                  </a:ext>
                </a:extLst>
              </p:cNvPr>
              <p:cNvSpPr/>
              <p:nvPr/>
            </p:nvSpPr>
            <p:spPr>
              <a:xfrm>
                <a:off x="2977564" y="2807913"/>
                <a:ext cx="216000" cy="216000"/>
              </a:xfrm>
              <a:prstGeom prst="ellipse">
                <a:avLst/>
              </a:prstGeom>
              <a:solidFill>
                <a:srgbClr val="D7052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E3DD5174-48AF-45C9-AA2B-E8DF509ACBB0}"/>
                </a:ext>
              </a:extLst>
            </p:cNvPr>
            <p:cNvGrpSpPr/>
            <p:nvPr/>
          </p:nvGrpSpPr>
          <p:grpSpPr>
            <a:xfrm>
              <a:off x="8701719" y="2690520"/>
              <a:ext cx="740907" cy="834942"/>
              <a:chOff x="5438897" y="3993355"/>
              <a:chExt cx="740907" cy="834942"/>
            </a:xfrm>
          </p:grpSpPr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70676B12-DD86-4A36-AB02-F9FB9C1B4C49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38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574910BA-D9A4-4350-A884-7428897117C3}"/>
                  </a:ext>
                </a:extLst>
              </p:cNvPr>
              <p:cNvGrpSpPr/>
              <p:nvPr/>
            </p:nvGrpSpPr>
            <p:grpSpPr>
              <a:xfrm>
                <a:off x="5438897" y="3993355"/>
                <a:ext cx="740907" cy="834942"/>
                <a:chOff x="2054450" y="1394460"/>
                <a:chExt cx="740907" cy="834942"/>
              </a:xfrm>
            </p:grpSpPr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1053FECD-2FAC-46C3-BDBA-0B4F9EBB4D4E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F36EB566-CADB-4754-A1FA-59E242BA3BE1}"/>
                    </a:ext>
                  </a:extLst>
                </p:cNvPr>
                <p:cNvSpPr txBox="1"/>
                <p:nvPr/>
              </p:nvSpPr>
              <p:spPr>
                <a:xfrm>
                  <a:off x="2054450" y="1890848"/>
                  <a:ext cx="7409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ALZHEIMER</a:t>
                  </a:r>
                  <a:r>
                    <a:rPr lang="en-GB" sz="800"/>
                    <a:t>’S</a:t>
                  </a:r>
                </a:p>
                <a:p>
                  <a:pPr algn="ctr"/>
                  <a:r>
                    <a:rPr lang="en-GB" sz="800"/>
                    <a:t>DISEASE</a:t>
                  </a:r>
                </a:p>
              </p:txBody>
            </p:sp>
          </p:grp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957DA165-A8BB-4F64-B998-0E736F1B8166}"/>
                </a:ext>
              </a:extLst>
            </p:cNvPr>
            <p:cNvGrpSpPr/>
            <p:nvPr/>
          </p:nvGrpSpPr>
          <p:grpSpPr>
            <a:xfrm>
              <a:off x="7331654" y="2916685"/>
              <a:ext cx="1946723" cy="1085927"/>
              <a:chOff x="2113213" y="1613986"/>
              <a:chExt cx="1946723" cy="1085927"/>
            </a:xfrm>
          </p:grpSpPr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0C02661F-7421-4E4C-8100-239F7A21FBCC}"/>
                  </a:ext>
                </a:extLst>
              </p:cNvPr>
              <p:cNvGrpSpPr/>
              <p:nvPr/>
            </p:nvGrpSpPr>
            <p:grpSpPr>
              <a:xfrm>
                <a:off x="2529873" y="1613986"/>
                <a:ext cx="1103941" cy="703610"/>
                <a:chOff x="2529873" y="1613986"/>
                <a:chExt cx="1103941" cy="703610"/>
              </a:xfrm>
            </p:grpSpPr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848A60F-9D7E-479C-9AA7-43F3CD6940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29873" y="1613986"/>
                  <a:ext cx="1103941" cy="0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C201F1F2-D94D-4BF4-B105-5AC00B196D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088772" y="1618683"/>
                  <a:ext cx="0" cy="698913"/>
                </a:xfrm>
                <a:prstGeom prst="line">
                  <a:avLst/>
                </a:prstGeom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54EE1F1-6F97-47F1-AA6C-AD37A6B8AC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213" y="2317596"/>
                <a:ext cx="1946723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4483BD9-3A20-4125-9920-CA3CB3DB40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25251" y="2306166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0C39F091-D397-48DC-9855-3CAE857D2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5342" y="2301469"/>
                <a:ext cx="0" cy="393747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8C4647BB-9E92-4767-95E7-D16805653D1E}"/>
                </a:ext>
              </a:extLst>
            </p:cNvPr>
            <p:cNvGrpSpPr/>
            <p:nvPr/>
          </p:nvGrpSpPr>
          <p:grpSpPr>
            <a:xfrm>
              <a:off x="7089322" y="4003876"/>
              <a:ext cx="532518" cy="711832"/>
              <a:chOff x="2158639" y="1394460"/>
              <a:chExt cx="532518" cy="711832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3E4435C9-AE39-4062-823D-E874FDB2B424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20848172-C73D-479C-BE0F-BBD8C16EBB5E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216000" cy="216000"/>
                </a:xfrm>
                <a:prstGeom prst="rect">
                  <a:avLst/>
                </a:prstGeom>
                <a:solidFill>
                  <a:srgbClr val="E69AA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50C21673-4623-4C4C-9354-C59AA794D462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B37087E8-758A-46EA-A881-8727C367B027}"/>
                  </a:ext>
                </a:extLst>
              </p:cNvPr>
              <p:cNvSpPr txBox="1"/>
              <p:nvPr/>
            </p:nvSpPr>
            <p:spPr>
              <a:xfrm>
                <a:off x="2158639" y="1890848"/>
                <a:ext cx="5325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ANEMIA</a:t>
                </a:r>
                <a:endParaRPr lang="en-GB" sz="800"/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7886A208-A7EC-4247-9294-E654C23D30F2}"/>
                </a:ext>
              </a:extLst>
            </p:cNvPr>
            <p:cNvGrpSpPr/>
            <p:nvPr/>
          </p:nvGrpSpPr>
          <p:grpSpPr>
            <a:xfrm>
              <a:off x="8976267" y="3989487"/>
              <a:ext cx="595035" cy="711832"/>
              <a:chOff x="5511831" y="3993355"/>
              <a:chExt cx="595035" cy="711832"/>
            </a:xfrm>
          </p:grpSpPr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AAAB06CF-FCC2-434E-9D46-19568D8A1BE8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C3EB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0798B228-E1FF-4DB9-9CA2-E5D5D7BA2B81}"/>
                  </a:ext>
                </a:extLst>
              </p:cNvPr>
              <p:cNvGrpSpPr/>
              <p:nvPr/>
            </p:nvGrpSpPr>
            <p:grpSpPr>
              <a:xfrm>
                <a:off x="5511831" y="3993355"/>
                <a:ext cx="595035" cy="711832"/>
                <a:chOff x="2127384" y="1394460"/>
                <a:chExt cx="595035" cy="711832"/>
              </a:xfrm>
            </p:grpSpPr>
            <p:sp>
              <p:nvSpPr>
                <p:cNvPr id="227" name="Oval 226">
                  <a:extLst>
                    <a:ext uri="{FF2B5EF4-FFF2-40B4-BE49-F238E27FC236}">
                      <a16:creationId xmlns:a16="http://schemas.microsoft.com/office/drawing/2014/main" id="{8E082FEE-9496-4256-BF4C-AA78BE578DDB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8" name="TextBox 227">
                  <a:extLst>
                    <a:ext uri="{FF2B5EF4-FFF2-40B4-BE49-F238E27FC236}">
                      <a16:creationId xmlns:a16="http://schemas.microsoft.com/office/drawing/2014/main" id="{27D162BB-B504-4722-8F27-0F4C6DA0D260}"/>
                    </a:ext>
                  </a:extLst>
                </p:cNvPr>
                <p:cNvSpPr txBox="1"/>
                <p:nvPr/>
              </p:nvSpPr>
              <p:spPr>
                <a:xfrm>
                  <a:off x="2127384" y="1890848"/>
                  <a:ext cx="595035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800"/>
                    <a:t>ALBINISM</a:t>
                  </a:r>
                </a:p>
              </p:txBody>
            </p:sp>
          </p:grp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DAB96E40-AFFB-4AD0-84CE-548A3B78CF7A}"/>
                </a:ext>
              </a:extLst>
            </p:cNvPr>
            <p:cNvGrpSpPr/>
            <p:nvPr/>
          </p:nvGrpSpPr>
          <p:grpSpPr>
            <a:xfrm>
              <a:off x="3434294" y="4011286"/>
              <a:ext cx="825868" cy="714840"/>
              <a:chOff x="5364932" y="3993355"/>
              <a:chExt cx="825868" cy="714840"/>
            </a:xfrm>
          </p:grpSpPr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F62BCC38-B905-426C-ACDD-9677719B510F}"/>
                  </a:ext>
                </a:extLst>
              </p:cNvPr>
              <p:cNvSpPr/>
              <p:nvPr/>
            </p:nvSpPr>
            <p:spPr>
              <a:xfrm flipH="1">
                <a:off x="5593386" y="4005462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7052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05737517-C85D-4581-8098-E8427CED61BB}"/>
                  </a:ext>
                </a:extLst>
              </p:cNvPr>
              <p:cNvGrpSpPr/>
              <p:nvPr/>
            </p:nvGrpSpPr>
            <p:grpSpPr>
              <a:xfrm>
                <a:off x="5364932" y="3993355"/>
                <a:ext cx="825868" cy="714840"/>
                <a:chOff x="1980485" y="1394460"/>
                <a:chExt cx="825868" cy="714840"/>
              </a:xfrm>
            </p:grpSpPr>
            <p:sp>
              <p:nvSpPr>
                <p:cNvPr id="250" name="Oval 249">
                  <a:extLst>
                    <a:ext uri="{FF2B5EF4-FFF2-40B4-BE49-F238E27FC236}">
                      <a16:creationId xmlns:a16="http://schemas.microsoft.com/office/drawing/2014/main" id="{7A8CC278-BCC7-41E9-8019-80E9B4A8B0AA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1" name="TextBox 250">
                  <a:extLst>
                    <a:ext uri="{FF2B5EF4-FFF2-40B4-BE49-F238E27FC236}">
                      <a16:creationId xmlns:a16="http://schemas.microsoft.com/office/drawing/2014/main" id="{7815796A-9DB1-4E86-9F5A-519C2B50A22D}"/>
                    </a:ext>
                  </a:extLst>
                </p:cNvPr>
                <p:cNvSpPr txBox="1"/>
                <p:nvPr/>
              </p:nvSpPr>
              <p:spPr>
                <a:xfrm>
                  <a:off x="1980485" y="1893856"/>
                  <a:ext cx="825868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HEART DISEASE</a:t>
                  </a:r>
                </a:p>
              </p:txBody>
            </p:sp>
          </p:grpSp>
        </p:grp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98400907-FF15-4219-AB8B-012560B3598B}"/>
                </a:ext>
              </a:extLst>
            </p:cNvPr>
            <p:cNvGrpSpPr/>
            <p:nvPr/>
          </p:nvGrpSpPr>
          <p:grpSpPr>
            <a:xfrm>
              <a:off x="5536608" y="3997143"/>
              <a:ext cx="524503" cy="711832"/>
              <a:chOff x="5547095" y="3993355"/>
              <a:chExt cx="524503" cy="711832"/>
            </a:xfrm>
          </p:grpSpPr>
          <p:sp>
            <p:nvSpPr>
              <p:cNvPr id="272" name="Freeform: Shape 271">
                <a:extLst>
                  <a:ext uri="{FF2B5EF4-FFF2-40B4-BE49-F238E27FC236}">
                    <a16:creationId xmlns:a16="http://schemas.microsoft.com/office/drawing/2014/main" id="{590736B3-8BEB-4598-BCBC-9378BD511EEC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70C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FBBE7215-F187-4A3B-A419-2F7F4FF4394C}"/>
                  </a:ext>
                </a:extLst>
              </p:cNvPr>
              <p:cNvGrpSpPr/>
              <p:nvPr/>
            </p:nvGrpSpPr>
            <p:grpSpPr>
              <a:xfrm>
                <a:off x="5547095" y="3993355"/>
                <a:ext cx="524503" cy="711832"/>
                <a:chOff x="2162648" y="1394460"/>
                <a:chExt cx="524503" cy="711832"/>
              </a:xfrm>
            </p:grpSpPr>
            <p:sp>
              <p:nvSpPr>
                <p:cNvPr id="274" name="Oval 273">
                  <a:extLst>
                    <a:ext uri="{FF2B5EF4-FFF2-40B4-BE49-F238E27FC236}">
                      <a16:creationId xmlns:a16="http://schemas.microsoft.com/office/drawing/2014/main" id="{90C1DDBE-635A-4562-85A2-CA6D5D333403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5" name="TextBox 274">
                  <a:extLst>
                    <a:ext uri="{FF2B5EF4-FFF2-40B4-BE49-F238E27FC236}">
                      <a16:creationId xmlns:a16="http://schemas.microsoft.com/office/drawing/2014/main" id="{675D2E75-9480-4950-A699-CBCD7A0098F8}"/>
                    </a:ext>
                  </a:extLst>
                </p:cNvPr>
                <p:cNvSpPr txBox="1"/>
                <p:nvPr/>
              </p:nvSpPr>
              <p:spPr>
                <a:xfrm>
                  <a:off x="2162648" y="1890848"/>
                  <a:ext cx="524503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CANCER</a:t>
                  </a:r>
                  <a:endParaRPr lang="en-GB" sz="800"/>
                </a:p>
              </p:txBody>
            </p:sp>
          </p:grpSp>
        </p:grp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A8B6B24C-A5CC-44A6-BAAD-E52089912231}"/>
              </a:ext>
            </a:extLst>
          </p:cNvPr>
          <p:cNvGrpSpPr/>
          <p:nvPr/>
        </p:nvGrpSpPr>
        <p:grpSpPr>
          <a:xfrm>
            <a:off x="988441" y="5602758"/>
            <a:ext cx="8782039" cy="1818217"/>
            <a:chOff x="933280" y="5831455"/>
            <a:chExt cx="8782039" cy="1818217"/>
          </a:xfrm>
        </p:grpSpPr>
        <p:grpSp>
          <p:nvGrpSpPr>
            <p:cNvPr id="1036" name="Group 1035">
              <a:extLst>
                <a:ext uri="{FF2B5EF4-FFF2-40B4-BE49-F238E27FC236}">
                  <a16:creationId xmlns:a16="http://schemas.microsoft.com/office/drawing/2014/main" id="{0E7B30AC-ABC9-4C0E-82A9-3FEC598D2AC2}"/>
                </a:ext>
              </a:extLst>
            </p:cNvPr>
            <p:cNvGrpSpPr/>
            <p:nvPr/>
          </p:nvGrpSpPr>
          <p:grpSpPr>
            <a:xfrm>
              <a:off x="1799771" y="5831455"/>
              <a:ext cx="825867" cy="837950"/>
              <a:chOff x="5364932" y="3993355"/>
              <a:chExt cx="825867" cy="837950"/>
            </a:xfrm>
          </p:grpSpPr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5C350F90-9925-4763-8DDB-83C9B6ED7ED0}"/>
                  </a:ext>
                </a:extLst>
              </p:cNvPr>
              <p:cNvSpPr/>
              <p:nvPr/>
            </p:nvSpPr>
            <p:spPr>
              <a:xfrm flipH="1">
                <a:off x="5593386" y="4005462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7052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E76BC204-5939-4EA5-99C5-98F3AF28FA4E}"/>
                  </a:ext>
                </a:extLst>
              </p:cNvPr>
              <p:cNvGrpSpPr/>
              <p:nvPr/>
            </p:nvGrpSpPr>
            <p:grpSpPr>
              <a:xfrm>
                <a:off x="5364932" y="3993355"/>
                <a:ext cx="825867" cy="837950"/>
                <a:chOff x="1980485" y="1394460"/>
                <a:chExt cx="825867" cy="837950"/>
              </a:xfrm>
            </p:grpSpPr>
            <p:sp>
              <p:nvSpPr>
                <p:cNvPr id="150" name="Oval 149">
                  <a:extLst>
                    <a:ext uri="{FF2B5EF4-FFF2-40B4-BE49-F238E27FC236}">
                      <a16:creationId xmlns:a16="http://schemas.microsoft.com/office/drawing/2014/main" id="{7E4B7FDA-CB0E-4623-B006-12569DEDC71E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1062428A-0B6E-4A95-9F34-67CB57CF2A4C}"/>
                    </a:ext>
                  </a:extLst>
                </p:cNvPr>
                <p:cNvSpPr txBox="1"/>
                <p:nvPr/>
              </p:nvSpPr>
              <p:spPr>
                <a:xfrm>
                  <a:off x="1980485" y="1893856"/>
                  <a:ext cx="82586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HEART DISEASE</a:t>
                  </a:r>
                  <a:endParaRPr lang="en-GB" sz="800"/>
                </a:p>
                <a:p>
                  <a:pPr algn="ctr"/>
                  <a:r>
                    <a:rPr lang="en-GB" sz="800"/>
                    <a:t>(</a:t>
                  </a:r>
                  <a:r>
                    <a:rPr lang="sr-Latn-RS" sz="800"/>
                    <a:t>FEMALE)</a:t>
                  </a:r>
                </a:p>
              </p:txBody>
            </p:sp>
          </p:grp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4B593B32-C252-40D4-8DC1-B153CBF0C224}"/>
                </a:ext>
              </a:extLst>
            </p:cNvPr>
            <p:cNvGrpSpPr/>
            <p:nvPr/>
          </p:nvGrpSpPr>
          <p:grpSpPr>
            <a:xfrm>
              <a:off x="5422475" y="5831455"/>
              <a:ext cx="582211" cy="834942"/>
              <a:chOff x="5518242" y="3993355"/>
              <a:chExt cx="582211" cy="834942"/>
            </a:xfrm>
          </p:grpSpPr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01A557F-F630-4EA1-B9D4-93EFB985A50D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70C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FC9B4C5C-8D8D-435D-9409-FBF27FBF26A0}"/>
                  </a:ext>
                </a:extLst>
              </p:cNvPr>
              <p:cNvGrpSpPr/>
              <p:nvPr/>
            </p:nvGrpSpPr>
            <p:grpSpPr>
              <a:xfrm>
                <a:off x="5518242" y="3993355"/>
                <a:ext cx="582211" cy="834942"/>
                <a:chOff x="2133795" y="1394460"/>
                <a:chExt cx="582211" cy="834942"/>
              </a:xfrm>
            </p:grpSpPr>
            <p:sp>
              <p:nvSpPr>
                <p:cNvPr id="177" name="Oval 176">
                  <a:extLst>
                    <a:ext uri="{FF2B5EF4-FFF2-40B4-BE49-F238E27FC236}">
                      <a16:creationId xmlns:a16="http://schemas.microsoft.com/office/drawing/2014/main" id="{D17745BE-2A66-4C27-9E74-F3EA3819847A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8" name="TextBox 177">
                  <a:extLst>
                    <a:ext uri="{FF2B5EF4-FFF2-40B4-BE49-F238E27FC236}">
                      <a16:creationId xmlns:a16="http://schemas.microsoft.com/office/drawing/2014/main" id="{0F0072EE-5E18-4BE6-AFDE-D3916CB0EF79}"/>
                    </a:ext>
                  </a:extLst>
                </p:cNvPr>
                <p:cNvSpPr txBox="1"/>
                <p:nvPr/>
              </p:nvSpPr>
              <p:spPr>
                <a:xfrm>
                  <a:off x="2133795" y="1890848"/>
                  <a:ext cx="5822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CANCER</a:t>
                  </a:r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8BC098AF-CF8A-4BFB-A9DB-EC32ADBCA2F1}"/>
                </a:ext>
              </a:extLst>
            </p:cNvPr>
            <p:cNvGrpSpPr/>
            <p:nvPr/>
          </p:nvGrpSpPr>
          <p:grpSpPr>
            <a:xfrm>
              <a:off x="933280" y="5831455"/>
              <a:ext cx="825867" cy="834942"/>
              <a:chOff x="2011964" y="1394460"/>
              <a:chExt cx="825867" cy="834942"/>
            </a:xfrm>
          </p:grpSpPr>
          <p:grpSp>
            <p:nvGrpSpPr>
              <p:cNvPr id="239" name="Group 238">
                <a:extLst>
                  <a:ext uri="{FF2B5EF4-FFF2-40B4-BE49-F238E27FC236}">
                    <a16:creationId xmlns:a16="http://schemas.microsoft.com/office/drawing/2014/main" id="{1E8D7FD8-B775-4334-8A74-02C184937CF4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787BCF96-2BE8-4990-AD19-4E4C6CB095C4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216000" cy="216000"/>
                </a:xfrm>
                <a:prstGeom prst="rect">
                  <a:avLst/>
                </a:prstGeom>
                <a:solidFill>
                  <a:srgbClr val="D7052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5" name="Rectangle 244">
                  <a:extLst>
                    <a:ext uri="{FF2B5EF4-FFF2-40B4-BE49-F238E27FC236}">
                      <a16:creationId xmlns:a16="http://schemas.microsoft.com/office/drawing/2014/main" id="{60B172FE-E7C4-4F4D-8307-A6868E828CE7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2A583DC0-8583-4B53-848E-E2625CFB4074}"/>
                  </a:ext>
                </a:extLst>
              </p:cNvPr>
              <p:cNvSpPr txBox="1"/>
              <p:nvPr/>
            </p:nvSpPr>
            <p:spPr>
              <a:xfrm>
                <a:off x="2011964" y="1890848"/>
                <a:ext cx="8258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HEART DISEASE</a:t>
                </a:r>
                <a:endParaRPr lang="en-GB" sz="800"/>
              </a:p>
              <a:p>
                <a:pPr algn="ctr"/>
                <a:r>
                  <a:rPr lang="en-GB" sz="800"/>
                  <a:t>(MALE)</a:t>
                </a:r>
              </a:p>
            </p:txBody>
          </p: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B88E2327-443B-4327-AEC8-8F6CAA825A2F}"/>
                </a:ext>
              </a:extLst>
            </p:cNvPr>
            <p:cNvGrpSpPr/>
            <p:nvPr/>
          </p:nvGrpSpPr>
          <p:grpSpPr>
            <a:xfrm>
              <a:off x="2819140" y="5831455"/>
              <a:ext cx="583813" cy="834942"/>
              <a:chOff x="2132992" y="1394460"/>
              <a:chExt cx="583813" cy="834942"/>
            </a:xfrm>
          </p:grpSpPr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3CA3EE47-8887-4A85-93F1-3962C6989A10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8317"/>
                <a:chOff x="2204720" y="1394460"/>
                <a:chExt cx="432000" cy="438317"/>
              </a:xfrm>
            </p:grpSpPr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id="{6BF34BF9-7EC7-4303-8BD8-FE4DBA4417CB}"/>
                    </a:ext>
                  </a:extLst>
                </p:cNvPr>
                <p:cNvSpPr/>
                <p:nvPr/>
              </p:nvSpPr>
              <p:spPr>
                <a:xfrm>
                  <a:off x="2204720" y="1616777"/>
                  <a:ext cx="216000" cy="216000"/>
                </a:xfrm>
                <a:prstGeom prst="rect">
                  <a:avLst/>
                </a:prstGeom>
                <a:solidFill>
                  <a:srgbClr val="00AF5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9" name="Rectangle 258">
                  <a:extLst>
                    <a:ext uri="{FF2B5EF4-FFF2-40B4-BE49-F238E27FC236}">
                      <a16:creationId xmlns:a16="http://schemas.microsoft.com/office/drawing/2014/main" id="{64D50B80-CA47-438D-813A-5CD106D4A55A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4258BA27-DC5D-4373-9D98-DC22306F67AC}"/>
                  </a:ext>
                </a:extLst>
              </p:cNvPr>
              <p:cNvSpPr txBox="1"/>
              <p:nvPr/>
            </p:nvSpPr>
            <p:spPr>
              <a:xfrm>
                <a:off x="2132992" y="1890848"/>
                <a:ext cx="5838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DIABETES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62703885-253B-4A42-85BE-543355886025}"/>
                </a:ext>
              </a:extLst>
            </p:cNvPr>
            <p:cNvGrpSpPr/>
            <p:nvPr/>
          </p:nvGrpSpPr>
          <p:grpSpPr>
            <a:xfrm>
              <a:off x="3693323" y="5831455"/>
              <a:ext cx="583813" cy="837950"/>
              <a:chOff x="5485960" y="3993355"/>
              <a:chExt cx="583813" cy="837950"/>
            </a:xfrm>
          </p:grpSpPr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728E7AFF-909F-41B4-9C13-1DD85311BF4E}"/>
                  </a:ext>
                </a:extLst>
              </p:cNvPr>
              <p:cNvSpPr/>
              <p:nvPr/>
            </p:nvSpPr>
            <p:spPr>
              <a:xfrm rot="16200000" flipH="1">
                <a:off x="5559153" y="421529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F5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63" name="Group 262">
                <a:extLst>
                  <a:ext uri="{FF2B5EF4-FFF2-40B4-BE49-F238E27FC236}">
                    <a16:creationId xmlns:a16="http://schemas.microsoft.com/office/drawing/2014/main" id="{DC28E3D1-4A4D-43C4-886E-04300B0368AF}"/>
                  </a:ext>
                </a:extLst>
              </p:cNvPr>
              <p:cNvGrpSpPr/>
              <p:nvPr/>
            </p:nvGrpSpPr>
            <p:grpSpPr>
              <a:xfrm>
                <a:off x="5485960" y="3993355"/>
                <a:ext cx="583813" cy="837950"/>
                <a:chOff x="2101513" y="1394460"/>
                <a:chExt cx="583813" cy="837950"/>
              </a:xfrm>
            </p:grpSpPr>
            <p:sp>
              <p:nvSpPr>
                <p:cNvPr id="264" name="Oval 263">
                  <a:extLst>
                    <a:ext uri="{FF2B5EF4-FFF2-40B4-BE49-F238E27FC236}">
                      <a16:creationId xmlns:a16="http://schemas.microsoft.com/office/drawing/2014/main" id="{30F2444A-C103-4303-86B2-473B7F376ECC}"/>
                    </a:ext>
                  </a:extLst>
                </p:cNvPr>
                <p:cNvSpPr/>
                <p:nvPr/>
              </p:nvSpPr>
              <p:spPr>
                <a:xfrm>
                  <a:off x="2177419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5" name="TextBox 264">
                  <a:extLst>
                    <a:ext uri="{FF2B5EF4-FFF2-40B4-BE49-F238E27FC236}">
                      <a16:creationId xmlns:a16="http://schemas.microsoft.com/office/drawing/2014/main" id="{DF457496-62BA-43DB-BD69-FB5E7D395BD5}"/>
                    </a:ext>
                  </a:extLst>
                </p:cNvPr>
                <p:cNvSpPr txBox="1"/>
                <p:nvPr/>
              </p:nvSpPr>
              <p:spPr>
                <a:xfrm>
                  <a:off x="2101513" y="1893856"/>
                  <a:ext cx="58381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DIABETES</a:t>
                  </a:r>
                </a:p>
                <a:p>
                  <a:pPr algn="ctr"/>
                  <a:r>
                    <a:rPr lang="sr-Latn-RS" sz="800"/>
                    <a:t>(FEMALE)</a:t>
                  </a:r>
                </a:p>
              </p:txBody>
            </p:sp>
          </p:grpSp>
        </p:grpSp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E57F0283-EB23-40DA-B96C-007DFA63D462}"/>
                </a:ext>
              </a:extLst>
            </p:cNvPr>
            <p:cNvGrpSpPr/>
            <p:nvPr/>
          </p:nvGrpSpPr>
          <p:grpSpPr>
            <a:xfrm>
              <a:off x="4569468" y="5831455"/>
              <a:ext cx="524503" cy="834942"/>
              <a:chOff x="2162647" y="1394460"/>
              <a:chExt cx="524503" cy="834942"/>
            </a:xfrm>
          </p:grpSpPr>
          <p:grpSp>
            <p:nvGrpSpPr>
              <p:cNvPr id="267" name="Group 266">
                <a:extLst>
                  <a:ext uri="{FF2B5EF4-FFF2-40B4-BE49-F238E27FC236}">
                    <a16:creationId xmlns:a16="http://schemas.microsoft.com/office/drawing/2014/main" id="{20642BAA-3929-4422-B7E4-AF1019B75AC2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47867" cy="432000"/>
                <a:chOff x="2204720" y="1394460"/>
                <a:chExt cx="447867" cy="432000"/>
              </a:xfrm>
            </p:grpSpPr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id="{DA3B3479-38F1-4C83-941D-3D1AD2B276E0}"/>
                    </a:ext>
                  </a:extLst>
                </p:cNvPr>
                <p:cNvSpPr/>
                <p:nvPr/>
              </p:nvSpPr>
              <p:spPr>
                <a:xfrm>
                  <a:off x="2436587" y="1399157"/>
                  <a:ext cx="216000" cy="216000"/>
                </a:xfrm>
                <a:prstGeom prst="rect">
                  <a:avLst/>
                </a:prstGeom>
                <a:solidFill>
                  <a:srgbClr val="9270C2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AD40A95C-C67B-42CA-A26C-CF51F02F601E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39F046A1-CB57-4682-AD0D-6CA178FBB7DD}"/>
                  </a:ext>
                </a:extLst>
              </p:cNvPr>
              <p:cNvSpPr txBox="1"/>
              <p:nvPr/>
            </p:nvSpPr>
            <p:spPr>
              <a:xfrm>
                <a:off x="2162647" y="1890848"/>
                <a:ext cx="52450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CANCER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5425CFF1-2820-473D-913F-3FC3DD48AF0A}"/>
                </a:ext>
              </a:extLst>
            </p:cNvPr>
            <p:cNvGrpSpPr/>
            <p:nvPr/>
          </p:nvGrpSpPr>
          <p:grpSpPr>
            <a:xfrm>
              <a:off x="6102346" y="5831455"/>
              <a:ext cx="944490" cy="834942"/>
              <a:chOff x="1952656" y="1394460"/>
              <a:chExt cx="944490" cy="834942"/>
            </a:xfrm>
          </p:grpSpPr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1EC4FB5C-3D73-4DCC-A6C7-2A9491574A48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47867" cy="432000"/>
                <a:chOff x="2204720" y="1394460"/>
                <a:chExt cx="447867" cy="432000"/>
              </a:xfrm>
            </p:grpSpPr>
            <p:sp>
              <p:nvSpPr>
                <p:cNvPr id="279" name="Rectangle 278">
                  <a:extLst>
                    <a:ext uri="{FF2B5EF4-FFF2-40B4-BE49-F238E27FC236}">
                      <a16:creationId xmlns:a16="http://schemas.microsoft.com/office/drawing/2014/main" id="{F57C4EE7-315C-4837-AD47-51C6C9841F90}"/>
                    </a:ext>
                  </a:extLst>
                </p:cNvPr>
                <p:cNvSpPr/>
                <p:nvPr/>
              </p:nvSpPr>
              <p:spPr>
                <a:xfrm>
                  <a:off x="2436587" y="1399157"/>
                  <a:ext cx="216000" cy="216000"/>
                </a:xfrm>
                <a:prstGeom prst="rect">
                  <a:avLst/>
                </a:prstGeom>
                <a:solidFill>
                  <a:srgbClr val="FCF384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91CB2166-AA7E-4B5D-B603-035182A21CBE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78" name="TextBox 277">
                <a:extLst>
                  <a:ext uri="{FF2B5EF4-FFF2-40B4-BE49-F238E27FC236}">
                    <a16:creationId xmlns:a16="http://schemas.microsoft.com/office/drawing/2014/main" id="{085777BA-0A72-492E-A27A-3C1DB7786B72}"/>
                  </a:ext>
                </a:extLst>
              </p:cNvPr>
              <p:cNvSpPr txBox="1"/>
              <p:nvPr/>
            </p:nvSpPr>
            <p:spPr>
              <a:xfrm>
                <a:off x="1952656" y="1890848"/>
                <a:ext cx="9444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ALZHEIMER</a:t>
                </a:r>
                <a:r>
                  <a:rPr lang="en-GB" sz="800"/>
                  <a:t>’S</a:t>
                </a:r>
              </a:p>
              <a:p>
                <a:pPr algn="ctr"/>
                <a:r>
                  <a:rPr lang="en-GB" sz="800"/>
                  <a:t>DISEASE</a:t>
                </a:r>
                <a:r>
                  <a:rPr lang="sr-Latn-RS" sz="800"/>
                  <a:t> (FEMALE)</a:t>
                </a:r>
                <a:endParaRPr lang="en-GB" sz="800"/>
              </a:p>
            </p:txBody>
          </p:sp>
        </p:grpSp>
        <p:grpSp>
          <p:nvGrpSpPr>
            <p:cNvPr id="281" name="Group 280">
              <a:extLst>
                <a:ext uri="{FF2B5EF4-FFF2-40B4-BE49-F238E27FC236}">
                  <a16:creationId xmlns:a16="http://schemas.microsoft.com/office/drawing/2014/main" id="{750C5D92-804C-453F-A783-02D99D9ABD56}"/>
                </a:ext>
              </a:extLst>
            </p:cNvPr>
            <p:cNvGrpSpPr/>
            <p:nvPr/>
          </p:nvGrpSpPr>
          <p:grpSpPr>
            <a:xfrm>
              <a:off x="7098287" y="5831455"/>
              <a:ext cx="740907" cy="834942"/>
              <a:chOff x="5438897" y="3993355"/>
              <a:chExt cx="740907" cy="834942"/>
            </a:xfrm>
          </p:grpSpPr>
          <p:sp>
            <p:nvSpPr>
              <p:cNvPr id="282" name="Freeform: Shape 281">
                <a:extLst>
                  <a:ext uri="{FF2B5EF4-FFF2-40B4-BE49-F238E27FC236}">
                    <a16:creationId xmlns:a16="http://schemas.microsoft.com/office/drawing/2014/main" id="{CD093E9F-E847-41F9-874D-2798B67DE5AF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384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C6E68E51-0C2E-41AA-AE46-5DA3035B6411}"/>
                  </a:ext>
                </a:extLst>
              </p:cNvPr>
              <p:cNvGrpSpPr/>
              <p:nvPr/>
            </p:nvGrpSpPr>
            <p:grpSpPr>
              <a:xfrm>
                <a:off x="5438897" y="3993355"/>
                <a:ext cx="740907" cy="834942"/>
                <a:chOff x="2054450" y="1394460"/>
                <a:chExt cx="740907" cy="834942"/>
              </a:xfrm>
            </p:grpSpPr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E92140E5-BF45-4410-A178-62749C484CA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5" name="TextBox 284">
                  <a:extLst>
                    <a:ext uri="{FF2B5EF4-FFF2-40B4-BE49-F238E27FC236}">
                      <a16:creationId xmlns:a16="http://schemas.microsoft.com/office/drawing/2014/main" id="{82807C96-87BE-48BC-9B99-994BB6C416E0}"/>
                    </a:ext>
                  </a:extLst>
                </p:cNvPr>
                <p:cNvSpPr txBox="1"/>
                <p:nvPr/>
              </p:nvSpPr>
              <p:spPr>
                <a:xfrm>
                  <a:off x="2054450" y="1890848"/>
                  <a:ext cx="7409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ALZHEIMER</a:t>
                  </a:r>
                  <a:r>
                    <a:rPr lang="en-GB" sz="800"/>
                    <a:t>’S</a:t>
                  </a:r>
                </a:p>
                <a:p>
                  <a:pPr algn="ctr"/>
                  <a:r>
                    <a:rPr lang="en-GB" sz="800"/>
                    <a:t>DISEASE</a:t>
                  </a:r>
                </a:p>
              </p:txBody>
            </p:sp>
          </p:grpSp>
        </p:grpSp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43027A69-AE30-4758-85EA-0A231C0DCD96}"/>
                </a:ext>
              </a:extLst>
            </p:cNvPr>
            <p:cNvGrpSpPr/>
            <p:nvPr/>
          </p:nvGrpSpPr>
          <p:grpSpPr>
            <a:xfrm>
              <a:off x="7896612" y="5831455"/>
              <a:ext cx="979755" cy="834942"/>
              <a:chOff x="4344544" y="4006275"/>
              <a:chExt cx="979755" cy="834942"/>
            </a:xfrm>
          </p:grpSpPr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015B107-2474-4E5C-BE51-884D40C1A945}"/>
                  </a:ext>
                </a:extLst>
              </p:cNvPr>
              <p:cNvSpPr/>
              <p:nvPr/>
            </p:nvSpPr>
            <p:spPr>
              <a:xfrm>
                <a:off x="4614241" y="4222275"/>
                <a:ext cx="216000" cy="216000"/>
              </a:xfrm>
              <a:prstGeom prst="rect">
                <a:avLst/>
              </a:prstGeom>
              <a:solidFill>
                <a:srgbClr val="08488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94AD83A2-1AED-43F0-9814-B2811C8F5D69}"/>
                  </a:ext>
                </a:extLst>
              </p:cNvPr>
              <p:cNvGrpSpPr/>
              <p:nvPr/>
            </p:nvGrpSpPr>
            <p:grpSpPr>
              <a:xfrm>
                <a:off x="4344544" y="4006275"/>
                <a:ext cx="979755" cy="834942"/>
                <a:chOff x="1935023" y="1394460"/>
                <a:chExt cx="979755" cy="834942"/>
              </a:xfrm>
            </p:grpSpPr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FC1E9375-9C4F-4052-B0FD-2B63D8D3DC79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id="{DF00BA3A-B4FB-4BA6-A945-8712799CB530}"/>
                    </a:ext>
                  </a:extLst>
                </p:cNvPr>
                <p:cNvSpPr txBox="1"/>
                <p:nvPr/>
              </p:nvSpPr>
              <p:spPr>
                <a:xfrm>
                  <a:off x="1935023" y="1890848"/>
                  <a:ext cx="9797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DOWN SYNDROME</a:t>
                  </a:r>
                </a:p>
                <a:p>
                  <a:pPr algn="ctr"/>
                  <a:r>
                    <a:rPr lang="sr-Latn-RS" sz="800"/>
                    <a:t>(MALE)</a:t>
                  </a:r>
                  <a:endParaRPr lang="en-GB" sz="800"/>
                </a:p>
              </p:txBody>
            </p:sp>
          </p:grpSp>
        </p:grp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B27F968D-A3D7-4239-9A11-A2E4E8CAF86B}"/>
                </a:ext>
              </a:extLst>
            </p:cNvPr>
            <p:cNvGrpSpPr/>
            <p:nvPr/>
          </p:nvGrpSpPr>
          <p:grpSpPr>
            <a:xfrm>
              <a:off x="8735564" y="5831455"/>
              <a:ext cx="979755" cy="837950"/>
              <a:chOff x="5287989" y="3993355"/>
              <a:chExt cx="979755" cy="837950"/>
            </a:xfrm>
          </p:grpSpPr>
          <p:sp>
            <p:nvSpPr>
              <p:cNvPr id="294" name="Freeform: Shape 293">
                <a:extLst>
                  <a:ext uri="{FF2B5EF4-FFF2-40B4-BE49-F238E27FC236}">
                    <a16:creationId xmlns:a16="http://schemas.microsoft.com/office/drawing/2014/main" id="{47C0846F-D2D8-4D74-9E9B-5B6285C9185E}"/>
                  </a:ext>
                </a:extLst>
              </p:cNvPr>
              <p:cNvSpPr/>
              <p:nvPr/>
            </p:nvSpPr>
            <p:spPr>
              <a:xfrm rot="16200000" flipH="1">
                <a:off x="5590544" y="421529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8488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295" name="Group 294">
                <a:extLst>
                  <a:ext uri="{FF2B5EF4-FFF2-40B4-BE49-F238E27FC236}">
                    <a16:creationId xmlns:a16="http://schemas.microsoft.com/office/drawing/2014/main" id="{8189AFFC-DFA1-4583-8623-B32059F8B663}"/>
                  </a:ext>
                </a:extLst>
              </p:cNvPr>
              <p:cNvGrpSpPr/>
              <p:nvPr/>
            </p:nvGrpSpPr>
            <p:grpSpPr>
              <a:xfrm>
                <a:off x="5287989" y="3993355"/>
                <a:ext cx="979755" cy="837950"/>
                <a:chOff x="1903542" y="1394460"/>
                <a:chExt cx="979755" cy="837950"/>
              </a:xfrm>
            </p:grpSpPr>
            <p:sp>
              <p:nvSpPr>
                <p:cNvPr id="296" name="Oval 295">
                  <a:extLst>
                    <a:ext uri="{FF2B5EF4-FFF2-40B4-BE49-F238E27FC236}">
                      <a16:creationId xmlns:a16="http://schemas.microsoft.com/office/drawing/2014/main" id="{3A1A2A5C-CF25-4B4D-B2FB-0A9A0ADD04F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97" name="TextBox 296">
                  <a:extLst>
                    <a:ext uri="{FF2B5EF4-FFF2-40B4-BE49-F238E27FC236}">
                      <a16:creationId xmlns:a16="http://schemas.microsoft.com/office/drawing/2014/main" id="{9841465D-A0D0-4AE5-98B3-E6952D1BB4F6}"/>
                    </a:ext>
                  </a:extLst>
                </p:cNvPr>
                <p:cNvSpPr txBox="1"/>
                <p:nvPr/>
              </p:nvSpPr>
              <p:spPr>
                <a:xfrm>
                  <a:off x="1903542" y="1893856"/>
                  <a:ext cx="97975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DOWN SYNDROME</a:t>
                  </a:r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516A9BC6-CED7-48F8-AE3E-1DD9A2B2BA19}"/>
                </a:ext>
              </a:extLst>
            </p:cNvPr>
            <p:cNvGrpSpPr/>
            <p:nvPr/>
          </p:nvGrpSpPr>
          <p:grpSpPr>
            <a:xfrm>
              <a:off x="988413" y="6810034"/>
              <a:ext cx="707245" cy="834942"/>
              <a:chOff x="2071277" y="1394460"/>
              <a:chExt cx="707245" cy="834942"/>
            </a:xfrm>
          </p:grpSpPr>
          <p:grpSp>
            <p:nvGrpSpPr>
              <p:cNvPr id="310" name="Group 309">
                <a:extLst>
                  <a:ext uri="{FF2B5EF4-FFF2-40B4-BE49-F238E27FC236}">
                    <a16:creationId xmlns:a16="http://schemas.microsoft.com/office/drawing/2014/main" id="{D49593FB-5F78-4145-AE76-D048C5C48270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6179" cy="432000"/>
                <a:chOff x="2204720" y="1394460"/>
                <a:chExt cx="436179" cy="432000"/>
              </a:xfrm>
            </p:grpSpPr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012454BD-EB5B-4F76-ACDA-FE8F6E2B261B}"/>
                    </a:ext>
                  </a:extLst>
                </p:cNvPr>
                <p:cNvSpPr/>
                <p:nvPr/>
              </p:nvSpPr>
              <p:spPr>
                <a:xfrm>
                  <a:off x="2424899" y="1610460"/>
                  <a:ext cx="216000" cy="216000"/>
                </a:xfrm>
                <a:prstGeom prst="rect">
                  <a:avLst/>
                </a:prstGeom>
                <a:solidFill>
                  <a:srgbClr val="91A4C2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388B38F6-852C-46D0-BD68-1AF61FD352FC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66C61341-C0B2-4290-9A1C-904A85A49104}"/>
                  </a:ext>
                </a:extLst>
              </p:cNvPr>
              <p:cNvSpPr txBox="1"/>
              <p:nvPr/>
            </p:nvSpPr>
            <p:spPr>
              <a:xfrm>
                <a:off x="2071277" y="1890848"/>
                <a:ext cx="7072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DEPRESSION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3A897BCA-9982-4313-8187-7E9F5268182C}"/>
                </a:ext>
              </a:extLst>
            </p:cNvPr>
            <p:cNvGrpSpPr/>
            <p:nvPr/>
          </p:nvGrpSpPr>
          <p:grpSpPr>
            <a:xfrm>
              <a:off x="1859081" y="6810034"/>
              <a:ext cx="707245" cy="834942"/>
              <a:chOff x="5455728" y="3993355"/>
              <a:chExt cx="707245" cy="834942"/>
            </a:xfrm>
          </p:grpSpPr>
          <p:sp>
            <p:nvSpPr>
              <p:cNvPr id="315" name="Freeform: Shape 314">
                <a:extLst>
                  <a:ext uri="{FF2B5EF4-FFF2-40B4-BE49-F238E27FC236}">
                    <a16:creationId xmlns:a16="http://schemas.microsoft.com/office/drawing/2014/main" id="{DEEDC8A1-F286-44AF-BD93-899B1F2F06CE}"/>
                  </a:ext>
                </a:extLst>
              </p:cNvPr>
              <p:cNvSpPr/>
              <p:nvPr/>
            </p:nvSpPr>
            <p:spPr>
              <a:xfrm flipV="1">
                <a:off x="5808641" y="4210191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A4C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316" name="Group 315">
                <a:extLst>
                  <a:ext uri="{FF2B5EF4-FFF2-40B4-BE49-F238E27FC236}">
                    <a16:creationId xmlns:a16="http://schemas.microsoft.com/office/drawing/2014/main" id="{90AF0B70-602A-4940-82DE-52FFD0C54105}"/>
                  </a:ext>
                </a:extLst>
              </p:cNvPr>
              <p:cNvGrpSpPr/>
              <p:nvPr/>
            </p:nvGrpSpPr>
            <p:grpSpPr>
              <a:xfrm>
                <a:off x="5455728" y="3993355"/>
                <a:ext cx="707245" cy="834942"/>
                <a:chOff x="2071281" y="1394460"/>
                <a:chExt cx="707245" cy="834942"/>
              </a:xfrm>
            </p:grpSpPr>
            <p:sp>
              <p:nvSpPr>
                <p:cNvPr id="317" name="Oval 316">
                  <a:extLst>
                    <a:ext uri="{FF2B5EF4-FFF2-40B4-BE49-F238E27FC236}">
                      <a16:creationId xmlns:a16="http://schemas.microsoft.com/office/drawing/2014/main" id="{F2588DD1-FA02-41E0-B40F-DBAC2F4B6ADF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8" name="TextBox 317">
                  <a:extLst>
                    <a:ext uri="{FF2B5EF4-FFF2-40B4-BE49-F238E27FC236}">
                      <a16:creationId xmlns:a16="http://schemas.microsoft.com/office/drawing/2014/main" id="{BCC13CEB-A970-45AA-A788-5D81DAD76CED}"/>
                    </a:ext>
                  </a:extLst>
                </p:cNvPr>
                <p:cNvSpPr txBox="1"/>
                <p:nvPr/>
              </p:nvSpPr>
              <p:spPr>
                <a:xfrm>
                  <a:off x="2071281" y="1890848"/>
                  <a:ext cx="70724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DEPRESSION</a:t>
                  </a:r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ADC0D179-C51C-4C0C-882D-1CDABAA7381F}"/>
                </a:ext>
              </a:extLst>
            </p:cNvPr>
            <p:cNvGrpSpPr/>
            <p:nvPr/>
          </p:nvGrpSpPr>
          <p:grpSpPr>
            <a:xfrm>
              <a:off x="2845224" y="6810034"/>
              <a:ext cx="532517" cy="834942"/>
              <a:chOff x="2158639" y="1394460"/>
              <a:chExt cx="532517" cy="834942"/>
            </a:xfrm>
          </p:grpSpPr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1340054E-47DA-4283-B365-76A0E836DB83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2000"/>
                <a:chOff x="2204720" y="1394460"/>
                <a:chExt cx="432000" cy="432000"/>
              </a:xfrm>
            </p:grpSpPr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A4A0F0BF-327C-42BC-904B-338EFE970754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216000" cy="216000"/>
                </a:xfrm>
                <a:prstGeom prst="rect">
                  <a:avLst/>
                </a:prstGeom>
                <a:solidFill>
                  <a:srgbClr val="E69AAF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E4183298-1A95-4EB6-B9D8-3AFFD4FB46A7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21" name="TextBox 320">
                <a:extLst>
                  <a:ext uri="{FF2B5EF4-FFF2-40B4-BE49-F238E27FC236}">
                    <a16:creationId xmlns:a16="http://schemas.microsoft.com/office/drawing/2014/main" id="{EF4BE9DD-A519-48C0-96DA-5858F05686E1}"/>
                  </a:ext>
                </a:extLst>
              </p:cNvPr>
              <p:cNvSpPr txBox="1"/>
              <p:nvPr/>
            </p:nvSpPr>
            <p:spPr>
              <a:xfrm>
                <a:off x="2158639" y="1890848"/>
                <a:ext cx="5325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ANEMIA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8CD436FE-E2FE-4AD8-8D9B-0F56F323F80B}"/>
                </a:ext>
              </a:extLst>
            </p:cNvPr>
            <p:cNvGrpSpPr/>
            <p:nvPr/>
          </p:nvGrpSpPr>
          <p:grpSpPr>
            <a:xfrm>
              <a:off x="3671981" y="6810034"/>
              <a:ext cx="582211" cy="837950"/>
              <a:chOff x="5486760" y="3993355"/>
              <a:chExt cx="582211" cy="837950"/>
            </a:xfrm>
          </p:grpSpPr>
          <p:sp>
            <p:nvSpPr>
              <p:cNvPr id="325" name="Freeform: Shape 324">
                <a:extLst>
                  <a:ext uri="{FF2B5EF4-FFF2-40B4-BE49-F238E27FC236}">
                    <a16:creationId xmlns:a16="http://schemas.microsoft.com/office/drawing/2014/main" id="{432972FD-F4F1-4894-BBDB-EF65865C9F74}"/>
                  </a:ext>
                </a:extLst>
              </p:cNvPr>
              <p:cNvSpPr/>
              <p:nvPr/>
            </p:nvSpPr>
            <p:spPr>
              <a:xfrm flipH="1">
                <a:off x="5593386" y="4005462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9AA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326" name="Group 325">
                <a:extLst>
                  <a:ext uri="{FF2B5EF4-FFF2-40B4-BE49-F238E27FC236}">
                    <a16:creationId xmlns:a16="http://schemas.microsoft.com/office/drawing/2014/main" id="{991DF1C9-2888-46D3-B5FE-23E3F471158E}"/>
                  </a:ext>
                </a:extLst>
              </p:cNvPr>
              <p:cNvGrpSpPr/>
              <p:nvPr/>
            </p:nvGrpSpPr>
            <p:grpSpPr>
              <a:xfrm>
                <a:off x="5486760" y="3993355"/>
                <a:ext cx="582211" cy="837950"/>
                <a:chOff x="2102313" y="1394460"/>
                <a:chExt cx="582211" cy="837950"/>
              </a:xfrm>
            </p:grpSpPr>
            <p:sp>
              <p:nvSpPr>
                <p:cNvPr id="327" name="Oval 326">
                  <a:extLst>
                    <a:ext uri="{FF2B5EF4-FFF2-40B4-BE49-F238E27FC236}">
                      <a16:creationId xmlns:a16="http://schemas.microsoft.com/office/drawing/2014/main" id="{18079E6E-DFEE-4A7F-BC8A-7F6F4C10DF03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8" name="TextBox 327">
                  <a:extLst>
                    <a:ext uri="{FF2B5EF4-FFF2-40B4-BE49-F238E27FC236}">
                      <a16:creationId xmlns:a16="http://schemas.microsoft.com/office/drawing/2014/main" id="{EFFB8402-43C1-4621-81BD-1794E910CDDB}"/>
                    </a:ext>
                  </a:extLst>
                </p:cNvPr>
                <p:cNvSpPr txBox="1"/>
                <p:nvPr/>
              </p:nvSpPr>
              <p:spPr>
                <a:xfrm>
                  <a:off x="2102313" y="1893856"/>
                  <a:ext cx="5822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ANEMIA</a:t>
                  </a:r>
                  <a:endParaRPr lang="en-GB" sz="800"/>
                </a:p>
                <a:p>
                  <a:pPr algn="ctr"/>
                  <a:r>
                    <a:rPr lang="en-GB" sz="800"/>
                    <a:t>(</a:t>
                  </a:r>
                  <a:r>
                    <a:rPr lang="sr-Latn-RS" sz="800"/>
                    <a:t>FEMALE)</a:t>
                  </a:r>
                </a:p>
              </p:txBody>
            </p:sp>
          </p:grp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69E04DD8-1A34-4785-8C17-852CEBFCC0E4}"/>
                </a:ext>
              </a:extLst>
            </p:cNvPr>
            <p:cNvGrpSpPr/>
            <p:nvPr/>
          </p:nvGrpSpPr>
          <p:grpSpPr>
            <a:xfrm>
              <a:off x="4555037" y="6810034"/>
              <a:ext cx="551753" cy="834942"/>
              <a:chOff x="2149023" y="1394460"/>
              <a:chExt cx="551753" cy="834942"/>
            </a:xfrm>
          </p:grpSpPr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28D1B4AF-F793-4D65-9A2E-E3476E540532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6179" cy="432000"/>
                <a:chOff x="2204720" y="1394460"/>
                <a:chExt cx="436179" cy="432000"/>
              </a:xfrm>
            </p:grpSpPr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2423C4F4-02A5-47DE-A3F9-F71E7B5D6417}"/>
                    </a:ext>
                  </a:extLst>
                </p:cNvPr>
                <p:cNvSpPr/>
                <p:nvPr/>
              </p:nvSpPr>
              <p:spPr>
                <a:xfrm>
                  <a:off x="2424899" y="1610460"/>
                  <a:ext cx="216000" cy="216000"/>
                </a:xfrm>
                <a:prstGeom prst="rect">
                  <a:avLst/>
                </a:prstGeom>
                <a:solidFill>
                  <a:srgbClr val="DEB887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BDACB6CB-E4F4-4F0F-B35D-3C115EADA667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31" name="TextBox 330">
                <a:extLst>
                  <a:ext uri="{FF2B5EF4-FFF2-40B4-BE49-F238E27FC236}">
                    <a16:creationId xmlns:a16="http://schemas.microsoft.com/office/drawing/2014/main" id="{240406D0-4255-498F-86A3-5E97C00A9771}"/>
                  </a:ext>
                </a:extLst>
              </p:cNvPr>
              <p:cNvSpPr txBox="1"/>
              <p:nvPr/>
            </p:nvSpPr>
            <p:spPr>
              <a:xfrm>
                <a:off x="2149023" y="1890848"/>
                <a:ext cx="5517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ASTHMA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E975D627-F338-4196-8C87-EA693C28E7FA}"/>
                </a:ext>
              </a:extLst>
            </p:cNvPr>
            <p:cNvGrpSpPr/>
            <p:nvPr/>
          </p:nvGrpSpPr>
          <p:grpSpPr>
            <a:xfrm>
              <a:off x="5425876" y="6810034"/>
              <a:ext cx="582211" cy="834942"/>
              <a:chOff x="5518245" y="3993355"/>
              <a:chExt cx="582211" cy="834942"/>
            </a:xfrm>
          </p:grpSpPr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409C6C0F-9467-48FD-AD29-FE9B69FB891D}"/>
                  </a:ext>
                </a:extLst>
              </p:cNvPr>
              <p:cNvSpPr/>
              <p:nvPr/>
            </p:nvSpPr>
            <p:spPr>
              <a:xfrm flipV="1">
                <a:off x="5808641" y="4210191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B887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id="{652BBF29-1BC4-47A6-ACFD-4A2001748CD8}"/>
                  </a:ext>
                </a:extLst>
              </p:cNvPr>
              <p:cNvGrpSpPr/>
              <p:nvPr/>
            </p:nvGrpSpPr>
            <p:grpSpPr>
              <a:xfrm>
                <a:off x="5518245" y="3993355"/>
                <a:ext cx="582211" cy="834942"/>
                <a:chOff x="2133798" y="1394460"/>
                <a:chExt cx="582211" cy="834942"/>
              </a:xfrm>
            </p:grpSpPr>
            <p:sp>
              <p:nvSpPr>
                <p:cNvPr id="337" name="Oval 336">
                  <a:extLst>
                    <a:ext uri="{FF2B5EF4-FFF2-40B4-BE49-F238E27FC236}">
                      <a16:creationId xmlns:a16="http://schemas.microsoft.com/office/drawing/2014/main" id="{709D66D0-B3F7-409F-97F3-10C673A61FF8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38" name="TextBox 337">
                  <a:extLst>
                    <a:ext uri="{FF2B5EF4-FFF2-40B4-BE49-F238E27FC236}">
                      <a16:creationId xmlns:a16="http://schemas.microsoft.com/office/drawing/2014/main" id="{9A095CB9-4FE9-4346-B2D5-12E9D5AD5226}"/>
                    </a:ext>
                  </a:extLst>
                </p:cNvPr>
                <p:cNvSpPr txBox="1"/>
                <p:nvPr/>
              </p:nvSpPr>
              <p:spPr>
                <a:xfrm>
                  <a:off x="2133798" y="1890848"/>
                  <a:ext cx="5822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ASTHMA</a:t>
                  </a:r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C7466C97-5618-44BF-804D-CECCE32134B6}"/>
                </a:ext>
              </a:extLst>
            </p:cNvPr>
            <p:cNvGrpSpPr/>
            <p:nvPr/>
          </p:nvGrpSpPr>
          <p:grpSpPr>
            <a:xfrm>
              <a:off x="6288759" y="6810034"/>
              <a:ext cx="595035" cy="839638"/>
              <a:chOff x="2127382" y="1389764"/>
              <a:chExt cx="595035" cy="839638"/>
            </a:xfrm>
          </p:grpSpPr>
          <p:grpSp>
            <p:nvGrpSpPr>
              <p:cNvPr id="340" name="Group 339">
                <a:extLst>
                  <a:ext uri="{FF2B5EF4-FFF2-40B4-BE49-F238E27FC236}">
                    <a16:creationId xmlns:a16="http://schemas.microsoft.com/office/drawing/2014/main" id="{C7E5EBF9-2278-4835-8C95-B232F25428D5}"/>
                  </a:ext>
                </a:extLst>
              </p:cNvPr>
              <p:cNvGrpSpPr/>
              <p:nvPr/>
            </p:nvGrpSpPr>
            <p:grpSpPr>
              <a:xfrm>
                <a:off x="2204720" y="1389764"/>
                <a:ext cx="432000" cy="436696"/>
                <a:chOff x="2204720" y="1389764"/>
                <a:chExt cx="432000" cy="436696"/>
              </a:xfrm>
            </p:grpSpPr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3C3BE404-E6B2-401D-920E-16811C9684B9}"/>
                    </a:ext>
                  </a:extLst>
                </p:cNvPr>
                <p:cNvSpPr/>
                <p:nvPr/>
              </p:nvSpPr>
              <p:spPr>
                <a:xfrm>
                  <a:off x="2416542" y="1389764"/>
                  <a:ext cx="216000" cy="216000"/>
                </a:xfrm>
                <a:prstGeom prst="rect">
                  <a:avLst/>
                </a:prstGeom>
                <a:solidFill>
                  <a:srgbClr val="89C3EB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464D3075-2DF8-436A-8539-537BC45C5C0F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41" name="TextBox 340">
                <a:extLst>
                  <a:ext uri="{FF2B5EF4-FFF2-40B4-BE49-F238E27FC236}">
                    <a16:creationId xmlns:a16="http://schemas.microsoft.com/office/drawing/2014/main" id="{581F0AA2-520D-4E1B-9B0C-AE25062366F2}"/>
                  </a:ext>
                </a:extLst>
              </p:cNvPr>
              <p:cNvSpPr txBox="1"/>
              <p:nvPr/>
            </p:nvSpPr>
            <p:spPr>
              <a:xfrm>
                <a:off x="2127382" y="1890848"/>
                <a:ext cx="5950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ALBINISM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BF5D5847-E869-46F2-8FB6-0BC9DB911725}"/>
                </a:ext>
              </a:extLst>
            </p:cNvPr>
            <p:cNvGrpSpPr/>
            <p:nvPr/>
          </p:nvGrpSpPr>
          <p:grpSpPr>
            <a:xfrm>
              <a:off x="7167039" y="6810034"/>
              <a:ext cx="595035" cy="834942"/>
              <a:chOff x="5511831" y="3993355"/>
              <a:chExt cx="595035" cy="834942"/>
            </a:xfrm>
          </p:grpSpPr>
          <p:sp>
            <p:nvSpPr>
              <p:cNvPr id="345" name="Freeform: Shape 344">
                <a:extLst>
                  <a:ext uri="{FF2B5EF4-FFF2-40B4-BE49-F238E27FC236}">
                    <a16:creationId xmlns:a16="http://schemas.microsoft.com/office/drawing/2014/main" id="{0D6D251C-BC84-4955-9A38-1DDBC49C4D62}"/>
                  </a:ext>
                </a:extLst>
              </p:cNvPr>
              <p:cNvSpPr/>
              <p:nvPr/>
            </p:nvSpPr>
            <p:spPr>
              <a:xfrm>
                <a:off x="5809346" y="400122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C3EB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BF052433-54E3-4064-A37A-2FAA6DD90874}"/>
                  </a:ext>
                </a:extLst>
              </p:cNvPr>
              <p:cNvGrpSpPr/>
              <p:nvPr/>
            </p:nvGrpSpPr>
            <p:grpSpPr>
              <a:xfrm>
                <a:off x="5511831" y="3993355"/>
                <a:ext cx="595035" cy="834942"/>
                <a:chOff x="2127384" y="1394460"/>
                <a:chExt cx="595035" cy="834942"/>
              </a:xfrm>
            </p:grpSpPr>
            <p:sp>
              <p:nvSpPr>
                <p:cNvPr id="347" name="Oval 346">
                  <a:extLst>
                    <a:ext uri="{FF2B5EF4-FFF2-40B4-BE49-F238E27FC236}">
                      <a16:creationId xmlns:a16="http://schemas.microsoft.com/office/drawing/2014/main" id="{E150B70B-9ACA-4E4E-9786-6206D0ABB8F9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48" name="TextBox 347">
                  <a:extLst>
                    <a:ext uri="{FF2B5EF4-FFF2-40B4-BE49-F238E27FC236}">
                      <a16:creationId xmlns:a16="http://schemas.microsoft.com/office/drawing/2014/main" id="{64D3E784-CE40-4A09-B9E4-6751B2233E4F}"/>
                    </a:ext>
                  </a:extLst>
                </p:cNvPr>
                <p:cNvSpPr txBox="1"/>
                <p:nvPr/>
              </p:nvSpPr>
              <p:spPr>
                <a:xfrm>
                  <a:off x="2127384" y="1890848"/>
                  <a:ext cx="59503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800"/>
                    <a:t>ALBINISM</a:t>
                  </a:r>
                  <a:endParaRPr lang="sr-Latn-RS" sz="800"/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E260E6F9-6D21-47C6-9529-2F7F465A0321}"/>
                </a:ext>
              </a:extLst>
            </p:cNvPr>
            <p:cNvGrpSpPr/>
            <p:nvPr/>
          </p:nvGrpSpPr>
          <p:grpSpPr>
            <a:xfrm>
              <a:off x="8127691" y="6810034"/>
              <a:ext cx="519694" cy="834942"/>
              <a:chOff x="2165051" y="1394460"/>
              <a:chExt cx="519694" cy="834942"/>
            </a:xfrm>
          </p:grpSpPr>
          <p:grpSp>
            <p:nvGrpSpPr>
              <p:cNvPr id="350" name="Group 349">
                <a:extLst>
                  <a:ext uri="{FF2B5EF4-FFF2-40B4-BE49-F238E27FC236}">
                    <a16:creationId xmlns:a16="http://schemas.microsoft.com/office/drawing/2014/main" id="{BE5DCB3F-54AC-481D-9E62-9FC5C54DE707}"/>
                  </a:ext>
                </a:extLst>
              </p:cNvPr>
              <p:cNvGrpSpPr/>
              <p:nvPr/>
            </p:nvGrpSpPr>
            <p:grpSpPr>
              <a:xfrm>
                <a:off x="2204720" y="1394460"/>
                <a:ext cx="432000" cy="438317"/>
                <a:chOff x="2204720" y="1394460"/>
                <a:chExt cx="432000" cy="438317"/>
              </a:xfrm>
            </p:grpSpPr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id="{9864C371-8509-42B8-9BCC-D0E87CA5F5F6}"/>
                    </a:ext>
                  </a:extLst>
                </p:cNvPr>
                <p:cNvSpPr/>
                <p:nvPr/>
              </p:nvSpPr>
              <p:spPr>
                <a:xfrm>
                  <a:off x="2204720" y="1616777"/>
                  <a:ext cx="216000" cy="216000"/>
                </a:xfrm>
                <a:prstGeom prst="rect">
                  <a:avLst/>
                </a:prstGeom>
                <a:solidFill>
                  <a:srgbClr val="A3CF62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id="{CB73F4EA-256C-4CD8-91A3-7556586783E0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rect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51" name="TextBox 350">
                <a:extLst>
                  <a:ext uri="{FF2B5EF4-FFF2-40B4-BE49-F238E27FC236}">
                    <a16:creationId xmlns:a16="http://schemas.microsoft.com/office/drawing/2014/main" id="{21097342-1937-4195-8823-28A9B0319C7D}"/>
                  </a:ext>
                </a:extLst>
              </p:cNvPr>
              <p:cNvSpPr txBox="1"/>
              <p:nvPr/>
            </p:nvSpPr>
            <p:spPr>
              <a:xfrm>
                <a:off x="2165051" y="1890848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 sz="800"/>
                  <a:t>AUTISM</a:t>
                </a:r>
              </a:p>
              <a:p>
                <a:pPr algn="ctr"/>
                <a:r>
                  <a:rPr lang="sr-Latn-RS" sz="800"/>
                  <a:t>(MALE)</a:t>
                </a:r>
                <a:endParaRPr lang="en-GB" sz="800"/>
              </a:p>
            </p:txBody>
          </p:sp>
        </p:grpSp>
        <p:grpSp>
          <p:nvGrpSpPr>
            <p:cNvPr id="354" name="Group 353">
              <a:extLst>
                <a:ext uri="{FF2B5EF4-FFF2-40B4-BE49-F238E27FC236}">
                  <a16:creationId xmlns:a16="http://schemas.microsoft.com/office/drawing/2014/main" id="{E5DA2916-15FA-4A38-8ABD-1FD74BDE8A29}"/>
                </a:ext>
              </a:extLst>
            </p:cNvPr>
            <p:cNvGrpSpPr/>
            <p:nvPr/>
          </p:nvGrpSpPr>
          <p:grpSpPr>
            <a:xfrm>
              <a:off x="8922417" y="6810034"/>
              <a:ext cx="582211" cy="837950"/>
              <a:chOff x="5486761" y="3993355"/>
              <a:chExt cx="582211" cy="837950"/>
            </a:xfrm>
          </p:grpSpPr>
          <p:sp>
            <p:nvSpPr>
              <p:cNvPr id="355" name="Freeform: Shape 354">
                <a:extLst>
                  <a:ext uri="{FF2B5EF4-FFF2-40B4-BE49-F238E27FC236}">
                    <a16:creationId xmlns:a16="http://schemas.microsoft.com/office/drawing/2014/main" id="{F4DF4C11-9970-4BBC-BEC5-41CB450C526D}"/>
                  </a:ext>
                </a:extLst>
              </p:cNvPr>
              <p:cNvSpPr/>
              <p:nvPr/>
            </p:nvSpPr>
            <p:spPr>
              <a:xfrm rot="16200000" flipH="1">
                <a:off x="5590544" y="4215293"/>
                <a:ext cx="209001" cy="220246"/>
              </a:xfrm>
              <a:custGeom>
                <a:avLst/>
                <a:gdLst>
                  <a:gd name="connsiteX0" fmla="*/ 0 w 209001"/>
                  <a:gd name="connsiteY0" fmla="*/ 0 h 220246"/>
                  <a:gd name="connsiteX1" fmla="*/ 36533 w 209001"/>
                  <a:gd name="connsiteY1" fmla="*/ 3682 h 220246"/>
                  <a:gd name="connsiteX2" fmla="*/ 209001 w 209001"/>
                  <a:gd name="connsiteY2" fmla="*/ 215294 h 220246"/>
                  <a:gd name="connsiteX3" fmla="*/ 208502 w 209001"/>
                  <a:gd name="connsiteY3" fmla="*/ 220246 h 220246"/>
                  <a:gd name="connsiteX4" fmla="*/ 0 w 209001"/>
                  <a:gd name="connsiteY4" fmla="*/ 220246 h 220246"/>
                  <a:gd name="connsiteX5" fmla="*/ 0 w 209001"/>
                  <a:gd name="connsiteY5" fmla="*/ 0 h 220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9001" h="220246">
                    <a:moveTo>
                      <a:pt x="0" y="0"/>
                    </a:moveTo>
                    <a:lnTo>
                      <a:pt x="36533" y="3682"/>
                    </a:lnTo>
                    <a:cubicBezTo>
                      <a:pt x="134961" y="23824"/>
                      <a:pt x="209001" y="110912"/>
                      <a:pt x="209001" y="215294"/>
                    </a:cubicBezTo>
                    <a:lnTo>
                      <a:pt x="208502" y="220246"/>
                    </a:lnTo>
                    <a:lnTo>
                      <a:pt x="0" y="2202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CF6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356" name="Group 355">
                <a:extLst>
                  <a:ext uri="{FF2B5EF4-FFF2-40B4-BE49-F238E27FC236}">
                    <a16:creationId xmlns:a16="http://schemas.microsoft.com/office/drawing/2014/main" id="{D565EEB1-ED7B-4094-B90F-AE59A7F98C6A}"/>
                  </a:ext>
                </a:extLst>
              </p:cNvPr>
              <p:cNvGrpSpPr/>
              <p:nvPr/>
            </p:nvGrpSpPr>
            <p:grpSpPr>
              <a:xfrm>
                <a:off x="5486761" y="3993355"/>
                <a:ext cx="582211" cy="837950"/>
                <a:chOff x="2102314" y="1394460"/>
                <a:chExt cx="582211" cy="837950"/>
              </a:xfrm>
            </p:grpSpPr>
            <p:sp>
              <p:nvSpPr>
                <p:cNvPr id="357" name="Oval 356">
                  <a:extLst>
                    <a:ext uri="{FF2B5EF4-FFF2-40B4-BE49-F238E27FC236}">
                      <a16:creationId xmlns:a16="http://schemas.microsoft.com/office/drawing/2014/main" id="{0E18382D-EBB4-46A9-A1E5-E482DEA875C8}"/>
                    </a:ext>
                  </a:extLst>
                </p:cNvPr>
                <p:cNvSpPr/>
                <p:nvPr/>
              </p:nvSpPr>
              <p:spPr>
                <a:xfrm>
                  <a:off x="2204720" y="1394460"/>
                  <a:ext cx="432000" cy="432000"/>
                </a:xfrm>
                <a:prstGeom prst="ellipse">
                  <a:avLst/>
                </a:prstGeom>
                <a:noFill/>
                <a:ln w="28575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8" name="TextBox 357">
                  <a:extLst>
                    <a:ext uri="{FF2B5EF4-FFF2-40B4-BE49-F238E27FC236}">
                      <a16:creationId xmlns:a16="http://schemas.microsoft.com/office/drawing/2014/main" id="{F785B352-4AA3-4635-8C0C-169CBAABDC1E}"/>
                    </a:ext>
                  </a:extLst>
                </p:cNvPr>
                <p:cNvSpPr txBox="1"/>
                <p:nvPr/>
              </p:nvSpPr>
              <p:spPr>
                <a:xfrm>
                  <a:off x="2102314" y="1893856"/>
                  <a:ext cx="5822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 sz="800"/>
                    <a:t>AUTISM</a:t>
                  </a:r>
                </a:p>
                <a:p>
                  <a:pPr algn="ctr"/>
                  <a:r>
                    <a:rPr lang="sr-Latn-RS" sz="800"/>
                    <a:t>(FEMALE)</a:t>
                  </a:r>
                  <a:endParaRPr lang="en-GB" sz="800"/>
                </a:p>
              </p:txBody>
            </p:sp>
          </p:grpSp>
        </p:grp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06339A4E-BF2F-4B37-AC55-7B16DF436A53}"/>
              </a:ext>
            </a:extLst>
          </p:cNvPr>
          <p:cNvGrpSpPr/>
          <p:nvPr/>
        </p:nvGrpSpPr>
        <p:grpSpPr>
          <a:xfrm>
            <a:off x="345466" y="762697"/>
            <a:ext cx="1504511" cy="3418506"/>
            <a:chOff x="345466" y="762697"/>
            <a:chExt cx="1504511" cy="3418506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9CF27308-319A-400B-9FD8-2B617074D04C}"/>
                </a:ext>
              </a:extLst>
            </p:cNvPr>
            <p:cNvSpPr txBox="1"/>
            <p:nvPr/>
          </p:nvSpPr>
          <p:spPr>
            <a:xfrm rot="16200000">
              <a:off x="-455715" y="1839956"/>
              <a:ext cx="23102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4000">
                  <a:solidFill>
                    <a:srgbClr val="D70521"/>
                  </a:solidFill>
                  <a:latin typeface="Bahnschrift" panose="020B0502040204020203" pitchFamily="34" charset="0"/>
                </a:rPr>
                <a:t>MEDICAL</a:t>
              </a:r>
              <a:endParaRPr lang="sr-Latn-RS" sz="5400">
                <a:solidFill>
                  <a:srgbClr val="D7052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A970F78D-AACF-4B5B-AE61-D4F703AADD1F}"/>
                </a:ext>
              </a:extLst>
            </p:cNvPr>
            <p:cNvSpPr/>
            <p:nvPr/>
          </p:nvSpPr>
          <p:spPr>
            <a:xfrm>
              <a:off x="1759270" y="3037839"/>
              <a:ext cx="90707" cy="1021641"/>
            </a:xfrm>
            <a:prstGeom prst="rect">
              <a:avLst/>
            </a:prstGeom>
            <a:solidFill>
              <a:srgbClr val="D70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46" name="Picture 1045">
              <a:extLst>
                <a:ext uri="{FF2B5EF4-FFF2-40B4-BE49-F238E27FC236}">
                  <a16:creationId xmlns:a16="http://schemas.microsoft.com/office/drawing/2014/main" id="{738A4DD5-95B5-44D9-A543-159D606627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35" y="3439902"/>
              <a:ext cx="654489" cy="648000"/>
            </a:xfrm>
            <a:prstGeom prst="rect">
              <a:avLst/>
            </a:prstGeom>
          </p:spPr>
        </p:pic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3244AB0A-0CF3-46EB-AB06-37DFF27E2562}"/>
                </a:ext>
              </a:extLst>
            </p:cNvPr>
            <p:cNvSpPr txBox="1"/>
            <p:nvPr/>
          </p:nvSpPr>
          <p:spPr>
            <a:xfrm rot="16200000">
              <a:off x="-363408" y="2087229"/>
              <a:ext cx="3418506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sr-Latn-RS" sz="4400">
                  <a:latin typeface="Bahnschrift" panose="020B0502040204020203" pitchFamily="34" charset="0"/>
                </a:rPr>
                <a:t>GENOGRAM</a:t>
              </a:r>
              <a:endParaRPr lang="en-GB" sz="4400">
                <a:latin typeface="Bahnschrift" panose="020B0502040204020203" pitchFamily="34" charset="0"/>
              </a:endParaRPr>
            </a:p>
          </p:txBody>
        </p:sp>
      </p:grpSp>
      <p:sp>
        <p:nvSpPr>
          <p:cNvPr id="370" name="TextBox 84">
            <a:extLst>
              <a:ext uri="{FF2B5EF4-FFF2-40B4-BE49-F238E27FC236}">
                <a16:creationId xmlns:a16="http://schemas.microsoft.com/office/drawing/2014/main" id="{8D97DC6D-76ED-4FEA-8401-59FAE3E94AD1}"/>
              </a:ext>
            </a:extLst>
          </p:cNvPr>
          <p:cNvSpPr txBox="1"/>
          <p:nvPr/>
        </p:nvSpPr>
        <p:spPr>
          <a:xfrm rot="5400000">
            <a:off x="9748673" y="6650583"/>
            <a:ext cx="1458953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tx1">
                  <a:lumMod val="75000"/>
                  <a:lumOff val="2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71" name="Picture 370">
            <a:hlinkClick r:id="rId3"/>
            <a:extLst>
              <a:ext uri="{FF2B5EF4-FFF2-40B4-BE49-F238E27FC236}">
                <a16:creationId xmlns:a16="http://schemas.microsoft.com/office/drawing/2014/main" id="{4F9AEF5E-83C1-4F42-8A7E-39FF2902FB7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750" y="162706"/>
            <a:ext cx="1078614" cy="22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5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120</Words>
  <Application>Microsoft Office PowerPoint</Application>
  <PresentationFormat>Custom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3</cp:revision>
  <dcterms:created xsi:type="dcterms:W3CDTF">2022-04-16T05:04:01Z</dcterms:created>
  <dcterms:modified xsi:type="dcterms:W3CDTF">2022-04-16T19:27:47Z</dcterms:modified>
</cp:coreProperties>
</file>