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7D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125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B6C7FB-E3AA-4C76-8507-0254A2CA999D}" type="datetimeFigureOut">
              <a:rPr lang="en-GB" smtClean="0"/>
              <a:t>05/03/2022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F3D7EC-1D64-4C56-B331-70BFFA5B26AD}" type="slidenum">
              <a:rPr lang="en-GB" smtClean="0"/>
              <a:t>‹#›</a:t>
            </a:fld>
            <a:endParaRPr lang="en-GB"/>
          </a:p>
        </p:txBody>
      </p:sp>
    </p:spTree>
    <p:extLst>
      <p:ext uri="{BB962C8B-B14F-4D97-AF65-F5344CB8AC3E}">
        <p14:creationId xmlns:p14="http://schemas.microsoft.com/office/powerpoint/2010/main" val="1103581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B6C7FB-E3AA-4C76-8507-0254A2CA999D}" type="datetimeFigureOut">
              <a:rPr lang="en-GB" smtClean="0"/>
              <a:t>05/03/2022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F3D7EC-1D64-4C56-B331-70BFFA5B26AD}" type="slidenum">
              <a:rPr lang="en-GB" smtClean="0"/>
              <a:t>‹#›</a:t>
            </a:fld>
            <a:endParaRPr lang="en-GB"/>
          </a:p>
        </p:txBody>
      </p:sp>
    </p:spTree>
    <p:extLst>
      <p:ext uri="{BB962C8B-B14F-4D97-AF65-F5344CB8AC3E}">
        <p14:creationId xmlns:p14="http://schemas.microsoft.com/office/powerpoint/2010/main" val="546423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B6C7FB-E3AA-4C76-8507-0254A2CA999D}" type="datetimeFigureOut">
              <a:rPr lang="en-GB" smtClean="0"/>
              <a:t>05/03/2022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F3D7EC-1D64-4C56-B331-70BFFA5B26AD}" type="slidenum">
              <a:rPr lang="en-GB" smtClean="0"/>
              <a:t>‹#›</a:t>
            </a:fld>
            <a:endParaRPr lang="en-GB"/>
          </a:p>
        </p:txBody>
      </p:sp>
    </p:spTree>
    <p:extLst>
      <p:ext uri="{BB962C8B-B14F-4D97-AF65-F5344CB8AC3E}">
        <p14:creationId xmlns:p14="http://schemas.microsoft.com/office/powerpoint/2010/main" val="1266017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B6C7FB-E3AA-4C76-8507-0254A2CA999D}" type="datetimeFigureOut">
              <a:rPr lang="en-GB" smtClean="0"/>
              <a:t>05/03/2022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F3D7EC-1D64-4C56-B331-70BFFA5B26AD}" type="slidenum">
              <a:rPr lang="en-GB" smtClean="0"/>
              <a:t>‹#›</a:t>
            </a:fld>
            <a:endParaRPr lang="en-GB"/>
          </a:p>
        </p:txBody>
      </p:sp>
    </p:spTree>
    <p:extLst>
      <p:ext uri="{BB962C8B-B14F-4D97-AF65-F5344CB8AC3E}">
        <p14:creationId xmlns:p14="http://schemas.microsoft.com/office/powerpoint/2010/main" val="253742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B6C7FB-E3AA-4C76-8507-0254A2CA999D}" type="datetimeFigureOut">
              <a:rPr lang="en-GB" smtClean="0"/>
              <a:t>05/03/2022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F3D7EC-1D64-4C56-B331-70BFFA5B26AD}" type="slidenum">
              <a:rPr lang="en-GB" smtClean="0"/>
              <a:t>‹#›</a:t>
            </a:fld>
            <a:endParaRPr lang="en-GB"/>
          </a:p>
        </p:txBody>
      </p:sp>
    </p:spTree>
    <p:extLst>
      <p:ext uri="{BB962C8B-B14F-4D97-AF65-F5344CB8AC3E}">
        <p14:creationId xmlns:p14="http://schemas.microsoft.com/office/powerpoint/2010/main" val="247001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B6C7FB-E3AA-4C76-8507-0254A2CA999D}" type="datetimeFigureOut">
              <a:rPr lang="en-GB" smtClean="0"/>
              <a:t>05/03/2022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F3D7EC-1D64-4C56-B331-70BFFA5B26AD}" type="slidenum">
              <a:rPr lang="en-GB" smtClean="0"/>
              <a:t>‹#›</a:t>
            </a:fld>
            <a:endParaRPr lang="en-GB"/>
          </a:p>
        </p:txBody>
      </p:sp>
    </p:spTree>
    <p:extLst>
      <p:ext uri="{BB962C8B-B14F-4D97-AF65-F5344CB8AC3E}">
        <p14:creationId xmlns:p14="http://schemas.microsoft.com/office/powerpoint/2010/main" val="1707710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B6C7FB-E3AA-4C76-8507-0254A2CA999D}" type="datetimeFigureOut">
              <a:rPr lang="en-GB" smtClean="0"/>
              <a:t>05/03/2022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F3D7EC-1D64-4C56-B331-70BFFA5B26AD}" type="slidenum">
              <a:rPr lang="en-GB" smtClean="0"/>
              <a:t>‹#›</a:t>
            </a:fld>
            <a:endParaRPr lang="en-GB"/>
          </a:p>
        </p:txBody>
      </p:sp>
    </p:spTree>
    <p:extLst>
      <p:ext uri="{BB962C8B-B14F-4D97-AF65-F5344CB8AC3E}">
        <p14:creationId xmlns:p14="http://schemas.microsoft.com/office/powerpoint/2010/main" val="2127461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B6C7FB-E3AA-4C76-8507-0254A2CA999D}" type="datetimeFigureOut">
              <a:rPr lang="en-GB" smtClean="0"/>
              <a:t>05/03/2022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F3D7EC-1D64-4C56-B331-70BFFA5B26AD}" type="slidenum">
              <a:rPr lang="en-GB" smtClean="0"/>
              <a:t>‹#›</a:t>
            </a:fld>
            <a:endParaRPr lang="en-GB"/>
          </a:p>
        </p:txBody>
      </p:sp>
    </p:spTree>
    <p:extLst>
      <p:ext uri="{BB962C8B-B14F-4D97-AF65-F5344CB8AC3E}">
        <p14:creationId xmlns:p14="http://schemas.microsoft.com/office/powerpoint/2010/main" val="2143276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B6C7FB-E3AA-4C76-8507-0254A2CA999D}" type="datetimeFigureOut">
              <a:rPr lang="en-GB" smtClean="0"/>
              <a:t>05/03/2022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F3D7EC-1D64-4C56-B331-70BFFA5B26AD}" type="slidenum">
              <a:rPr lang="en-GB" smtClean="0"/>
              <a:t>‹#›</a:t>
            </a:fld>
            <a:endParaRPr lang="en-GB"/>
          </a:p>
        </p:txBody>
      </p:sp>
    </p:spTree>
    <p:extLst>
      <p:ext uri="{BB962C8B-B14F-4D97-AF65-F5344CB8AC3E}">
        <p14:creationId xmlns:p14="http://schemas.microsoft.com/office/powerpoint/2010/main" val="2413015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E6B6C7FB-E3AA-4C76-8507-0254A2CA999D}" type="datetimeFigureOut">
              <a:rPr lang="en-GB" smtClean="0"/>
              <a:t>05/03/2022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F3D7EC-1D64-4C56-B331-70BFFA5B26AD}" type="slidenum">
              <a:rPr lang="en-GB" smtClean="0"/>
              <a:t>‹#›</a:t>
            </a:fld>
            <a:endParaRPr lang="en-GB"/>
          </a:p>
        </p:txBody>
      </p:sp>
    </p:spTree>
    <p:extLst>
      <p:ext uri="{BB962C8B-B14F-4D97-AF65-F5344CB8AC3E}">
        <p14:creationId xmlns:p14="http://schemas.microsoft.com/office/powerpoint/2010/main" val="769027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E6B6C7FB-E3AA-4C76-8507-0254A2CA999D}" type="datetimeFigureOut">
              <a:rPr lang="en-GB" smtClean="0"/>
              <a:t>05/03/2022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F3D7EC-1D64-4C56-B331-70BFFA5B26AD}" type="slidenum">
              <a:rPr lang="en-GB" smtClean="0"/>
              <a:t>‹#›</a:t>
            </a:fld>
            <a:endParaRPr lang="en-GB"/>
          </a:p>
        </p:txBody>
      </p:sp>
    </p:spTree>
    <p:extLst>
      <p:ext uri="{BB962C8B-B14F-4D97-AF65-F5344CB8AC3E}">
        <p14:creationId xmlns:p14="http://schemas.microsoft.com/office/powerpoint/2010/main" val="2346966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E6B6C7FB-E3AA-4C76-8507-0254A2CA999D}" type="datetimeFigureOut">
              <a:rPr lang="en-GB" smtClean="0"/>
              <a:t>05/03/2022</a:t>
            </a:fld>
            <a:endParaRPr lang="en-GB"/>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CDF3D7EC-1D64-4C56-B331-70BFFA5B26AD}" type="slidenum">
              <a:rPr lang="en-GB" smtClean="0"/>
              <a:t>‹#›</a:t>
            </a:fld>
            <a:endParaRPr lang="en-GB"/>
          </a:p>
        </p:txBody>
      </p:sp>
    </p:spTree>
    <p:extLst>
      <p:ext uri="{BB962C8B-B14F-4D97-AF65-F5344CB8AC3E}">
        <p14:creationId xmlns:p14="http://schemas.microsoft.com/office/powerpoint/2010/main" val="2933683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8.png"/><Relationship Id="rId4" Type="http://schemas.openxmlformats.org/officeDocument/2006/relationships/hyperlink" Target="https://templatelab.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a:extLst>
              <a:ext uri="{FF2B5EF4-FFF2-40B4-BE49-F238E27FC236}">
                <a16:creationId xmlns:a16="http://schemas.microsoft.com/office/drawing/2014/main" id="{1DE8F992-56B5-4ABF-B9E2-C79D046BEC68}"/>
              </a:ext>
            </a:extLst>
          </p:cNvPr>
          <p:cNvGraphicFramePr>
            <a:graphicFrameLocks noGrp="1"/>
          </p:cNvGraphicFramePr>
          <p:nvPr>
            <p:extLst>
              <p:ext uri="{D42A27DB-BD31-4B8C-83A1-F6EECF244321}">
                <p14:modId xmlns:p14="http://schemas.microsoft.com/office/powerpoint/2010/main" val="1162872199"/>
              </p:ext>
            </p:extLst>
          </p:nvPr>
        </p:nvGraphicFramePr>
        <p:xfrm>
          <a:off x="0" y="0"/>
          <a:ext cx="10692000" cy="7812087"/>
        </p:xfrm>
        <a:graphic>
          <a:graphicData uri="http://schemas.openxmlformats.org/drawingml/2006/table">
            <a:tbl>
              <a:tblPr/>
              <a:tblGrid>
                <a:gridCol w="495124">
                  <a:extLst>
                    <a:ext uri="{9D8B030D-6E8A-4147-A177-3AD203B41FA5}">
                      <a16:colId xmlns:a16="http://schemas.microsoft.com/office/drawing/2014/main" val="1665364424"/>
                    </a:ext>
                  </a:extLst>
                </a:gridCol>
                <a:gridCol w="628941">
                  <a:extLst>
                    <a:ext uri="{9D8B030D-6E8A-4147-A177-3AD203B41FA5}">
                      <a16:colId xmlns:a16="http://schemas.microsoft.com/office/drawing/2014/main" val="650205466"/>
                    </a:ext>
                  </a:extLst>
                </a:gridCol>
                <a:gridCol w="388071">
                  <a:extLst>
                    <a:ext uri="{9D8B030D-6E8A-4147-A177-3AD203B41FA5}">
                      <a16:colId xmlns:a16="http://schemas.microsoft.com/office/drawing/2014/main" val="1391756070"/>
                    </a:ext>
                  </a:extLst>
                </a:gridCol>
                <a:gridCol w="3305286">
                  <a:extLst>
                    <a:ext uri="{9D8B030D-6E8A-4147-A177-3AD203B41FA5}">
                      <a16:colId xmlns:a16="http://schemas.microsoft.com/office/drawing/2014/main" val="3987213429"/>
                    </a:ext>
                  </a:extLst>
                </a:gridCol>
                <a:gridCol w="1057156">
                  <a:extLst>
                    <a:ext uri="{9D8B030D-6E8A-4147-A177-3AD203B41FA5}">
                      <a16:colId xmlns:a16="http://schemas.microsoft.com/office/drawing/2014/main" val="2503155209"/>
                    </a:ext>
                  </a:extLst>
                </a:gridCol>
                <a:gridCol w="628941">
                  <a:extLst>
                    <a:ext uri="{9D8B030D-6E8A-4147-A177-3AD203B41FA5}">
                      <a16:colId xmlns:a16="http://schemas.microsoft.com/office/drawing/2014/main" val="2018757616"/>
                    </a:ext>
                  </a:extLst>
                </a:gridCol>
                <a:gridCol w="388071">
                  <a:extLst>
                    <a:ext uri="{9D8B030D-6E8A-4147-A177-3AD203B41FA5}">
                      <a16:colId xmlns:a16="http://schemas.microsoft.com/office/drawing/2014/main" val="1024288625"/>
                    </a:ext>
                  </a:extLst>
                </a:gridCol>
                <a:gridCol w="3305286">
                  <a:extLst>
                    <a:ext uri="{9D8B030D-6E8A-4147-A177-3AD203B41FA5}">
                      <a16:colId xmlns:a16="http://schemas.microsoft.com/office/drawing/2014/main" val="2487995715"/>
                    </a:ext>
                  </a:extLst>
                </a:gridCol>
                <a:gridCol w="495124">
                  <a:extLst>
                    <a:ext uri="{9D8B030D-6E8A-4147-A177-3AD203B41FA5}">
                      <a16:colId xmlns:a16="http://schemas.microsoft.com/office/drawing/2014/main" val="1674115227"/>
                    </a:ext>
                  </a:extLst>
                </a:gridCol>
              </a:tblGrid>
              <a:tr h="150280">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2961423508"/>
                  </a:ext>
                </a:extLst>
              </a:tr>
              <a:tr h="254823">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rowSpan="2" gridSpan="4">
                  <a:txBody>
                    <a:bodyPr/>
                    <a:lstStyle/>
                    <a:p>
                      <a:pPr algn="r" fontAlgn="ctr"/>
                      <a:r>
                        <a:rPr lang="en-GB" sz="3600" b="0" i="0" u="none" strike="noStrike">
                          <a:solidFill>
                            <a:srgbClr val="F57D02"/>
                          </a:solidFill>
                          <a:effectLst/>
                          <a:latin typeface="Bahnschrift" panose="020B0502040204020203" pitchFamily="34" charset="0"/>
                        </a:rPr>
                        <a:t>ROAD CONSTRUCTION</a:t>
                      </a:r>
                    </a:p>
                  </a:txBody>
                  <a:tcPr marL="4211" marR="4211" marT="4211" marB="0" anchor="ctr">
                    <a:lnL>
                      <a:noFill/>
                    </a:lnL>
                    <a:lnR>
                      <a:noFill/>
                    </a:lnR>
                    <a:lnT>
                      <a:noFill/>
                    </a:lnT>
                    <a:lnB>
                      <a:noFill/>
                    </a:lnB>
                    <a:solidFill>
                      <a:srgbClr val="FFFF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3619888608"/>
                  </a:ext>
                </a:extLst>
              </a:tr>
              <a:tr h="224593">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1400" b="0" i="0" u="none" strike="noStrike">
                          <a:solidFill>
                            <a:srgbClr val="000000"/>
                          </a:solidFill>
                          <a:effectLst/>
                          <a:latin typeface="Bahnschrift" panose="020B0502040204020203" pitchFamily="34" charset="0"/>
                        </a:rPr>
                        <a:t>Gas main replacement</a:t>
                      </a:r>
                    </a:p>
                  </a:txBody>
                  <a:tcPr marL="4211" marR="4211" marT="4211" marB="0" anchor="ctr">
                    <a:lnL>
                      <a:noFill/>
                    </a:lnL>
                    <a:lnR>
                      <a:noFill/>
                    </a:lnR>
                    <a:lnT>
                      <a:noFill/>
                    </a:lnT>
                    <a:lnB>
                      <a:noFill/>
                    </a:lnB>
                    <a:solidFill>
                      <a:srgbClr val="FFFFFF"/>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2671400941"/>
                  </a:ext>
                </a:extLst>
              </a:tr>
              <a:tr h="195686">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8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8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4090164105"/>
                  </a:ext>
                </a:extLst>
              </a:tr>
              <a:tr h="150280">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1100" b="0" i="0" u="none" strike="noStrike">
                          <a:solidFill>
                            <a:srgbClr val="F57D02"/>
                          </a:solidFill>
                          <a:effectLst/>
                          <a:latin typeface="Bahnschrift" panose="020B0502040204020203" pitchFamily="34" charset="0"/>
                        </a:rPr>
                        <a:t>May 02 - May 28</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rowSpan="2" gridSpan="3">
                  <a:txBody>
                    <a:bodyPr/>
                    <a:lstStyle/>
                    <a:p>
                      <a:pPr algn="r" fontAlgn="ctr"/>
                      <a:r>
                        <a:rPr lang="en-GB" sz="1800" b="0" i="0" u="none" strike="noStrike">
                          <a:solidFill>
                            <a:srgbClr val="000000"/>
                          </a:solidFill>
                          <a:effectLst/>
                          <a:latin typeface="Bahnschrift" panose="020B0502040204020203" pitchFamily="34" charset="0"/>
                        </a:rPr>
                        <a:t>SCHEDULE</a:t>
                      </a:r>
                    </a:p>
                  </a:txBody>
                  <a:tcPr marL="4211" marR="4211" marT="4211" marB="0" anchor="ctr">
                    <a:lnL>
                      <a:noFill/>
                    </a:lnL>
                    <a:lnR>
                      <a:noFill/>
                    </a:lnR>
                    <a:lnT>
                      <a:noFill/>
                    </a:lnT>
                    <a:lnB>
                      <a:noFill/>
                    </a:lnB>
                    <a:solidFill>
                      <a:srgbClr val="FFFFFF"/>
                    </a:solidFill>
                  </a:tcPr>
                </a:tc>
                <a:tc rowSpan="2" hMerge="1">
                  <a:txBody>
                    <a:bodyPr/>
                    <a:lstStyle/>
                    <a:p>
                      <a:endParaRPr lang="en-GB"/>
                    </a:p>
                  </a:txBody>
                  <a:tcPr/>
                </a:tc>
                <a:tc rowSpan="2" hMerge="1">
                  <a:txBody>
                    <a:bodyPr/>
                    <a:lstStyle/>
                    <a:p>
                      <a:endParaRPr lang="en-GB"/>
                    </a:p>
                  </a:txBody>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1226146539"/>
                  </a:ext>
                </a:extLst>
              </a:tr>
              <a:tr h="150280">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600" b="0" i="0" u="none" strike="noStrike">
                          <a:solidFill>
                            <a:srgbClr val="F57D02"/>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3966820119"/>
                  </a:ext>
                </a:extLst>
              </a:tr>
              <a:tr h="543949">
                <a:tc>
                  <a:txBody>
                    <a:bodyPr/>
                    <a:lstStyle/>
                    <a:p>
                      <a:pPr algn="ctr" fontAlgn="ctr"/>
                      <a:r>
                        <a:rPr lang="en-GB" sz="5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5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5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t"/>
                      <a:r>
                        <a:rPr lang="en-GB" sz="900" b="0" i="0" u="none" strike="noStrike">
                          <a:solidFill>
                            <a:srgbClr val="444444"/>
                          </a:solidFill>
                          <a:effectLst/>
                          <a:latin typeface="Bahnschrift" panose="020B0502040204020203" pitchFamily="34" charset="0"/>
                        </a:rPr>
                        <a:t>Gas main replacement on a portion of Gold Street by Erwing Bing. The old cast iron gas main, as well as any older services between the main and the residences, will be upgraded to plastic pipe.</a:t>
                      </a:r>
                    </a:p>
                  </a:txBody>
                  <a:tcPr marL="4211" marR="4211" marT="4211" marB="0">
                    <a:lnL>
                      <a:noFill/>
                    </a:lnL>
                    <a:lnR>
                      <a:noFill/>
                    </a:lnR>
                    <a:lnT>
                      <a:noFill/>
                    </a:lnT>
                    <a:lnB>
                      <a:noFill/>
                    </a:lnB>
                    <a:solidFill>
                      <a:srgbClr val="FFFFFF"/>
                    </a:solidFill>
                  </a:tcPr>
                </a:tc>
                <a:tc>
                  <a:txBody>
                    <a:bodyPr/>
                    <a:lstStyle/>
                    <a:p>
                      <a:pPr algn="ctr" fontAlgn="ctr"/>
                      <a:r>
                        <a:rPr lang="en-GB" sz="5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5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5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t"/>
                      <a:r>
                        <a:rPr lang="en-GB" sz="500" b="0" i="0" u="none" strike="noStrike">
                          <a:solidFill>
                            <a:srgbClr val="444444"/>
                          </a:solidFill>
                          <a:effectLst/>
                          <a:latin typeface="Bahnschrift" panose="020B0502040204020203" pitchFamily="34" charset="0"/>
                        </a:rPr>
                        <a:t> </a:t>
                      </a:r>
                    </a:p>
                  </a:txBody>
                  <a:tcPr marL="4211" marR="4211" marT="4211" marB="0">
                    <a:lnL>
                      <a:noFill/>
                    </a:lnL>
                    <a:lnR>
                      <a:noFill/>
                    </a:lnR>
                    <a:lnT>
                      <a:noFill/>
                    </a:lnT>
                    <a:lnB>
                      <a:noFill/>
                    </a:lnB>
                    <a:solidFill>
                      <a:srgbClr val="FFFFFF"/>
                    </a:solidFill>
                  </a:tcPr>
                </a:tc>
                <a:tc>
                  <a:txBody>
                    <a:bodyPr/>
                    <a:lstStyle/>
                    <a:p>
                      <a:pPr algn="ctr" fontAlgn="ctr"/>
                      <a:r>
                        <a:rPr lang="en-GB" sz="5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565019098"/>
                  </a:ext>
                </a:extLst>
              </a:tr>
              <a:tr h="150280">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r" fontAlgn="ctr"/>
                      <a:r>
                        <a:rPr lang="en-GB" sz="900" b="0" i="0" u="none" strike="noStrike">
                          <a:solidFill>
                            <a:srgbClr val="808080"/>
                          </a:solidFill>
                          <a:effectLst/>
                          <a:latin typeface="Bahnschrift" panose="020B0502040204020203" pitchFamily="34" charset="0"/>
                        </a:rPr>
                        <a:t>ERWING BING &amp; MECHANICAL TEAM</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endParaRPr lang="en-GB" sz="600" b="0" i="0" u="none" strike="noStrike">
                        <a:solidFill>
                          <a:srgbClr val="000000"/>
                        </a:solidFill>
                        <a:effectLst/>
                        <a:latin typeface="Bahnschrift" panose="020B0502040204020203" pitchFamily="34" charset="0"/>
                      </a:endParaRPr>
                    </a:p>
                  </a:txBody>
                  <a:tcPr marL="4211" marR="4211" marT="4211" marB="0" anchor="ctr">
                    <a:lnL>
                      <a:noFill/>
                    </a:lnL>
                    <a:lnR>
                      <a:noFill/>
                    </a:lnR>
                    <a:lnT>
                      <a:noFill/>
                    </a:lnT>
                    <a:lnB>
                      <a:noFill/>
                    </a:lnB>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r" fontAlgn="ctr"/>
                      <a:r>
                        <a:rPr lang="en-GB" sz="500" b="0" i="0" u="none" strike="noStrike">
                          <a:solidFill>
                            <a:srgbClr val="80808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32379916"/>
                  </a:ext>
                </a:extLst>
              </a:tr>
              <a:tr h="254823">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2702183492"/>
                  </a:ext>
                </a:extLst>
              </a:tr>
              <a:tr h="195686">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14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1400" b="0" i="0" u="none" strike="noStrike">
                          <a:solidFill>
                            <a:srgbClr val="000000"/>
                          </a:solidFill>
                          <a:effectLst/>
                          <a:latin typeface="Bahnschrift" panose="020B0502040204020203" pitchFamily="34" charset="0"/>
                        </a:rPr>
                        <a:t>Replacement of water pipes</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1400" b="0" i="0" u="none" strike="noStrike">
                          <a:solidFill>
                            <a:srgbClr val="000000"/>
                          </a:solidFill>
                          <a:effectLst/>
                          <a:latin typeface="Bahnschrift" panose="020B0502040204020203" pitchFamily="34" charset="0"/>
                        </a:rPr>
                        <a:t>Seeding grass</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3807240752"/>
                  </a:ext>
                </a:extLst>
              </a:tr>
              <a:tr h="195686">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8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8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4281269471"/>
                  </a:ext>
                </a:extLst>
              </a:tr>
              <a:tr h="150280">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1100" b="0" i="0" u="none" strike="noStrike">
                          <a:solidFill>
                            <a:srgbClr val="F57D02"/>
                          </a:solidFill>
                          <a:effectLst/>
                          <a:latin typeface="Bahnschrift" panose="020B0502040204020203" pitchFamily="34" charset="0"/>
                        </a:rPr>
                        <a:t>Jun 05 - Jun 22</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1100" b="0" i="0" u="none" strike="noStrike">
                          <a:solidFill>
                            <a:srgbClr val="F57D02"/>
                          </a:solidFill>
                          <a:effectLst/>
                          <a:latin typeface="Bahnschrift" panose="020B0502040204020203" pitchFamily="34" charset="0"/>
                        </a:rPr>
                        <a:t>Jul 12 - Jul 13</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206580900"/>
                  </a:ext>
                </a:extLst>
              </a:tr>
              <a:tr h="150280">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600" b="0" i="0" u="none" strike="noStrike">
                          <a:solidFill>
                            <a:srgbClr val="F57D02"/>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600" b="0" i="0" u="none" strike="noStrike">
                          <a:solidFill>
                            <a:srgbClr val="F57D02"/>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3422032072"/>
                  </a:ext>
                </a:extLst>
              </a:tr>
              <a:tr h="543949">
                <a:tc>
                  <a:txBody>
                    <a:bodyPr/>
                    <a:lstStyle/>
                    <a:p>
                      <a:pPr algn="ctr" fontAlgn="ctr"/>
                      <a:r>
                        <a:rPr lang="en-GB" sz="5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5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5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t"/>
                      <a:r>
                        <a:rPr lang="en-GB" sz="900" b="0" i="0" u="none" strike="noStrike">
                          <a:solidFill>
                            <a:srgbClr val="444444"/>
                          </a:solidFill>
                          <a:effectLst/>
                          <a:latin typeface="Bahnschrift" panose="020B0502040204020203" pitchFamily="34" charset="0"/>
                        </a:rPr>
                        <a:t>Replacing any water services within the City’s right-of-way that are made of older materials such as lead or cast iron. New copper piping will be installed from the water main in the street to the shut-off box.</a:t>
                      </a:r>
                    </a:p>
                  </a:txBody>
                  <a:tcPr marL="4211" marR="4211" marT="4211" marB="0">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5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5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t"/>
                      <a:r>
                        <a:rPr lang="en-GB" sz="900" b="0" i="0" u="none" strike="noStrike">
                          <a:solidFill>
                            <a:srgbClr val="444444"/>
                          </a:solidFill>
                          <a:effectLst/>
                          <a:latin typeface="Bahnschrift" panose="020B0502040204020203" pitchFamily="34" charset="0"/>
                        </a:rPr>
                        <a:t>Disturbed areas of the grass strip between the sidewalk and the street or on private property will be loamed and seeded.</a:t>
                      </a:r>
                    </a:p>
                  </a:txBody>
                  <a:tcPr marL="4211" marR="4211" marT="4211" marB="0">
                    <a:lnL>
                      <a:noFill/>
                    </a:lnL>
                    <a:lnR>
                      <a:noFill/>
                    </a:lnR>
                    <a:lnT>
                      <a:noFill/>
                    </a:lnT>
                    <a:lnB>
                      <a:noFill/>
                    </a:lnB>
                    <a:solidFill>
                      <a:srgbClr val="FFFFFF"/>
                    </a:solidFill>
                  </a:tcPr>
                </a:tc>
                <a:tc>
                  <a:txBody>
                    <a:bodyPr/>
                    <a:lstStyle/>
                    <a:p>
                      <a:pPr algn="ctr" fontAlgn="ctr"/>
                      <a:r>
                        <a:rPr lang="en-GB" sz="5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2119217832"/>
                  </a:ext>
                </a:extLst>
              </a:tr>
              <a:tr h="150280">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r" fontAlgn="ctr"/>
                      <a:r>
                        <a:rPr lang="en-GB" sz="900" b="0" i="0" u="none" strike="noStrike">
                          <a:solidFill>
                            <a:srgbClr val="808080"/>
                          </a:solidFill>
                          <a:effectLst/>
                          <a:latin typeface="Bahnschrift" panose="020B0502040204020203" pitchFamily="34" charset="0"/>
                        </a:rPr>
                        <a:t>WATER SERVICES DEPT</a:t>
                      </a:r>
                    </a:p>
                  </a:txBody>
                  <a:tcPr marL="4211" marR="4211" marT="4211"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r" fontAlgn="ctr"/>
                      <a:r>
                        <a:rPr lang="en-GB" sz="900" b="0" i="0" u="none" strike="noStrike">
                          <a:solidFill>
                            <a:srgbClr val="808080"/>
                          </a:solidFill>
                          <a:effectLst/>
                          <a:latin typeface="Bahnschrift" panose="020B0502040204020203" pitchFamily="34" charset="0"/>
                        </a:rPr>
                        <a:t>GRASS EXPERTS LLC</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2288457395"/>
                  </a:ext>
                </a:extLst>
              </a:tr>
              <a:tr h="254823">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1365845451"/>
                  </a:ext>
                </a:extLst>
              </a:tr>
              <a:tr h="195686">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1400" b="0" i="0" u="none" strike="noStrike">
                          <a:solidFill>
                            <a:srgbClr val="000000"/>
                          </a:solidFill>
                          <a:effectLst/>
                          <a:latin typeface="Bahnschrift" panose="020B0502040204020203" pitchFamily="34" charset="0"/>
                        </a:rPr>
                        <a:t>Roadway and sidewalks restoration</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1400" b="0" i="0" u="none" strike="noStrike">
                          <a:solidFill>
                            <a:srgbClr val="000000"/>
                          </a:solidFill>
                          <a:effectLst/>
                          <a:latin typeface="Bahnschrift" panose="020B0502040204020203" pitchFamily="34" charset="0"/>
                        </a:rPr>
                        <a:t>Missing sidewalks restoration</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2630609996"/>
                  </a:ext>
                </a:extLst>
              </a:tr>
              <a:tr h="195686">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8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8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3396242864"/>
                  </a:ext>
                </a:extLst>
              </a:tr>
              <a:tr h="150280">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1100" b="0" i="0" u="none" strike="noStrike">
                          <a:solidFill>
                            <a:srgbClr val="F57D02"/>
                          </a:solidFill>
                          <a:effectLst/>
                          <a:latin typeface="Bahnschrift" panose="020B0502040204020203" pitchFamily="34" charset="0"/>
                        </a:rPr>
                        <a:t>Jun 25 - Jul 10</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1100" b="0" i="0" u="none" strike="noStrike">
                          <a:solidFill>
                            <a:srgbClr val="F57D02"/>
                          </a:solidFill>
                          <a:effectLst/>
                          <a:latin typeface="Bahnschrift" panose="020B0502040204020203" pitchFamily="34" charset="0"/>
                        </a:rPr>
                        <a:t>Jul 15 - Jul 30</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1174567473"/>
                  </a:ext>
                </a:extLst>
              </a:tr>
              <a:tr h="150280">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600" b="0" i="0" u="none" strike="noStrike">
                          <a:solidFill>
                            <a:srgbClr val="F57D02"/>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600" b="0" i="0" u="none" strike="noStrike">
                          <a:solidFill>
                            <a:srgbClr val="F57D02"/>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429981955"/>
                  </a:ext>
                </a:extLst>
              </a:tr>
              <a:tr h="543949">
                <a:tc>
                  <a:txBody>
                    <a:bodyPr/>
                    <a:lstStyle/>
                    <a:p>
                      <a:pPr algn="ctr" fontAlgn="ctr"/>
                      <a:r>
                        <a:rPr lang="en-GB" sz="5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5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5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t"/>
                      <a:r>
                        <a:rPr lang="en-GB" sz="900" b="0" i="0" u="none" strike="noStrike">
                          <a:solidFill>
                            <a:srgbClr val="444444"/>
                          </a:solidFill>
                          <a:effectLst/>
                          <a:latin typeface="Bahnschrift" panose="020B0502040204020203" pitchFamily="34" charset="0"/>
                        </a:rPr>
                        <a:t>Resurfacing the roadways, replacing concrete and asphalt sidewalks in any locations that have been disturbed or require replacement due to cracking or other defects, and resetting curbing where necessary.</a:t>
                      </a:r>
                    </a:p>
                  </a:txBody>
                  <a:tcPr marL="4211" marR="4211" marT="4211" marB="0">
                    <a:lnL>
                      <a:noFill/>
                    </a:lnL>
                    <a:lnR>
                      <a:noFill/>
                    </a:lnR>
                    <a:lnT>
                      <a:noFill/>
                    </a:lnT>
                    <a:lnB>
                      <a:noFill/>
                    </a:lnB>
                    <a:solidFill>
                      <a:srgbClr val="FFFFFF"/>
                    </a:solidFill>
                  </a:tcPr>
                </a:tc>
                <a:tc>
                  <a:txBody>
                    <a:bodyPr/>
                    <a:lstStyle/>
                    <a:p>
                      <a:pPr algn="ctr" fontAlgn="ctr"/>
                      <a:r>
                        <a:rPr lang="en-GB" sz="5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5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5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t"/>
                      <a:r>
                        <a:rPr lang="en-GB" sz="900" b="0" i="0" u="none" strike="noStrike">
                          <a:solidFill>
                            <a:srgbClr val="444444"/>
                          </a:solidFill>
                          <a:effectLst/>
                          <a:latin typeface="Bahnschrift" panose="020B0502040204020203" pitchFamily="34" charset="0"/>
                        </a:rPr>
                        <a:t>A public meeting will be held to discuss plans for the final restoration of areas of missing sidewalks and berm or curbing. Notification of this meeting will be provided to residents via hand-delivered flyers.</a:t>
                      </a:r>
                    </a:p>
                  </a:txBody>
                  <a:tcPr marL="4211" marR="4211" marT="4211" marB="0">
                    <a:lnL>
                      <a:noFill/>
                    </a:lnL>
                    <a:lnR>
                      <a:noFill/>
                    </a:lnR>
                    <a:lnT>
                      <a:noFill/>
                    </a:lnT>
                    <a:lnB>
                      <a:noFill/>
                    </a:lnB>
                    <a:solidFill>
                      <a:srgbClr val="FFFFFF"/>
                    </a:solidFill>
                  </a:tcPr>
                </a:tc>
                <a:tc>
                  <a:txBody>
                    <a:bodyPr/>
                    <a:lstStyle/>
                    <a:p>
                      <a:pPr algn="ctr" fontAlgn="ctr"/>
                      <a:r>
                        <a:rPr lang="en-GB" sz="5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1988430497"/>
                  </a:ext>
                </a:extLst>
              </a:tr>
              <a:tr h="150280">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r" fontAlgn="ctr"/>
                      <a:r>
                        <a:rPr lang="en-GB" sz="900" b="0" i="0" u="none" strike="noStrike">
                          <a:solidFill>
                            <a:srgbClr val="808080"/>
                          </a:solidFill>
                          <a:effectLst/>
                          <a:latin typeface="Bahnschrift" panose="020B0502040204020203" pitchFamily="34" charset="0"/>
                        </a:rPr>
                        <a:t>M&amp;R PAVING</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r" fontAlgn="ctr"/>
                      <a:r>
                        <a:rPr lang="en-GB" sz="900" b="0" i="0" u="none" strike="noStrike">
                          <a:solidFill>
                            <a:srgbClr val="808080"/>
                          </a:solidFill>
                          <a:effectLst/>
                          <a:latin typeface="Bahnschrift" panose="020B0502040204020203" pitchFamily="34" charset="0"/>
                        </a:rPr>
                        <a:t>PROJECT MANAGER</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630333715"/>
                  </a:ext>
                </a:extLst>
              </a:tr>
              <a:tr h="254823">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3318382856"/>
                  </a:ext>
                </a:extLst>
              </a:tr>
              <a:tr h="195686">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rowSpan="7">
                  <a:txBody>
                    <a:bodyPr/>
                    <a:lstStyle/>
                    <a:p>
                      <a:pPr algn="r" fontAlgn="ctr"/>
                      <a:r>
                        <a:rPr lang="en-GB" sz="1200" b="0" i="0" u="none" strike="noStrike">
                          <a:solidFill>
                            <a:srgbClr val="444444"/>
                          </a:solidFill>
                          <a:effectLst/>
                          <a:latin typeface="Bahnschrift" panose="020B0502040204020203" pitchFamily="34" charset="0"/>
                        </a:rPr>
                        <a:t>121 Main Drive</a:t>
                      </a:r>
                      <a:br>
                        <a:rPr lang="en-GB" sz="1200" b="0" i="0" u="none" strike="noStrike">
                          <a:solidFill>
                            <a:srgbClr val="444444"/>
                          </a:solidFill>
                          <a:effectLst/>
                          <a:latin typeface="Bahnschrift" panose="020B0502040204020203" pitchFamily="34" charset="0"/>
                        </a:rPr>
                      </a:br>
                      <a:r>
                        <a:rPr lang="en-GB" sz="1200" b="0" i="0" u="none" strike="noStrike">
                          <a:solidFill>
                            <a:srgbClr val="444444"/>
                          </a:solidFill>
                          <a:effectLst/>
                          <a:latin typeface="Bahnschrift" panose="020B0502040204020203" pitchFamily="34" charset="0"/>
                        </a:rPr>
                        <a:t>23422 Alabama</a:t>
                      </a:r>
                      <a:br>
                        <a:rPr lang="en-GB" sz="1200" b="0" i="0" u="none" strike="noStrike">
                          <a:solidFill>
                            <a:srgbClr val="444444"/>
                          </a:solidFill>
                          <a:effectLst/>
                          <a:latin typeface="Bahnschrift" panose="020B0502040204020203" pitchFamily="34" charset="0"/>
                        </a:rPr>
                      </a:br>
                      <a:r>
                        <a:rPr lang="en-GB" sz="1200" b="0" i="0" u="none" strike="noStrike">
                          <a:solidFill>
                            <a:srgbClr val="444444"/>
                          </a:solidFill>
                          <a:effectLst/>
                          <a:latin typeface="Bahnschrift" panose="020B0502040204020203" pitchFamily="34" charset="0"/>
                        </a:rPr>
                        <a:t>000-12345-6789</a:t>
                      </a:r>
                      <a:br>
                        <a:rPr lang="en-GB" sz="1200" b="0" i="0" u="none" strike="noStrike">
                          <a:solidFill>
                            <a:srgbClr val="444444"/>
                          </a:solidFill>
                          <a:effectLst/>
                          <a:latin typeface="Bahnschrift" panose="020B0502040204020203" pitchFamily="34" charset="0"/>
                        </a:rPr>
                      </a:br>
                      <a:r>
                        <a:rPr lang="en-GB" sz="1200" b="0" i="0" u="none" strike="noStrike">
                          <a:solidFill>
                            <a:srgbClr val="444444"/>
                          </a:solidFill>
                          <a:effectLst/>
                          <a:latin typeface="Bahnschrift" panose="020B0502040204020203" pitchFamily="34" charset="0"/>
                        </a:rPr>
                        <a:t>info@constructors.com</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1400" b="0" i="0" u="none" strike="noStrike">
                          <a:solidFill>
                            <a:srgbClr val="000000"/>
                          </a:solidFill>
                          <a:effectLst/>
                          <a:latin typeface="Bahnschrift" panose="020B0502040204020203" pitchFamily="34" charset="0"/>
                        </a:rPr>
                        <a:t>Lorem Ipsum</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2168575746"/>
                  </a:ext>
                </a:extLst>
              </a:tr>
              <a:tr h="195686">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8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689337263"/>
                  </a:ext>
                </a:extLst>
              </a:tr>
              <a:tr h="150280">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1100" b="0" i="0" u="none" strike="noStrike">
                          <a:solidFill>
                            <a:srgbClr val="F57D02"/>
                          </a:solidFill>
                          <a:effectLst/>
                          <a:latin typeface="Bahnschrift" panose="020B0502040204020203" pitchFamily="34" charset="0"/>
                        </a:rPr>
                        <a:t>Aug 01 - Aug 25</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873462148"/>
                  </a:ext>
                </a:extLst>
              </a:tr>
              <a:tr h="150280">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ctr"/>
                      <a:r>
                        <a:rPr lang="en-GB" sz="600" b="0" i="0" u="none" strike="noStrike">
                          <a:solidFill>
                            <a:srgbClr val="F57D02"/>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2290229733"/>
                  </a:ext>
                </a:extLst>
              </a:tr>
              <a:tr h="857721">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l" fontAlgn="t"/>
                      <a:r>
                        <a:rPr lang="en-GB" sz="900" b="0" i="0" u="none" strike="noStrike">
                          <a:solidFill>
                            <a:srgbClr val="444444"/>
                          </a:solidFill>
                          <a:effectLst/>
                          <a:latin typeface="Bahnschrift" panose="020B0502040204020203" pitchFamily="34" charset="0"/>
                        </a:rPr>
                        <a:t>Lorem ipsum dolor sit amet, consectetuer adipiscing elit. Maecenas porttitor congue massa. Fusce posuere, magna sed pulvinar ultricies, purus lectus malesuada libero, sit amet commodo magna eros quis urna. Nunc viverra imperdiet enim.</a:t>
                      </a:r>
                    </a:p>
                  </a:txBody>
                  <a:tcPr marL="4211" marR="4211" marT="4211" marB="0">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190772640"/>
                  </a:ext>
                </a:extLst>
              </a:tr>
              <a:tr h="150280">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r" fontAlgn="ctr"/>
                      <a:r>
                        <a:rPr lang="en-GB" sz="900" b="0" i="0" u="none" strike="noStrike">
                          <a:solidFill>
                            <a:srgbClr val="808080"/>
                          </a:solidFill>
                          <a:effectLst/>
                          <a:latin typeface="Bahnschrift" panose="020B0502040204020203" pitchFamily="34" charset="0"/>
                        </a:rPr>
                        <a:t>LOREM IPSUM COMPANY</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3109154530"/>
                  </a:ext>
                </a:extLst>
              </a:tr>
              <a:tr h="150280">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vMerge="1">
                  <a:txBody>
                    <a:bodyPr/>
                    <a:lstStyle/>
                    <a:p>
                      <a:endParaRPr lang="en-GB"/>
                    </a:p>
                  </a:txBody>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997851849"/>
                  </a:ext>
                </a:extLst>
              </a:tr>
              <a:tr h="352832">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57D02"/>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tc>
                  <a:txBody>
                    <a:bodyPr/>
                    <a:lstStyle/>
                    <a:p>
                      <a:pPr algn="ctr" fontAlgn="ctr"/>
                      <a:r>
                        <a:rPr lang="en-GB" sz="600" b="0" i="0" u="none" strike="noStrike">
                          <a:solidFill>
                            <a:srgbClr val="000000"/>
                          </a:solidFill>
                          <a:effectLst/>
                          <a:latin typeface="Bahnschrift" panose="020B0502040204020203" pitchFamily="34" charset="0"/>
                        </a:rPr>
                        <a:t> </a:t>
                      </a:r>
                    </a:p>
                  </a:txBody>
                  <a:tcPr marL="4211" marR="4211" marT="4211" marB="0" anchor="ctr">
                    <a:lnL>
                      <a:noFill/>
                    </a:lnL>
                    <a:lnR>
                      <a:noFill/>
                    </a:lnR>
                    <a:lnT>
                      <a:noFill/>
                    </a:lnT>
                    <a:lnB>
                      <a:noFill/>
                    </a:lnB>
                    <a:solidFill>
                      <a:srgbClr val="FFFFFF"/>
                    </a:solidFill>
                  </a:tcPr>
                </a:tc>
                <a:extLst>
                  <a:ext uri="{0D108BD9-81ED-4DB2-BD59-A6C34878D82A}">
                    <a16:rowId xmlns:a16="http://schemas.microsoft.com/office/drawing/2014/main" val="950326537"/>
                  </a:ext>
                </a:extLst>
              </a:tr>
            </a:tbl>
          </a:graphicData>
        </a:graphic>
      </p:graphicFrame>
      <p:sp>
        <p:nvSpPr>
          <p:cNvPr id="16" name="TextBox 1">
            <a:extLst>
              <a:ext uri="{FF2B5EF4-FFF2-40B4-BE49-F238E27FC236}">
                <a16:creationId xmlns:a16="http://schemas.microsoft.com/office/drawing/2014/main" id="{78A218BF-FAA6-4F8C-A5DF-47C47F3614D3}"/>
              </a:ext>
            </a:extLst>
          </p:cNvPr>
          <p:cNvSpPr txBox="1"/>
          <p:nvPr/>
        </p:nvSpPr>
        <p:spPr>
          <a:xfrm>
            <a:off x="602428" y="310027"/>
            <a:ext cx="907749" cy="79092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r"/>
            <a:r>
              <a:rPr lang="sr-Latn-RS" sz="4000">
                <a:latin typeface="Open Sans" panose="020B0606030504020204" pitchFamily="34" charset="0"/>
                <a:ea typeface="Open Sans" panose="020B0606030504020204" pitchFamily="34" charset="0"/>
                <a:cs typeface="Open Sans" panose="020B0606030504020204" pitchFamily="34" charset="0"/>
              </a:rPr>
              <a:t>01.</a:t>
            </a:r>
            <a:endParaRPr lang="en-GB" sz="4000">
              <a:latin typeface="Open Sans" panose="020B0606030504020204" pitchFamily="34" charset="0"/>
              <a:ea typeface="Open Sans" panose="020B0606030504020204" pitchFamily="34" charset="0"/>
              <a:cs typeface="Open Sans" panose="020B0606030504020204" pitchFamily="34" charset="0"/>
            </a:endParaRPr>
          </a:p>
        </p:txBody>
      </p:sp>
      <p:sp>
        <p:nvSpPr>
          <p:cNvPr id="17" name="TextBox 2">
            <a:extLst>
              <a:ext uri="{FF2B5EF4-FFF2-40B4-BE49-F238E27FC236}">
                <a16:creationId xmlns:a16="http://schemas.microsoft.com/office/drawing/2014/main" id="{1CB7E93B-83E7-4B71-8AD8-7C14A8EEF47C}"/>
              </a:ext>
            </a:extLst>
          </p:cNvPr>
          <p:cNvSpPr txBox="1"/>
          <p:nvPr/>
        </p:nvSpPr>
        <p:spPr>
          <a:xfrm>
            <a:off x="602428" y="2034239"/>
            <a:ext cx="907749" cy="79092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r"/>
            <a:r>
              <a:rPr lang="sr-Latn-RS" sz="4000">
                <a:latin typeface="Open Sans" panose="020B0606030504020204" pitchFamily="34" charset="0"/>
                <a:ea typeface="Open Sans" panose="020B0606030504020204" pitchFamily="34" charset="0"/>
                <a:cs typeface="Open Sans" panose="020B0606030504020204" pitchFamily="34" charset="0"/>
              </a:rPr>
              <a:t>02.</a:t>
            </a:r>
            <a:endParaRPr lang="en-GB" sz="4000">
              <a:latin typeface="Open Sans" panose="020B0606030504020204" pitchFamily="34" charset="0"/>
              <a:ea typeface="Open Sans" panose="020B0606030504020204" pitchFamily="34" charset="0"/>
              <a:cs typeface="Open Sans" panose="020B0606030504020204" pitchFamily="34" charset="0"/>
            </a:endParaRPr>
          </a:p>
        </p:txBody>
      </p:sp>
      <p:sp>
        <p:nvSpPr>
          <p:cNvPr id="18" name="TextBox 3">
            <a:extLst>
              <a:ext uri="{FF2B5EF4-FFF2-40B4-BE49-F238E27FC236}">
                <a16:creationId xmlns:a16="http://schemas.microsoft.com/office/drawing/2014/main" id="{EEC1D50E-5347-48BF-971E-43D4741FC0F3}"/>
              </a:ext>
            </a:extLst>
          </p:cNvPr>
          <p:cNvSpPr txBox="1"/>
          <p:nvPr/>
        </p:nvSpPr>
        <p:spPr>
          <a:xfrm>
            <a:off x="602428" y="3707651"/>
            <a:ext cx="907749" cy="79092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r"/>
            <a:r>
              <a:rPr lang="sr-Latn-RS" sz="4000">
                <a:latin typeface="Open Sans" panose="020B0606030504020204" pitchFamily="34" charset="0"/>
                <a:ea typeface="Open Sans" panose="020B0606030504020204" pitchFamily="34" charset="0"/>
                <a:cs typeface="Open Sans" panose="020B0606030504020204" pitchFamily="34" charset="0"/>
              </a:rPr>
              <a:t>03.</a:t>
            </a:r>
            <a:endParaRPr lang="en-GB" sz="4000">
              <a:latin typeface="Open Sans" panose="020B0606030504020204" pitchFamily="34" charset="0"/>
              <a:ea typeface="Open Sans" panose="020B0606030504020204" pitchFamily="34" charset="0"/>
              <a:cs typeface="Open Sans" panose="020B0606030504020204" pitchFamily="34" charset="0"/>
            </a:endParaRPr>
          </a:p>
        </p:txBody>
      </p:sp>
      <p:sp>
        <p:nvSpPr>
          <p:cNvPr id="19" name="TextBox 8">
            <a:extLst>
              <a:ext uri="{FF2B5EF4-FFF2-40B4-BE49-F238E27FC236}">
                <a16:creationId xmlns:a16="http://schemas.microsoft.com/office/drawing/2014/main" id="{C2FFBEF8-7355-4E5A-8A6B-259BBFAB998F}"/>
              </a:ext>
            </a:extLst>
          </p:cNvPr>
          <p:cNvSpPr txBox="1"/>
          <p:nvPr/>
        </p:nvSpPr>
        <p:spPr>
          <a:xfrm>
            <a:off x="5971076" y="2044399"/>
            <a:ext cx="907749" cy="79092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sr-Latn-RS" sz="4000">
                <a:latin typeface="Open Sans" panose="020B0606030504020204" pitchFamily="34" charset="0"/>
                <a:ea typeface="Open Sans" panose="020B0606030504020204" pitchFamily="34" charset="0"/>
                <a:cs typeface="Open Sans" panose="020B0606030504020204" pitchFamily="34" charset="0"/>
              </a:rPr>
              <a:t>04.</a:t>
            </a:r>
            <a:endParaRPr lang="en-GB" sz="4000">
              <a:latin typeface="Open Sans" panose="020B0606030504020204" pitchFamily="34" charset="0"/>
              <a:ea typeface="Open Sans" panose="020B0606030504020204" pitchFamily="34" charset="0"/>
              <a:cs typeface="Open Sans" panose="020B0606030504020204" pitchFamily="34" charset="0"/>
            </a:endParaRPr>
          </a:p>
        </p:txBody>
      </p:sp>
      <p:sp>
        <p:nvSpPr>
          <p:cNvPr id="20" name="TextBox 9">
            <a:extLst>
              <a:ext uri="{FF2B5EF4-FFF2-40B4-BE49-F238E27FC236}">
                <a16:creationId xmlns:a16="http://schemas.microsoft.com/office/drawing/2014/main" id="{F081B77F-D6E2-4A11-ACDD-379DCB017BFD}"/>
              </a:ext>
            </a:extLst>
          </p:cNvPr>
          <p:cNvSpPr txBox="1"/>
          <p:nvPr/>
        </p:nvSpPr>
        <p:spPr>
          <a:xfrm>
            <a:off x="5967965" y="3738131"/>
            <a:ext cx="907749" cy="79092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sr-Latn-RS" sz="4000">
                <a:latin typeface="Open Sans" panose="020B0606030504020204" pitchFamily="34" charset="0"/>
                <a:ea typeface="Open Sans" panose="020B0606030504020204" pitchFamily="34" charset="0"/>
                <a:cs typeface="Open Sans" panose="020B0606030504020204" pitchFamily="34" charset="0"/>
              </a:rPr>
              <a:t>05.</a:t>
            </a:r>
            <a:endParaRPr lang="en-GB" sz="4000">
              <a:latin typeface="Open Sans" panose="020B0606030504020204" pitchFamily="34" charset="0"/>
              <a:ea typeface="Open Sans" panose="020B0606030504020204" pitchFamily="34" charset="0"/>
              <a:cs typeface="Open Sans" panose="020B0606030504020204" pitchFamily="34" charset="0"/>
            </a:endParaRPr>
          </a:p>
        </p:txBody>
      </p:sp>
      <p:sp>
        <p:nvSpPr>
          <p:cNvPr id="21" name="TextBox 11">
            <a:extLst>
              <a:ext uri="{FF2B5EF4-FFF2-40B4-BE49-F238E27FC236}">
                <a16:creationId xmlns:a16="http://schemas.microsoft.com/office/drawing/2014/main" id="{9F0161A6-1884-4C22-9E50-2E684C81ED7E}"/>
              </a:ext>
            </a:extLst>
          </p:cNvPr>
          <p:cNvSpPr txBox="1"/>
          <p:nvPr/>
        </p:nvSpPr>
        <p:spPr>
          <a:xfrm>
            <a:off x="5967965" y="5411542"/>
            <a:ext cx="907749" cy="79092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sr-Latn-RS" sz="4000">
                <a:latin typeface="Open Sans" panose="020B0606030504020204" pitchFamily="34" charset="0"/>
                <a:ea typeface="Open Sans" panose="020B0606030504020204" pitchFamily="34" charset="0"/>
                <a:cs typeface="Open Sans" panose="020B0606030504020204" pitchFamily="34" charset="0"/>
              </a:rPr>
              <a:t>06.</a:t>
            </a:r>
            <a:endParaRPr lang="en-GB" sz="4000">
              <a:latin typeface="Open Sans" panose="020B0606030504020204" pitchFamily="34" charset="0"/>
              <a:ea typeface="Open Sans" panose="020B0606030504020204" pitchFamily="34" charset="0"/>
              <a:cs typeface="Open Sans" panose="020B0606030504020204" pitchFamily="34" charset="0"/>
            </a:endParaRPr>
          </a:p>
        </p:txBody>
      </p:sp>
      <p:pic>
        <p:nvPicPr>
          <p:cNvPr id="22" name="Picture 21">
            <a:extLst>
              <a:ext uri="{FF2B5EF4-FFF2-40B4-BE49-F238E27FC236}">
                <a16:creationId xmlns:a16="http://schemas.microsoft.com/office/drawing/2014/main" id="{4A2D0FBD-FF30-4C01-B5F9-71C03816CF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019" y="5553248"/>
            <a:ext cx="2052000" cy="2052000"/>
          </a:xfrm>
          <a:prstGeom prst="rect">
            <a:avLst/>
          </a:prstGeom>
        </p:spPr>
      </p:pic>
      <p:sp>
        <p:nvSpPr>
          <p:cNvPr id="23" name="TextBox 84">
            <a:extLst>
              <a:ext uri="{FF2B5EF4-FFF2-40B4-BE49-F238E27FC236}">
                <a16:creationId xmlns:a16="http://schemas.microsoft.com/office/drawing/2014/main" id="{AE186F39-F4A4-40C4-9655-0E80089541E0}"/>
              </a:ext>
            </a:extLst>
          </p:cNvPr>
          <p:cNvSpPr txBox="1"/>
          <p:nvPr/>
        </p:nvSpPr>
        <p:spPr>
          <a:xfrm>
            <a:off x="9190676" y="7559675"/>
            <a:ext cx="1160628" cy="217073"/>
          </a:xfrm>
          <a:prstGeom prst="rect">
            <a:avLst/>
          </a:prstGeom>
          <a:noFill/>
        </p:spPr>
        <p:txBody>
          <a:bodyPr wrap="square" rtlCol="0">
            <a:spAutoFit/>
          </a:bodyPr>
          <a:lstStyle/>
          <a:p>
            <a:pPr marL="0" marR="0" algn="r">
              <a:lnSpc>
                <a:spcPct val="107000"/>
              </a:lnSpc>
              <a:spcBef>
                <a:spcPts val="0"/>
              </a:spcBef>
              <a:spcAft>
                <a:spcPts val="0"/>
              </a:spcAft>
            </a:pPr>
            <a:r>
              <a:rPr lang="en-GB" sz="800" b="1">
                <a:solidFill>
                  <a:schemeClr val="bg1">
                    <a:lumMod val="50000"/>
                  </a:schemeClr>
                </a:solidFill>
                <a:effectLst/>
                <a:latin typeface="Bahnschrift" panose="020B0502040204020203" pitchFamily="34" charset="0"/>
                <a:ea typeface="Open Sans" panose="020B0606030504020204" pitchFamily="34" charset="0"/>
                <a:cs typeface="Open Sans" panose="020B0606030504020204" pitchFamily="34" charset="0"/>
                <a:hlinkClick r:id="rId4">
                  <a:extLst>
                    <a:ext uri="{A12FA001-AC4F-418D-AE19-62706E023703}">
                      <ahyp:hlinkClr xmlns:ahyp="http://schemas.microsoft.com/office/drawing/2018/hyperlinkcolor" val="tx"/>
                    </a:ext>
                  </a:extLst>
                </a:hlinkClick>
              </a:rPr>
              <a:t>© TemplateLab.com</a:t>
            </a:r>
            <a:endParaRPr lang="en-GB" sz="800" b="1">
              <a:solidFill>
                <a:schemeClr val="bg1">
                  <a:lumMod val="50000"/>
                </a:schemeClr>
              </a:solidFill>
              <a:effectLst/>
              <a:latin typeface="Bahnschrift" panose="020B0502040204020203" pitchFamily="34" charset="0"/>
              <a:ea typeface="Open Sans" panose="020B0606030504020204" pitchFamily="34" charset="0"/>
              <a:cs typeface="Open Sans" panose="020B0606030504020204" pitchFamily="34" charset="0"/>
            </a:endParaRPr>
          </a:p>
        </p:txBody>
      </p:sp>
      <p:pic>
        <p:nvPicPr>
          <p:cNvPr id="24" name="Picture 23">
            <a:hlinkClick r:id="rId4"/>
            <a:extLst>
              <a:ext uri="{FF2B5EF4-FFF2-40B4-BE49-F238E27FC236}">
                <a16:creationId xmlns:a16="http://schemas.microsoft.com/office/drawing/2014/main" id="{3C9DFA77-82DB-4994-9738-E23A7C4F4974}"/>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9924416" y="548809"/>
            <a:ext cx="1078614" cy="224837"/>
          </a:xfrm>
          <a:prstGeom prst="rect">
            <a:avLst/>
          </a:prstGeom>
        </p:spPr>
      </p:pic>
    </p:spTree>
    <p:extLst>
      <p:ext uri="{BB962C8B-B14F-4D97-AF65-F5344CB8AC3E}">
        <p14:creationId xmlns:p14="http://schemas.microsoft.com/office/powerpoint/2010/main" val="2729148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TotalTime>
  <Words>544</Words>
  <Application>Microsoft Office PowerPoint</Application>
  <PresentationFormat>Custom</PresentationFormat>
  <Paragraphs>267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Bahnschrift</vt:lpstr>
      <vt:lpstr>Calibri</vt:lpstr>
      <vt:lpstr>Calibri Light</vt:lpstr>
      <vt:lpstr>Open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 | ELMED d.o.o.</dc:creator>
  <cp:lastModifiedBy>Bratislav Milojevic | ELMED d.o.o.</cp:lastModifiedBy>
  <cp:revision>1</cp:revision>
  <dcterms:created xsi:type="dcterms:W3CDTF">2022-03-05T17:34:08Z</dcterms:created>
  <dcterms:modified xsi:type="dcterms:W3CDTF">2022-03-05T18:34:23Z</dcterms:modified>
</cp:coreProperties>
</file>