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5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5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56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3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5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8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7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9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6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0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99A5-ECC9-4CDF-B1F9-381221CD6193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7004-6AC7-4CE8-B630-A12509303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7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74CC65-4F8A-4F3F-A6B1-823B2B3F7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536793"/>
              </p:ext>
            </p:extLst>
          </p:nvPr>
        </p:nvGraphicFramePr>
        <p:xfrm>
          <a:off x="-191" y="-335"/>
          <a:ext cx="10688511" cy="7570925"/>
        </p:xfrm>
        <a:graphic>
          <a:graphicData uri="http://schemas.openxmlformats.org/drawingml/2006/table">
            <a:tbl>
              <a:tblPr/>
              <a:tblGrid>
                <a:gridCol w="147095">
                  <a:extLst>
                    <a:ext uri="{9D8B030D-6E8A-4147-A177-3AD203B41FA5}">
                      <a16:colId xmlns:a16="http://schemas.microsoft.com/office/drawing/2014/main" val="1303991798"/>
                    </a:ext>
                  </a:extLst>
                </a:gridCol>
                <a:gridCol w="1658408">
                  <a:extLst>
                    <a:ext uri="{9D8B030D-6E8A-4147-A177-3AD203B41FA5}">
                      <a16:colId xmlns:a16="http://schemas.microsoft.com/office/drawing/2014/main" val="676245946"/>
                    </a:ext>
                  </a:extLst>
                </a:gridCol>
                <a:gridCol w="692284">
                  <a:extLst>
                    <a:ext uri="{9D8B030D-6E8A-4147-A177-3AD203B41FA5}">
                      <a16:colId xmlns:a16="http://schemas.microsoft.com/office/drawing/2014/main" val="2044905304"/>
                    </a:ext>
                  </a:extLst>
                </a:gridCol>
                <a:gridCol w="692284">
                  <a:extLst>
                    <a:ext uri="{9D8B030D-6E8A-4147-A177-3AD203B41FA5}">
                      <a16:colId xmlns:a16="http://schemas.microsoft.com/office/drawing/2014/main" val="417194714"/>
                    </a:ext>
                  </a:extLst>
                </a:gridCol>
                <a:gridCol w="331682">
                  <a:extLst>
                    <a:ext uri="{9D8B030D-6E8A-4147-A177-3AD203B41FA5}">
                      <a16:colId xmlns:a16="http://schemas.microsoft.com/office/drawing/2014/main" val="1894195657"/>
                    </a:ext>
                  </a:extLst>
                </a:gridCol>
                <a:gridCol w="692284">
                  <a:extLst>
                    <a:ext uri="{9D8B030D-6E8A-4147-A177-3AD203B41FA5}">
                      <a16:colId xmlns:a16="http://schemas.microsoft.com/office/drawing/2014/main" val="691015568"/>
                    </a:ext>
                  </a:extLst>
                </a:gridCol>
                <a:gridCol w="692284">
                  <a:extLst>
                    <a:ext uri="{9D8B030D-6E8A-4147-A177-3AD203B41FA5}">
                      <a16:colId xmlns:a16="http://schemas.microsoft.com/office/drawing/2014/main" val="437844708"/>
                    </a:ext>
                  </a:extLst>
                </a:gridCol>
                <a:gridCol w="268229">
                  <a:extLst>
                    <a:ext uri="{9D8B030D-6E8A-4147-A177-3AD203B41FA5}">
                      <a16:colId xmlns:a16="http://schemas.microsoft.com/office/drawing/2014/main" val="3695727023"/>
                    </a:ext>
                  </a:extLst>
                </a:gridCol>
                <a:gridCol w="807573">
                  <a:extLst>
                    <a:ext uri="{9D8B030D-6E8A-4147-A177-3AD203B41FA5}">
                      <a16:colId xmlns:a16="http://schemas.microsoft.com/office/drawing/2014/main" val="3079158731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587214513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4227396726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4023414204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576776694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1799454157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233675060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184244893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408100689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172160791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8583860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51924270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4054551153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1113723117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1169608022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918243081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77470440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275037981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092233519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1407973778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1495192737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3106357755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908469645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71727696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2375483499"/>
                    </a:ext>
                  </a:extLst>
                </a:gridCol>
                <a:gridCol w="179743">
                  <a:extLst>
                    <a:ext uri="{9D8B030D-6E8A-4147-A177-3AD203B41FA5}">
                      <a16:colId xmlns:a16="http://schemas.microsoft.com/office/drawing/2014/main" val="994519004"/>
                    </a:ext>
                  </a:extLst>
                </a:gridCol>
                <a:gridCol w="184276">
                  <a:extLst>
                    <a:ext uri="{9D8B030D-6E8A-4147-A177-3AD203B41FA5}">
                      <a16:colId xmlns:a16="http://schemas.microsoft.com/office/drawing/2014/main" val="1230150831"/>
                    </a:ext>
                  </a:extLst>
                </a:gridCol>
              </a:tblGrid>
              <a:tr h="141989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920010"/>
                  </a:ext>
                </a:extLst>
              </a:tr>
              <a:tr h="145079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 gridSpan="6">
                  <a:txBody>
                    <a:bodyPr/>
                    <a:lstStyle/>
                    <a:p>
                      <a:pPr algn="l" fontAlgn="ctr"/>
                      <a:r>
                        <a:rPr lang="en-GB" sz="40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RESIDENTIAL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2000" b="0" i="0" u="none" strike="noStrike">
                          <a:solidFill>
                            <a:srgbClr val="D9D9D9"/>
                          </a:solidFill>
                          <a:effectLst/>
                          <a:latin typeface="Bahnschrift" panose="020B0502040204020203" pitchFamily="34" charset="0"/>
                        </a:rPr>
                        <a:t>CONSTRUCTION SCHEDULE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PROJECT: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364024"/>
                  </a:ext>
                </a:extLst>
              </a:tr>
              <a:tr h="248860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RESIDENT BUILDING B542</a:t>
                      </a:r>
                    </a:p>
                  </a:txBody>
                  <a:tcPr marL="48792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516613"/>
                  </a:ext>
                </a:extLst>
              </a:tr>
              <a:tr h="20996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364147"/>
                  </a:ext>
                </a:extLst>
              </a:tr>
              <a:tr h="20996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PROJECT MANAGER: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i="0" u="none" strike="noStrike">
                          <a:solidFill>
                            <a:srgbClr val="2D5C2D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817609"/>
                  </a:ext>
                </a:extLst>
              </a:tr>
              <a:tr h="218262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John Doe</a:t>
                      </a:r>
                    </a:p>
                  </a:txBody>
                  <a:tcPr marL="48792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164790"/>
                  </a:ext>
                </a:extLst>
              </a:tr>
              <a:tr h="141989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598547"/>
                  </a:ext>
                </a:extLst>
              </a:tr>
              <a:tr h="10276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922960"/>
                  </a:ext>
                </a:extLst>
              </a:tr>
              <a:tr h="17236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Planned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Actual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681540"/>
                  </a:ext>
                </a:extLst>
              </a:tr>
              <a:tr h="42314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Task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Start Date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End Date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Duration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Start Date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End Date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Duration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Task Status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C000"/>
                          </a:solidFill>
                          <a:effectLst/>
                          <a:latin typeface="Bahnschrift" panose="020B0502040204020203" pitchFamily="34" charset="0"/>
                        </a:rPr>
                        <a:t>01-May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16-May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31-May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15-Jun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30-Jun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15-Jul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30-Jul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14-Aug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29-Aug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13-Sep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28-Sep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13-Oct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28-Oct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12-Nov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27-Nov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12-Dec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27-Dec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11-Jan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26-Jan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10-Feb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25-Feb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12-Mar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27-Mar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11-Apr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26-Apr</a:t>
                      </a:r>
                    </a:p>
                  </a:txBody>
                  <a:tcPr marL="4066" marR="4066" marT="4066" marB="0" vert="vert270" anchor="ctr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783630"/>
                  </a:ext>
                </a:extLst>
              </a:tr>
              <a:tr h="145079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Negotiate project costs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03/Jun/2022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22/May/2022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Completed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381130"/>
                  </a:ext>
                </a:extLst>
              </a:tr>
              <a:tr h="145079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79637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154815"/>
                  </a:ext>
                </a:extLst>
              </a:tr>
              <a:tr h="145079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Consult regulatory specialists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13/May/2022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31/May/2022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25/May/2022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17/Jun/2022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Completed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307859"/>
                  </a:ext>
                </a:extLst>
              </a:tr>
              <a:tr h="145079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380303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18021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Get permits to start work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01/Jul/2022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29/Jul/2022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01/Jul/2022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20/Jul/2022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14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 Progress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491106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80064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00083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Foundation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01/Aug/2022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05/Sep/2022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068203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171415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37811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#1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06/Sep/2022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18/Oct/2022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072157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70503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1819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#2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20/Sep/2022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25/Oct/2022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25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815777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3318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384124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Item #7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01/Oct/2022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11/Nov/2022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115325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220467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27691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Item #8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01/Nov/2022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29/Nov/2022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309566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998249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33679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Item #9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01/Dec/2022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29/Dec/2022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361641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85046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21077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Item #10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20/Jan/2023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14/Apr/2023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60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Pending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166706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060250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059713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039859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496024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00072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727668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146283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528566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-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72773"/>
                  </a:ext>
                </a:extLst>
              </a:tr>
              <a:tr h="140544"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464780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152275"/>
                  </a:ext>
                </a:extLst>
              </a:tr>
              <a:tr h="126471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60509"/>
                  </a:ext>
                </a:extLst>
              </a:tr>
              <a:tr h="10276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066" marR="4066" marT="40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700738"/>
                  </a:ext>
                </a:extLst>
              </a:tr>
            </a:tbl>
          </a:graphicData>
        </a:graphic>
      </p:graphicFrame>
      <p:sp>
        <p:nvSpPr>
          <p:cNvPr id="19" name="TextBox 84">
            <a:extLst>
              <a:ext uri="{FF2B5EF4-FFF2-40B4-BE49-F238E27FC236}">
                <a16:creationId xmlns:a16="http://schemas.microsoft.com/office/drawing/2014/main" id="{61A2F124-A0C4-429A-85EB-08E6334C0B5B}"/>
              </a:ext>
            </a:extLst>
          </p:cNvPr>
          <p:cNvSpPr txBox="1"/>
          <p:nvPr/>
        </p:nvSpPr>
        <p:spPr>
          <a:xfrm>
            <a:off x="9415513" y="7294942"/>
            <a:ext cx="1160628" cy="217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" b="1">
                <a:solidFill>
                  <a:schemeClr val="bg2">
                    <a:lumMod val="2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800" b="1">
              <a:solidFill>
                <a:schemeClr val="bg2">
                  <a:lumMod val="2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" name="Picture 19">
            <a:hlinkClick r:id="rId3"/>
            <a:extLst>
              <a:ext uri="{FF2B5EF4-FFF2-40B4-BE49-F238E27FC236}">
                <a16:creationId xmlns:a16="http://schemas.microsoft.com/office/drawing/2014/main" id="{3A60DF06-39BF-4FDF-8F47-5BFFA7D9D59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839" y="153711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1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1457</Words>
  <Application>Microsoft Office PowerPoint</Application>
  <PresentationFormat>Custom</PresentationFormat>
  <Paragraphs>1313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4</cp:revision>
  <dcterms:created xsi:type="dcterms:W3CDTF">2022-03-05T10:30:10Z</dcterms:created>
  <dcterms:modified xsi:type="dcterms:W3CDTF">2022-03-05T10:41:58Z</dcterms:modified>
</cp:coreProperties>
</file>