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12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344BD0-CB6D-438E-99C2-9DF5FB9176E2}" type="datetimeFigureOut">
              <a:rPr lang="en-GB" smtClean="0"/>
              <a:t>18/03/2022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69594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44BD0-CB6D-438E-99C2-9DF5FB9176E2}" type="datetimeFigureOut">
              <a:rPr lang="en-GB" smtClean="0"/>
              <a:t>18/03/2022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349952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44BD0-CB6D-438E-99C2-9DF5FB9176E2}" type="datetimeFigureOut">
              <a:rPr lang="en-GB" smtClean="0"/>
              <a:t>18/03/2022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410583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44BD0-CB6D-438E-99C2-9DF5FB9176E2}" type="datetimeFigureOut">
              <a:rPr lang="en-GB" smtClean="0"/>
              <a:t>18/03/2022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212906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344BD0-CB6D-438E-99C2-9DF5FB9176E2}" type="datetimeFigureOut">
              <a:rPr lang="en-GB" smtClean="0"/>
              <a:t>18/03/2022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3805400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344BD0-CB6D-438E-99C2-9DF5FB9176E2}" type="datetimeFigureOut">
              <a:rPr lang="en-GB" smtClean="0"/>
              <a:t>18/03/2022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2376881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344BD0-CB6D-438E-99C2-9DF5FB9176E2}" type="datetimeFigureOut">
              <a:rPr lang="en-GB" smtClean="0"/>
              <a:t>18/03/2022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3073713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344BD0-CB6D-438E-99C2-9DF5FB9176E2}" type="datetimeFigureOut">
              <a:rPr lang="en-GB" smtClean="0"/>
              <a:t>18/03/2022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1722784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44BD0-CB6D-438E-99C2-9DF5FB9176E2}" type="datetimeFigureOut">
              <a:rPr lang="en-GB" smtClean="0"/>
              <a:t>18/03/2022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2097648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2F344BD0-CB6D-438E-99C2-9DF5FB9176E2}" type="datetimeFigureOut">
              <a:rPr lang="en-GB" smtClean="0"/>
              <a:t>18/03/2022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62300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2F344BD0-CB6D-438E-99C2-9DF5FB9176E2}" type="datetimeFigureOut">
              <a:rPr lang="en-GB" smtClean="0"/>
              <a:t>18/03/2022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D9D8F-9CF7-4862-BB84-913DB0E9D353}" type="slidenum">
              <a:rPr lang="en-GB" smtClean="0"/>
              <a:t>‹#›</a:t>
            </a:fld>
            <a:endParaRPr lang="en-GB"/>
          </a:p>
        </p:txBody>
      </p:sp>
    </p:spTree>
    <p:extLst>
      <p:ext uri="{BB962C8B-B14F-4D97-AF65-F5344CB8AC3E}">
        <p14:creationId xmlns:p14="http://schemas.microsoft.com/office/powerpoint/2010/main" val="319545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F344BD0-CB6D-438E-99C2-9DF5FB9176E2}" type="datetimeFigureOut">
              <a:rPr lang="en-GB" smtClean="0"/>
              <a:t>18/03/2022</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759D9D8F-9CF7-4862-BB84-913DB0E9D353}" type="slidenum">
              <a:rPr lang="en-GB" smtClean="0"/>
              <a:t>‹#›</a:t>
            </a:fld>
            <a:endParaRPr lang="en-GB"/>
          </a:p>
        </p:txBody>
      </p:sp>
    </p:spTree>
    <p:extLst>
      <p:ext uri="{BB962C8B-B14F-4D97-AF65-F5344CB8AC3E}">
        <p14:creationId xmlns:p14="http://schemas.microsoft.com/office/powerpoint/2010/main" val="2516873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mplatelab.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CF7F3C17-2AD6-4B2D-8DD0-9FC86FE38B58}"/>
              </a:ext>
            </a:extLst>
          </p:cNvPr>
          <p:cNvGraphicFramePr>
            <a:graphicFrameLocks noGrp="1"/>
          </p:cNvGraphicFramePr>
          <p:nvPr>
            <p:extLst>
              <p:ext uri="{D42A27DB-BD31-4B8C-83A1-F6EECF244321}">
                <p14:modId xmlns:p14="http://schemas.microsoft.com/office/powerpoint/2010/main" val="1891800887"/>
              </p:ext>
            </p:extLst>
          </p:nvPr>
        </p:nvGraphicFramePr>
        <p:xfrm>
          <a:off x="0" y="0"/>
          <a:ext cx="10691998" cy="7568385"/>
        </p:xfrm>
        <a:graphic>
          <a:graphicData uri="http://schemas.openxmlformats.org/drawingml/2006/table">
            <a:tbl>
              <a:tblPr/>
              <a:tblGrid>
                <a:gridCol w="292568">
                  <a:extLst>
                    <a:ext uri="{9D8B030D-6E8A-4147-A177-3AD203B41FA5}">
                      <a16:colId xmlns:a16="http://schemas.microsoft.com/office/drawing/2014/main" val="2195890299"/>
                    </a:ext>
                  </a:extLst>
                </a:gridCol>
                <a:gridCol w="2234150">
                  <a:extLst>
                    <a:ext uri="{9D8B030D-6E8A-4147-A177-3AD203B41FA5}">
                      <a16:colId xmlns:a16="http://schemas.microsoft.com/office/drawing/2014/main" val="1770113150"/>
                    </a:ext>
                  </a:extLst>
                </a:gridCol>
                <a:gridCol w="984089">
                  <a:extLst>
                    <a:ext uri="{9D8B030D-6E8A-4147-A177-3AD203B41FA5}">
                      <a16:colId xmlns:a16="http://schemas.microsoft.com/office/drawing/2014/main" val="2611054857"/>
                    </a:ext>
                  </a:extLst>
                </a:gridCol>
                <a:gridCol w="984089">
                  <a:extLst>
                    <a:ext uri="{9D8B030D-6E8A-4147-A177-3AD203B41FA5}">
                      <a16:colId xmlns:a16="http://schemas.microsoft.com/office/drawing/2014/main" val="2015535836"/>
                    </a:ext>
                  </a:extLst>
                </a:gridCol>
                <a:gridCol w="984089">
                  <a:extLst>
                    <a:ext uri="{9D8B030D-6E8A-4147-A177-3AD203B41FA5}">
                      <a16:colId xmlns:a16="http://schemas.microsoft.com/office/drawing/2014/main" val="2741306863"/>
                    </a:ext>
                  </a:extLst>
                </a:gridCol>
                <a:gridCol w="984089">
                  <a:extLst>
                    <a:ext uri="{9D8B030D-6E8A-4147-A177-3AD203B41FA5}">
                      <a16:colId xmlns:a16="http://schemas.microsoft.com/office/drawing/2014/main" val="1090730802"/>
                    </a:ext>
                  </a:extLst>
                </a:gridCol>
                <a:gridCol w="984089">
                  <a:extLst>
                    <a:ext uri="{9D8B030D-6E8A-4147-A177-3AD203B41FA5}">
                      <a16:colId xmlns:a16="http://schemas.microsoft.com/office/drawing/2014/main" val="3188807120"/>
                    </a:ext>
                  </a:extLst>
                </a:gridCol>
                <a:gridCol w="984089">
                  <a:extLst>
                    <a:ext uri="{9D8B030D-6E8A-4147-A177-3AD203B41FA5}">
                      <a16:colId xmlns:a16="http://schemas.microsoft.com/office/drawing/2014/main" val="2239628"/>
                    </a:ext>
                  </a:extLst>
                </a:gridCol>
                <a:gridCol w="984089">
                  <a:extLst>
                    <a:ext uri="{9D8B030D-6E8A-4147-A177-3AD203B41FA5}">
                      <a16:colId xmlns:a16="http://schemas.microsoft.com/office/drawing/2014/main" val="1928470788"/>
                    </a:ext>
                  </a:extLst>
                </a:gridCol>
                <a:gridCol w="984089">
                  <a:extLst>
                    <a:ext uri="{9D8B030D-6E8A-4147-A177-3AD203B41FA5}">
                      <a16:colId xmlns:a16="http://schemas.microsoft.com/office/drawing/2014/main" val="1543132210"/>
                    </a:ext>
                  </a:extLst>
                </a:gridCol>
                <a:gridCol w="292568">
                  <a:extLst>
                    <a:ext uri="{9D8B030D-6E8A-4147-A177-3AD203B41FA5}">
                      <a16:colId xmlns:a16="http://schemas.microsoft.com/office/drawing/2014/main" val="224883351"/>
                    </a:ext>
                  </a:extLst>
                </a:gridCol>
              </a:tblGrid>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2034636080"/>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rowSpan="2" gridSpan="9">
                  <a:txBody>
                    <a:bodyPr/>
                    <a:lstStyle/>
                    <a:p>
                      <a:pPr algn="l" fontAlgn="ctr"/>
                      <a:r>
                        <a:rPr lang="en-GB" sz="2800" b="0" i="0" u="none" strike="noStrike">
                          <a:solidFill>
                            <a:srgbClr val="333F4F"/>
                          </a:solidFill>
                          <a:effectLst/>
                          <a:latin typeface="Century Gothic" panose="020B0502020202020204" pitchFamily="34" charset="0"/>
                        </a:rPr>
                        <a:t>HOTEL CONSTRUCTION SCHEDULE</a:t>
                      </a:r>
                    </a:p>
                  </a:txBody>
                  <a:tcPr marL="4777" marR="4777" marT="4777" marB="0" anchor="ctr">
                    <a:lnL>
                      <a:noFill/>
                    </a:lnL>
                    <a:lnR>
                      <a:noFill/>
                    </a:lnR>
                    <a:lnT>
                      <a:noFill/>
                    </a:lnT>
                    <a:lnB>
                      <a:noFill/>
                    </a:lnB>
                    <a:solidFill>
                      <a:srgbClr val="F2F2F2"/>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1164412236"/>
                  </a:ext>
                </a:extLst>
              </a:tr>
              <a:tr h="231354">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gridSpan="9"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3831247510"/>
                  </a:ext>
                </a:extLst>
              </a:tr>
              <a:tr h="231354">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l" fontAlgn="ctr"/>
                      <a:r>
                        <a:rPr lang="en-GB" sz="9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l" fontAlgn="ctr"/>
                      <a:r>
                        <a:rPr lang="en-GB" sz="9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l" fontAlgn="ctr"/>
                      <a:r>
                        <a:rPr lang="en-GB" sz="9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l" fontAlgn="ctr"/>
                      <a:r>
                        <a:rPr lang="en-GB" sz="9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l" fontAlgn="ctr"/>
                      <a:r>
                        <a:rPr lang="en-GB" sz="9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gridSpan="4">
                  <a:txBody>
                    <a:bodyPr/>
                    <a:lstStyle/>
                    <a:p>
                      <a:pPr algn="l" fontAlgn="ctr"/>
                      <a:r>
                        <a:rPr lang="en-GB" sz="500" b="1" i="0" u="none" strike="noStrike">
                          <a:solidFill>
                            <a:srgbClr val="333F4F"/>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2421177930"/>
                  </a:ext>
                </a:extLst>
              </a:tr>
              <a:tr h="260274">
                <a:tc>
                  <a:txBody>
                    <a:bodyPr/>
                    <a:lstStyle/>
                    <a:p>
                      <a:pPr algn="ctr" fontAlgn="ctr"/>
                      <a:r>
                        <a:rPr lang="en-GB" sz="12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gridSpan="2">
                  <a:txBody>
                    <a:bodyPr/>
                    <a:lstStyle/>
                    <a:p>
                      <a:pPr marL="92075" indent="0" algn="l" fontAlgn="ctr"/>
                      <a:r>
                        <a:rPr lang="en-GB" sz="1200" b="1" i="0" u="none" strike="noStrike">
                          <a:solidFill>
                            <a:srgbClr val="333F4F"/>
                          </a:solidFill>
                          <a:effectLst/>
                          <a:latin typeface="Century Gothic" panose="020B0502020202020204" pitchFamily="34" charset="0"/>
                        </a:rPr>
                        <a:t>THE PLAZA </a:t>
                      </a:r>
                      <a:r>
                        <a:rPr lang="en-GB" sz="1200" b="1" i="0" u="none" strike="noStrike">
                          <a:solidFill>
                            <a:srgbClr val="333F4F"/>
                          </a:solidFill>
                          <a:effectLst/>
                          <a:latin typeface="Wingdings 2" panose="05020102010507070707" pitchFamily="18" charset="2"/>
                        </a:rPr>
                        <a:t>êêêêê</a:t>
                      </a:r>
                      <a:endParaRPr lang="en-GB" sz="1200" b="1" i="0" u="none" strike="noStrike">
                        <a:solidFill>
                          <a:srgbClr val="333F4F"/>
                        </a:solidFill>
                        <a:effectLst/>
                        <a:latin typeface="Century Gothic" panose="020B0502020202020204" pitchFamily="34" charset="0"/>
                      </a:endParaRPr>
                    </a:p>
                  </a:txBody>
                  <a:tcPr marL="57321" marR="4777" marT="4777" marB="0" anchor="ctr">
                    <a:lnL>
                      <a:noFill/>
                    </a:lnL>
                    <a:lnR>
                      <a:noFill/>
                    </a:lnR>
                    <a:lnT>
                      <a:noFill/>
                    </a:lnT>
                    <a:lnB>
                      <a:noFill/>
                    </a:lnB>
                    <a:solidFill>
                      <a:srgbClr val="F2F2F2"/>
                    </a:solidFill>
                  </a:tcPr>
                </a:tc>
                <a:tc hMerge="1">
                  <a:txBody>
                    <a:bodyPr/>
                    <a:lstStyle/>
                    <a:p>
                      <a:endParaRPr lang="en-GB"/>
                    </a:p>
                  </a:txBody>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1020635316"/>
                  </a:ext>
                </a:extLst>
              </a:tr>
              <a:tr h="925420">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gridSpan="9">
                  <a:txBody>
                    <a:bodyPr/>
                    <a:lstStyle/>
                    <a:p>
                      <a:pPr marL="92075" indent="0" algn="l" fontAlgn="t">
                        <a:spcAft>
                          <a:spcPts val="600"/>
                        </a:spcAft>
                      </a:pPr>
                      <a:br>
                        <a:rPr lang="en-GB" sz="500" b="0" i="0" u="none" strike="noStrike">
                          <a:solidFill>
                            <a:srgbClr val="333F4F"/>
                          </a:solidFill>
                          <a:effectLst/>
                          <a:latin typeface="Century Gothic" panose="020B0502020202020204" pitchFamily="34" charset="0"/>
                        </a:rPr>
                      </a:br>
                      <a:r>
                        <a:rPr lang="en-GB" sz="800" b="0" i="0" u="none" strike="noStrike">
                          <a:solidFill>
                            <a:srgbClr val="333F4F"/>
                          </a:solidFill>
                          <a:effectLst/>
                          <a:latin typeface="Century Gothic" panose="020B0502020202020204" pitchFamily="34" charset="0"/>
                        </a:rPr>
                        <a:t>The hotel development process revolves around the hotel property developer. The hotel property developer is the initiator of the project and is the intermediary between the property and the project service providers and the party that will be operating the hotel through its life cycle.</a:t>
                      </a:r>
                      <a:br>
                        <a:rPr lang="en-GB" sz="800" b="0" i="0" u="none" strike="noStrike">
                          <a:solidFill>
                            <a:srgbClr val="333F4F"/>
                          </a:solidFill>
                          <a:effectLst/>
                          <a:latin typeface="Century Gothic" panose="020B0502020202020204" pitchFamily="34" charset="0"/>
                        </a:rPr>
                      </a:br>
                      <a:r>
                        <a:rPr lang="en-GB" sz="800" b="0" i="0" u="none" strike="noStrike">
                          <a:solidFill>
                            <a:srgbClr val="333F4F"/>
                          </a:solidFill>
                          <a:effectLst/>
                          <a:latin typeface="Century Gothic" panose="020B0502020202020204" pitchFamily="34" charset="0"/>
                        </a:rPr>
                        <a:t>Use this space to provide important information about the project. Lorem ipsum dolor sit amet, consectetuer adipiscing elit. Maecenas porttitor congue massa. Fusce posuere, magna sed pulvinar ultricies, purus lectus malesuada libero, sit amet commodo magna eros quis urna. Nunc viverra imperdiet enim. Fusce est. Vivamus a tellus. Pellentesque habitant morbi tristique senectus et netus et malesuada fames ac turpis egestas. Proin pharetra nonummy pede. Mauris et orci.</a:t>
                      </a:r>
                    </a:p>
                  </a:txBody>
                  <a:tcPr marL="57321" marR="4777" marT="4777" marB="0">
                    <a:lnL>
                      <a:noFill/>
                    </a:lnL>
                    <a:lnR>
                      <a:noFill/>
                    </a:lnR>
                    <a:lnT>
                      <a:noFill/>
                    </a:lnT>
                    <a:lnB>
                      <a:noFill/>
                    </a:lnB>
                    <a:solidFill>
                      <a:srgbClr val="8DC63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3241321565"/>
                  </a:ext>
                </a:extLst>
              </a:tr>
              <a:tr h="224126">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l" fontAlgn="ctr"/>
                      <a:r>
                        <a:rPr lang="en-GB" sz="900" b="0" i="0" u="none" strike="noStrike">
                          <a:solidFill>
                            <a:srgbClr val="000000"/>
                          </a:solidFill>
                          <a:effectLst/>
                          <a:latin typeface="Century Gothic" panose="020B0502020202020204" pitchFamily="34" charset="0"/>
                        </a:rPr>
                        <a:t> </a:t>
                      </a:r>
                    </a:p>
                  </a:txBody>
                  <a:tcPr marL="57321" marR="4777" marT="4777" marB="0" anchor="ctr">
                    <a:lnL>
                      <a:noFill/>
                    </a:lnL>
                    <a:lnR>
                      <a:noFill/>
                    </a:lnR>
                    <a:lnT>
                      <a:noFill/>
                    </a:lnT>
                    <a:lnB>
                      <a:noFill/>
                    </a:lnB>
                    <a:solidFill>
                      <a:srgbClr val="F2F2F2"/>
                    </a:solidFill>
                  </a:tcPr>
                </a:tc>
                <a:tc>
                  <a:txBody>
                    <a:bodyPr/>
                    <a:lstStyle/>
                    <a:p>
                      <a:pPr algn="l" fontAlgn="ctr"/>
                      <a:r>
                        <a:rPr lang="en-GB" sz="900" b="0" i="0" u="none" strike="noStrike">
                          <a:solidFill>
                            <a:srgbClr val="000000"/>
                          </a:solidFill>
                          <a:effectLst/>
                          <a:latin typeface="Century Gothic" panose="020B0502020202020204" pitchFamily="34" charset="0"/>
                        </a:rPr>
                        <a:t> </a:t>
                      </a:r>
                    </a:p>
                  </a:txBody>
                  <a:tcPr marL="57321" marR="4777" marT="4777" marB="0" anchor="ctr">
                    <a:lnL>
                      <a:noFill/>
                    </a:lnL>
                    <a:lnR>
                      <a:noFill/>
                    </a:lnR>
                    <a:lnT>
                      <a:noFill/>
                    </a:lnT>
                    <a:lnB>
                      <a:noFill/>
                    </a:lnB>
                    <a:solidFill>
                      <a:srgbClr val="F2F2F2"/>
                    </a:solidFill>
                  </a:tcPr>
                </a:tc>
                <a:tc>
                  <a:txBody>
                    <a:bodyPr/>
                    <a:lstStyle/>
                    <a:p>
                      <a:pPr algn="l" fontAlgn="ctr"/>
                      <a:r>
                        <a:rPr lang="en-GB" sz="900" b="0" i="0" u="none" strike="noStrike">
                          <a:solidFill>
                            <a:srgbClr val="000000"/>
                          </a:solidFill>
                          <a:effectLst/>
                          <a:latin typeface="Century Gothic" panose="020B0502020202020204" pitchFamily="34" charset="0"/>
                        </a:rPr>
                        <a:t> </a:t>
                      </a:r>
                    </a:p>
                  </a:txBody>
                  <a:tcPr marL="57321" marR="4777" marT="4777" marB="0" anchor="ctr">
                    <a:lnL>
                      <a:noFill/>
                    </a:lnL>
                    <a:lnR>
                      <a:noFill/>
                    </a:lnR>
                    <a:lnT>
                      <a:noFill/>
                    </a:lnT>
                    <a:lnB>
                      <a:noFill/>
                    </a:lnB>
                    <a:solidFill>
                      <a:srgbClr val="F2F2F2"/>
                    </a:solidFill>
                  </a:tcPr>
                </a:tc>
                <a:tc>
                  <a:txBody>
                    <a:bodyPr/>
                    <a:lstStyle/>
                    <a:p>
                      <a:pPr algn="l" fontAlgn="ctr"/>
                      <a:r>
                        <a:rPr lang="en-GB" sz="900" b="0" i="0" u="none" strike="noStrike">
                          <a:solidFill>
                            <a:srgbClr val="000000"/>
                          </a:solidFill>
                          <a:effectLst/>
                          <a:latin typeface="Century Gothic" panose="020B0502020202020204" pitchFamily="34" charset="0"/>
                        </a:rPr>
                        <a:t> </a:t>
                      </a:r>
                    </a:p>
                  </a:txBody>
                  <a:tcPr marL="57321" marR="4777" marT="4777" marB="0" anchor="ctr">
                    <a:lnL>
                      <a:noFill/>
                    </a:lnL>
                    <a:lnR>
                      <a:noFill/>
                    </a:lnR>
                    <a:lnT>
                      <a:noFill/>
                    </a:lnT>
                    <a:lnB>
                      <a:noFill/>
                    </a:lnB>
                    <a:solidFill>
                      <a:srgbClr val="F2F2F2"/>
                    </a:solidFill>
                  </a:tcPr>
                </a:tc>
                <a:tc>
                  <a:txBody>
                    <a:bodyPr/>
                    <a:lstStyle/>
                    <a:p>
                      <a:pPr algn="l" fontAlgn="ctr"/>
                      <a:r>
                        <a:rPr lang="en-GB" sz="900" b="0" i="0" u="none" strike="noStrike">
                          <a:solidFill>
                            <a:srgbClr val="000000"/>
                          </a:solidFill>
                          <a:effectLst/>
                          <a:latin typeface="Century Gothic" panose="020B0502020202020204" pitchFamily="34" charset="0"/>
                        </a:rPr>
                        <a:t> </a:t>
                      </a:r>
                    </a:p>
                  </a:txBody>
                  <a:tcPr marL="57321" marR="4777" marT="4777" marB="0" anchor="ctr">
                    <a:lnL>
                      <a:noFill/>
                    </a:lnL>
                    <a:lnR>
                      <a:noFill/>
                    </a:lnR>
                    <a:lnT>
                      <a:noFill/>
                    </a:lnT>
                    <a:lnB>
                      <a:noFill/>
                    </a:lnB>
                    <a:solidFill>
                      <a:srgbClr val="F2F2F2"/>
                    </a:solidFill>
                  </a:tcPr>
                </a:tc>
                <a:tc>
                  <a:txBody>
                    <a:bodyPr/>
                    <a:lstStyle/>
                    <a:p>
                      <a:pPr algn="l" fontAlgn="ctr"/>
                      <a:r>
                        <a:rPr lang="en-GB" sz="500" b="1" i="0" u="none" strike="noStrike">
                          <a:solidFill>
                            <a:srgbClr val="333F4F"/>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l" fontAlgn="ctr"/>
                      <a:r>
                        <a:rPr lang="en-GB" sz="500" b="1" i="0" u="none" strike="noStrike">
                          <a:solidFill>
                            <a:srgbClr val="333F4F"/>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l" fontAlgn="ctr"/>
                      <a:r>
                        <a:rPr lang="en-GB" sz="500" b="1" i="0" u="none" strike="noStrike">
                          <a:solidFill>
                            <a:srgbClr val="333F4F"/>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l" fontAlgn="ctr"/>
                      <a:r>
                        <a:rPr lang="en-GB" sz="500" b="1" i="0" u="none" strike="noStrike">
                          <a:solidFill>
                            <a:srgbClr val="333F4F"/>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382590832"/>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1200" b="0" i="0" u="none" strike="noStrike">
                          <a:solidFill>
                            <a:srgbClr val="8DC63F"/>
                          </a:solidFill>
                          <a:effectLst/>
                          <a:latin typeface="Century Gothic" panose="020B0502020202020204" pitchFamily="34" charset="0"/>
                        </a:rPr>
                        <a:t>2022</a:t>
                      </a:r>
                    </a:p>
                  </a:txBody>
                  <a:tcPr marL="4777" marR="4777" marT="4777" marB="0" anchor="ctr">
                    <a:lnL>
                      <a:noFill/>
                    </a:lnL>
                    <a:lnR>
                      <a:noFill/>
                    </a:lnR>
                    <a:lnT>
                      <a:noFill/>
                    </a:lnT>
                    <a:lnB>
                      <a:noFill/>
                    </a:lnB>
                    <a:solidFill>
                      <a:srgbClr val="F2F2F2"/>
                    </a:solidFill>
                  </a:tcPr>
                </a:tc>
                <a:tc>
                  <a:txBody>
                    <a:bodyPr/>
                    <a:lstStyle/>
                    <a:p>
                      <a:pPr algn="ctr" fontAlgn="ctr"/>
                      <a:r>
                        <a:rPr lang="en-GB" sz="1200" b="0" i="0" u="none" strike="noStrike">
                          <a:solidFill>
                            <a:srgbClr val="8DC63F"/>
                          </a:solidFill>
                          <a:effectLst/>
                          <a:latin typeface="Century Gothic" panose="020B0502020202020204" pitchFamily="34" charset="0"/>
                        </a:rPr>
                        <a:t>2022</a:t>
                      </a:r>
                    </a:p>
                  </a:txBody>
                  <a:tcPr marL="4777" marR="4777" marT="4777" marB="0" anchor="ctr">
                    <a:lnL>
                      <a:noFill/>
                    </a:lnL>
                    <a:lnR>
                      <a:noFill/>
                    </a:lnR>
                    <a:lnT>
                      <a:noFill/>
                    </a:lnT>
                    <a:lnB>
                      <a:noFill/>
                    </a:lnB>
                    <a:solidFill>
                      <a:srgbClr val="F2F2F2"/>
                    </a:solidFill>
                  </a:tcPr>
                </a:tc>
                <a:tc>
                  <a:txBody>
                    <a:bodyPr/>
                    <a:lstStyle/>
                    <a:p>
                      <a:pPr algn="ctr" fontAlgn="ctr"/>
                      <a:r>
                        <a:rPr lang="en-GB" sz="1200" b="0" i="0" u="none" strike="noStrike">
                          <a:solidFill>
                            <a:srgbClr val="8DC63F"/>
                          </a:solidFill>
                          <a:effectLst/>
                          <a:latin typeface="Century Gothic" panose="020B0502020202020204" pitchFamily="34" charset="0"/>
                        </a:rPr>
                        <a:t>2022</a:t>
                      </a:r>
                    </a:p>
                  </a:txBody>
                  <a:tcPr marL="4777" marR="4777" marT="4777" marB="0" anchor="ctr">
                    <a:lnL>
                      <a:noFill/>
                    </a:lnL>
                    <a:lnR>
                      <a:noFill/>
                    </a:lnR>
                    <a:lnT>
                      <a:noFill/>
                    </a:lnT>
                    <a:lnB>
                      <a:noFill/>
                    </a:lnB>
                    <a:solidFill>
                      <a:srgbClr val="F2F2F2"/>
                    </a:solidFill>
                  </a:tcPr>
                </a:tc>
                <a:tc>
                  <a:txBody>
                    <a:bodyPr/>
                    <a:lstStyle/>
                    <a:p>
                      <a:pPr algn="ctr" fontAlgn="ctr"/>
                      <a:r>
                        <a:rPr lang="en-GB" sz="1200" b="0" i="0" u="none" strike="noStrike">
                          <a:solidFill>
                            <a:srgbClr val="8DC63F"/>
                          </a:solidFill>
                          <a:effectLst/>
                          <a:latin typeface="Century Gothic" panose="020B0502020202020204" pitchFamily="34" charset="0"/>
                        </a:rPr>
                        <a:t>2022</a:t>
                      </a:r>
                    </a:p>
                  </a:txBody>
                  <a:tcPr marL="4777" marR="4777" marT="4777" marB="0" anchor="ctr">
                    <a:lnL>
                      <a:noFill/>
                    </a:lnL>
                    <a:lnR>
                      <a:noFill/>
                    </a:lnR>
                    <a:lnT>
                      <a:noFill/>
                    </a:lnT>
                    <a:lnB>
                      <a:noFill/>
                    </a:lnB>
                    <a:solidFill>
                      <a:srgbClr val="F2F2F2"/>
                    </a:solidFill>
                  </a:tcPr>
                </a:tc>
                <a:tc>
                  <a:txBody>
                    <a:bodyPr/>
                    <a:lstStyle/>
                    <a:p>
                      <a:pPr algn="ctr" fontAlgn="ctr"/>
                      <a:r>
                        <a:rPr lang="en-GB" sz="1200" b="0" i="0" u="none" strike="noStrike">
                          <a:solidFill>
                            <a:srgbClr val="8DC63F"/>
                          </a:solidFill>
                          <a:effectLst/>
                          <a:latin typeface="Century Gothic" panose="020B0502020202020204" pitchFamily="34" charset="0"/>
                        </a:rPr>
                        <a:t>2023</a:t>
                      </a:r>
                    </a:p>
                  </a:txBody>
                  <a:tcPr marL="4777" marR="4777" marT="4777" marB="0" anchor="ctr">
                    <a:lnL>
                      <a:noFill/>
                    </a:lnL>
                    <a:lnR>
                      <a:noFill/>
                    </a:lnR>
                    <a:lnT>
                      <a:noFill/>
                    </a:lnT>
                    <a:lnB>
                      <a:noFill/>
                    </a:lnB>
                    <a:solidFill>
                      <a:srgbClr val="F2F2F2"/>
                    </a:solidFill>
                  </a:tcPr>
                </a:tc>
                <a:tc>
                  <a:txBody>
                    <a:bodyPr/>
                    <a:lstStyle/>
                    <a:p>
                      <a:pPr algn="ctr" fontAlgn="ctr"/>
                      <a:r>
                        <a:rPr lang="en-GB" sz="1200" b="0" i="0" u="none" strike="noStrike">
                          <a:solidFill>
                            <a:srgbClr val="8DC63F"/>
                          </a:solidFill>
                          <a:effectLst/>
                          <a:latin typeface="Century Gothic" panose="020B0502020202020204" pitchFamily="34" charset="0"/>
                        </a:rPr>
                        <a:t>2023</a:t>
                      </a:r>
                    </a:p>
                  </a:txBody>
                  <a:tcPr marL="4777" marR="4777" marT="4777" marB="0" anchor="ctr">
                    <a:lnL>
                      <a:noFill/>
                    </a:lnL>
                    <a:lnR>
                      <a:noFill/>
                    </a:lnR>
                    <a:lnT>
                      <a:noFill/>
                    </a:lnT>
                    <a:lnB>
                      <a:noFill/>
                    </a:lnB>
                    <a:solidFill>
                      <a:srgbClr val="F2F2F2"/>
                    </a:solidFill>
                  </a:tcPr>
                </a:tc>
                <a:tc>
                  <a:txBody>
                    <a:bodyPr/>
                    <a:lstStyle/>
                    <a:p>
                      <a:pPr algn="ctr" fontAlgn="ctr"/>
                      <a:r>
                        <a:rPr lang="en-GB" sz="1200" b="0" i="0" u="none" strike="noStrike">
                          <a:solidFill>
                            <a:srgbClr val="8DC63F"/>
                          </a:solidFill>
                          <a:effectLst/>
                          <a:latin typeface="Century Gothic" panose="020B0502020202020204" pitchFamily="34" charset="0"/>
                        </a:rPr>
                        <a:t>2023</a:t>
                      </a:r>
                    </a:p>
                  </a:txBody>
                  <a:tcPr marL="4777" marR="4777" marT="4777" marB="0" anchor="ctr">
                    <a:lnL>
                      <a:noFill/>
                    </a:lnL>
                    <a:lnR>
                      <a:noFill/>
                    </a:lnR>
                    <a:lnT>
                      <a:noFill/>
                    </a:lnT>
                    <a:lnB>
                      <a:noFill/>
                    </a:lnB>
                    <a:solidFill>
                      <a:srgbClr val="F2F2F2"/>
                    </a:solidFill>
                  </a:tcPr>
                </a:tc>
                <a:tc>
                  <a:txBody>
                    <a:bodyPr/>
                    <a:lstStyle/>
                    <a:p>
                      <a:pPr algn="ctr" fontAlgn="ctr"/>
                      <a:r>
                        <a:rPr lang="en-GB" sz="1200" b="0" i="0" u="none" strike="noStrike">
                          <a:solidFill>
                            <a:srgbClr val="8DC63F"/>
                          </a:solidFill>
                          <a:effectLst/>
                          <a:latin typeface="Century Gothic" panose="020B0502020202020204" pitchFamily="34" charset="0"/>
                        </a:rPr>
                        <a:t>2023</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1967807420"/>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1000" b="1" i="0" u="none" strike="noStrike">
                          <a:solidFill>
                            <a:srgbClr val="333F4F"/>
                          </a:solidFill>
                          <a:effectLst/>
                          <a:latin typeface="Century Gothic" panose="020B0502020202020204" pitchFamily="34" charset="0"/>
                        </a:rPr>
                        <a:t>Q1</a:t>
                      </a:r>
                    </a:p>
                  </a:txBody>
                  <a:tcPr marL="4777" marR="4777" marT="4777" marB="0" anchor="ctr">
                    <a:lnL>
                      <a:noFill/>
                    </a:lnL>
                    <a:lnR>
                      <a:noFill/>
                    </a:lnR>
                    <a:lnT>
                      <a:noFill/>
                    </a:lnT>
                    <a:lnB>
                      <a:noFill/>
                    </a:lnB>
                    <a:solidFill>
                      <a:srgbClr val="F2F2F2"/>
                    </a:solidFill>
                  </a:tcPr>
                </a:tc>
                <a:tc>
                  <a:txBody>
                    <a:bodyPr/>
                    <a:lstStyle/>
                    <a:p>
                      <a:pPr algn="ctr" fontAlgn="ctr"/>
                      <a:r>
                        <a:rPr lang="en-GB" sz="1000" b="1" i="0" u="none" strike="noStrike">
                          <a:solidFill>
                            <a:srgbClr val="333F4F"/>
                          </a:solidFill>
                          <a:effectLst/>
                          <a:latin typeface="Century Gothic" panose="020B0502020202020204" pitchFamily="34" charset="0"/>
                        </a:rPr>
                        <a:t>Q2</a:t>
                      </a:r>
                    </a:p>
                  </a:txBody>
                  <a:tcPr marL="4777" marR="4777" marT="4777" marB="0" anchor="ctr">
                    <a:lnL>
                      <a:noFill/>
                    </a:lnL>
                    <a:lnR>
                      <a:noFill/>
                    </a:lnR>
                    <a:lnT>
                      <a:noFill/>
                    </a:lnT>
                    <a:lnB>
                      <a:noFill/>
                    </a:lnB>
                    <a:solidFill>
                      <a:srgbClr val="F2F2F2"/>
                    </a:solidFill>
                  </a:tcPr>
                </a:tc>
                <a:tc>
                  <a:txBody>
                    <a:bodyPr/>
                    <a:lstStyle/>
                    <a:p>
                      <a:pPr algn="ctr" fontAlgn="ctr"/>
                      <a:r>
                        <a:rPr lang="en-GB" sz="1000" b="1" i="0" u="none" strike="noStrike">
                          <a:solidFill>
                            <a:srgbClr val="333F4F"/>
                          </a:solidFill>
                          <a:effectLst/>
                          <a:latin typeface="Century Gothic" panose="020B0502020202020204" pitchFamily="34" charset="0"/>
                        </a:rPr>
                        <a:t>Q3</a:t>
                      </a:r>
                    </a:p>
                  </a:txBody>
                  <a:tcPr marL="4777" marR="4777" marT="4777" marB="0" anchor="ctr">
                    <a:lnL>
                      <a:noFill/>
                    </a:lnL>
                    <a:lnR>
                      <a:noFill/>
                    </a:lnR>
                    <a:lnT>
                      <a:noFill/>
                    </a:lnT>
                    <a:lnB>
                      <a:noFill/>
                    </a:lnB>
                    <a:solidFill>
                      <a:srgbClr val="F2F2F2"/>
                    </a:solidFill>
                  </a:tcPr>
                </a:tc>
                <a:tc>
                  <a:txBody>
                    <a:bodyPr/>
                    <a:lstStyle/>
                    <a:p>
                      <a:pPr algn="ctr" fontAlgn="ctr"/>
                      <a:r>
                        <a:rPr lang="en-GB" sz="1000" b="1" i="0" u="none" strike="noStrike">
                          <a:solidFill>
                            <a:srgbClr val="333F4F"/>
                          </a:solidFill>
                          <a:effectLst/>
                          <a:latin typeface="Century Gothic" panose="020B0502020202020204" pitchFamily="34" charset="0"/>
                        </a:rPr>
                        <a:t>Q4</a:t>
                      </a:r>
                    </a:p>
                  </a:txBody>
                  <a:tcPr marL="4777" marR="4777" marT="4777" marB="0" anchor="ctr">
                    <a:lnL>
                      <a:noFill/>
                    </a:lnL>
                    <a:lnR>
                      <a:noFill/>
                    </a:lnR>
                    <a:lnT>
                      <a:noFill/>
                    </a:lnT>
                    <a:lnB>
                      <a:noFill/>
                    </a:lnB>
                    <a:solidFill>
                      <a:srgbClr val="F2F2F2"/>
                    </a:solidFill>
                  </a:tcPr>
                </a:tc>
                <a:tc>
                  <a:txBody>
                    <a:bodyPr/>
                    <a:lstStyle/>
                    <a:p>
                      <a:pPr algn="ctr" fontAlgn="ctr"/>
                      <a:r>
                        <a:rPr lang="en-GB" sz="1000" b="1" i="0" u="none" strike="noStrike">
                          <a:solidFill>
                            <a:srgbClr val="333F4F"/>
                          </a:solidFill>
                          <a:effectLst/>
                          <a:latin typeface="Century Gothic" panose="020B0502020202020204" pitchFamily="34" charset="0"/>
                        </a:rPr>
                        <a:t>Q1</a:t>
                      </a:r>
                    </a:p>
                  </a:txBody>
                  <a:tcPr marL="4777" marR="4777" marT="4777" marB="0" anchor="ctr">
                    <a:lnL>
                      <a:noFill/>
                    </a:lnL>
                    <a:lnR>
                      <a:noFill/>
                    </a:lnR>
                    <a:lnT>
                      <a:noFill/>
                    </a:lnT>
                    <a:lnB>
                      <a:noFill/>
                    </a:lnB>
                    <a:solidFill>
                      <a:srgbClr val="F2F2F2"/>
                    </a:solidFill>
                  </a:tcPr>
                </a:tc>
                <a:tc>
                  <a:txBody>
                    <a:bodyPr/>
                    <a:lstStyle/>
                    <a:p>
                      <a:pPr algn="ctr" fontAlgn="ctr"/>
                      <a:r>
                        <a:rPr lang="en-GB" sz="1000" b="1" i="0" u="none" strike="noStrike">
                          <a:solidFill>
                            <a:srgbClr val="333F4F"/>
                          </a:solidFill>
                          <a:effectLst/>
                          <a:latin typeface="Century Gothic" panose="020B0502020202020204" pitchFamily="34" charset="0"/>
                        </a:rPr>
                        <a:t>Q2</a:t>
                      </a:r>
                    </a:p>
                  </a:txBody>
                  <a:tcPr marL="4777" marR="4777" marT="4777" marB="0" anchor="ctr">
                    <a:lnL>
                      <a:noFill/>
                    </a:lnL>
                    <a:lnR>
                      <a:noFill/>
                    </a:lnR>
                    <a:lnT>
                      <a:noFill/>
                    </a:lnT>
                    <a:lnB>
                      <a:noFill/>
                    </a:lnB>
                    <a:solidFill>
                      <a:srgbClr val="F2F2F2"/>
                    </a:solidFill>
                  </a:tcPr>
                </a:tc>
                <a:tc>
                  <a:txBody>
                    <a:bodyPr/>
                    <a:lstStyle/>
                    <a:p>
                      <a:pPr algn="ctr" fontAlgn="ctr"/>
                      <a:r>
                        <a:rPr lang="en-GB" sz="1000" b="1" i="0" u="none" strike="noStrike">
                          <a:solidFill>
                            <a:srgbClr val="333F4F"/>
                          </a:solidFill>
                          <a:effectLst/>
                          <a:latin typeface="Century Gothic" panose="020B0502020202020204" pitchFamily="34" charset="0"/>
                        </a:rPr>
                        <a:t>Q3</a:t>
                      </a:r>
                    </a:p>
                  </a:txBody>
                  <a:tcPr marL="4777" marR="4777" marT="4777" marB="0" anchor="ctr">
                    <a:lnL>
                      <a:noFill/>
                    </a:lnL>
                    <a:lnR>
                      <a:noFill/>
                    </a:lnR>
                    <a:lnT>
                      <a:noFill/>
                    </a:lnT>
                    <a:lnB>
                      <a:noFill/>
                    </a:lnB>
                    <a:solidFill>
                      <a:srgbClr val="F2F2F2"/>
                    </a:solidFill>
                  </a:tcPr>
                </a:tc>
                <a:tc>
                  <a:txBody>
                    <a:bodyPr/>
                    <a:lstStyle/>
                    <a:p>
                      <a:pPr algn="ctr" fontAlgn="ctr"/>
                      <a:r>
                        <a:rPr lang="en-GB" sz="1000" b="1" i="0" u="none" strike="noStrike">
                          <a:solidFill>
                            <a:srgbClr val="333F4F"/>
                          </a:solidFill>
                          <a:effectLst/>
                          <a:latin typeface="Century Gothic" panose="020B0502020202020204" pitchFamily="34" charset="0"/>
                        </a:rPr>
                        <a:t>Q4</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3533505632"/>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1700209520"/>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Approve construction budget</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8DC63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8DC63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8DC63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8DC63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8DC63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8DC63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8DC63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8DC63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12700" cap="flat" cmpd="sng" algn="ctr">
                      <a:solidFill>
                        <a:srgbClr val="8DC63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477835351"/>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Draft preliminary drawings</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3179791747"/>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Make complete plans and budget</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3201568487"/>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Securing of relevant permits</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372258358"/>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Prepare site and pour foundation</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3130315848"/>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Rough framing</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153371824"/>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Plumbing, Electrical, HVAC</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2855041318"/>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Install insulation</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1471274246"/>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Complete drywall</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2485045340"/>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Interior fixtures</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2682990482"/>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Exterior finishes</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1567603230"/>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Interior trims</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283164718"/>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Exterior walkway and driveway</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4114700359"/>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Lorem Ipsum #1</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3138937656"/>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Lorem Ipsum #2</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1660039016"/>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 </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216819045"/>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 </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2769656533"/>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 </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842852308"/>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 </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1922484920"/>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 </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1049501246"/>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 </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3801699199"/>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 </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C63F"/>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620931789"/>
                  </a:ext>
                </a:extLst>
              </a:tr>
              <a:tr h="19176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w="12700" cap="flat" cmpd="sng" algn="ctr">
                      <a:solidFill>
                        <a:srgbClr val="8DC63F"/>
                      </a:solidFill>
                      <a:prstDash val="solid"/>
                      <a:round/>
                      <a:headEnd type="none" w="med" len="med"/>
                      <a:tailEnd type="none" w="med" len="med"/>
                    </a:lnR>
                    <a:lnT>
                      <a:noFill/>
                    </a:lnT>
                    <a:lnB>
                      <a:noFill/>
                    </a:lnB>
                    <a:solidFill>
                      <a:srgbClr val="F2F2F2"/>
                    </a:solidFill>
                  </a:tcPr>
                </a:tc>
                <a:tc>
                  <a:txBody>
                    <a:bodyPr/>
                    <a:lstStyle/>
                    <a:p>
                      <a:pPr algn="l" fontAlgn="ctr"/>
                      <a:r>
                        <a:rPr lang="en-GB" sz="900" b="1" i="0" u="none" strike="noStrike">
                          <a:solidFill>
                            <a:srgbClr val="333F4F"/>
                          </a:solidFill>
                          <a:effectLst/>
                          <a:latin typeface="Century Gothic" panose="020B0502020202020204" pitchFamily="34" charset="0"/>
                        </a:rPr>
                        <a:t> </a:t>
                      </a:r>
                    </a:p>
                  </a:txBody>
                  <a:tcPr marL="57321" marR="4777" marT="4777" marB="0" anchor="ctr">
                    <a:lnL w="12700" cap="flat" cmpd="sng" algn="ctr">
                      <a:solidFill>
                        <a:srgbClr val="8DC63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333F4F"/>
                          </a:solidFill>
                          <a:effectLst/>
                          <a:latin typeface="Century Gothic" panose="020B0502020202020204" pitchFamily="34" charset="0"/>
                        </a:rPr>
                        <a:t> </a:t>
                      </a:r>
                    </a:p>
                  </a:txBody>
                  <a:tcPr marL="4777" marR="4777" marT="4777" marB="0" anchor="ctr">
                    <a:lnL w="6350" cap="flat" cmpd="sng" algn="ctr">
                      <a:solidFill>
                        <a:srgbClr val="FFFFFF"/>
                      </a:solidFill>
                      <a:prstDash val="solid"/>
                      <a:round/>
                      <a:headEnd type="none" w="med" len="med"/>
                      <a:tailEnd type="none" w="med" len="med"/>
                    </a:lnL>
                    <a:lnR w="12700" cap="flat" cmpd="sng" algn="ctr">
                      <a:solidFill>
                        <a:srgbClr val="8DC63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8DC63F"/>
                      </a:solidFill>
                      <a:prstDash val="solid"/>
                      <a:round/>
                      <a:headEnd type="none" w="med" len="med"/>
                      <a:tailEnd type="none" w="med" len="med"/>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w="12700" cap="flat" cmpd="sng" algn="ctr">
                      <a:solidFill>
                        <a:srgbClr val="8DC63F"/>
                      </a:solidFill>
                      <a:prstDash val="solid"/>
                      <a:round/>
                      <a:headEnd type="none" w="med" len="med"/>
                      <a:tailEnd type="none" w="med" len="med"/>
                    </a:lnL>
                    <a:lnR>
                      <a:noFill/>
                    </a:lnR>
                    <a:lnT>
                      <a:noFill/>
                    </a:lnT>
                    <a:lnB>
                      <a:noFill/>
                    </a:lnB>
                    <a:solidFill>
                      <a:srgbClr val="F2F2F2"/>
                    </a:solidFill>
                  </a:tcPr>
                </a:tc>
                <a:extLst>
                  <a:ext uri="{0D108BD9-81ED-4DB2-BD59-A6C34878D82A}">
                    <a16:rowId xmlns:a16="http://schemas.microsoft.com/office/drawing/2014/main" val="388688716"/>
                  </a:ext>
                </a:extLst>
              </a:tr>
              <a:tr h="318113">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w="12700" cap="flat" cmpd="sng" algn="ctr">
                      <a:solidFill>
                        <a:srgbClr val="8DC63F"/>
                      </a:solidFill>
                      <a:prstDash val="solid"/>
                      <a:round/>
                      <a:headEnd type="none" w="med" len="med"/>
                      <a:tailEnd type="none" w="med" len="med"/>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w="12700" cap="flat" cmpd="sng" algn="ctr">
                      <a:solidFill>
                        <a:srgbClr val="8DC63F"/>
                      </a:solidFill>
                      <a:prstDash val="solid"/>
                      <a:round/>
                      <a:headEnd type="none" w="med" len="med"/>
                      <a:tailEnd type="none" w="med" len="med"/>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w="12700" cap="flat" cmpd="sng" algn="ctr">
                      <a:solidFill>
                        <a:srgbClr val="8DC63F"/>
                      </a:solidFill>
                      <a:prstDash val="solid"/>
                      <a:round/>
                      <a:headEnd type="none" w="med" len="med"/>
                      <a:tailEnd type="none" w="med" len="med"/>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w="12700" cap="flat" cmpd="sng" algn="ctr">
                      <a:solidFill>
                        <a:srgbClr val="8DC63F"/>
                      </a:solidFill>
                      <a:prstDash val="solid"/>
                      <a:round/>
                      <a:headEnd type="none" w="med" len="med"/>
                      <a:tailEnd type="none" w="med" len="med"/>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w="12700" cap="flat" cmpd="sng" algn="ctr">
                      <a:solidFill>
                        <a:srgbClr val="8DC63F"/>
                      </a:solidFill>
                      <a:prstDash val="solid"/>
                      <a:round/>
                      <a:headEnd type="none" w="med" len="med"/>
                      <a:tailEnd type="none" w="med" len="med"/>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w="12700" cap="flat" cmpd="sng" algn="ctr">
                      <a:solidFill>
                        <a:srgbClr val="8DC63F"/>
                      </a:solidFill>
                      <a:prstDash val="solid"/>
                      <a:round/>
                      <a:headEnd type="none" w="med" len="med"/>
                      <a:tailEnd type="none" w="med" len="med"/>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w="12700" cap="flat" cmpd="sng" algn="ctr">
                      <a:solidFill>
                        <a:srgbClr val="8DC63F"/>
                      </a:solidFill>
                      <a:prstDash val="solid"/>
                      <a:round/>
                      <a:headEnd type="none" w="med" len="med"/>
                      <a:tailEnd type="none" w="med" len="med"/>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w="12700" cap="flat" cmpd="sng" algn="ctr">
                      <a:solidFill>
                        <a:srgbClr val="8DC63F"/>
                      </a:solidFill>
                      <a:prstDash val="solid"/>
                      <a:round/>
                      <a:headEnd type="none" w="med" len="med"/>
                      <a:tailEnd type="none" w="med" len="med"/>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w="12700" cap="flat" cmpd="sng" algn="ctr">
                      <a:solidFill>
                        <a:srgbClr val="8DC63F"/>
                      </a:solidFill>
                      <a:prstDash val="solid"/>
                      <a:round/>
                      <a:headEnd type="none" w="med" len="med"/>
                      <a:tailEnd type="none" w="med" len="med"/>
                    </a:lnT>
                    <a:lnB>
                      <a:noFill/>
                    </a:lnB>
                    <a:solidFill>
                      <a:srgbClr val="F2F2F2"/>
                    </a:solidFill>
                  </a:tcPr>
                </a:tc>
                <a:tc>
                  <a:txBody>
                    <a:bodyPr/>
                    <a:lstStyle/>
                    <a:p>
                      <a:pPr algn="ctr" fontAlgn="ctr"/>
                      <a:r>
                        <a:rPr lang="en-GB" sz="800" b="0" i="0" u="none" strike="noStrike">
                          <a:solidFill>
                            <a:srgbClr val="000000"/>
                          </a:solidFill>
                          <a:effectLst/>
                          <a:latin typeface="Century Gothic" panose="020B0502020202020204" pitchFamily="34" charset="0"/>
                        </a:rPr>
                        <a:t> </a:t>
                      </a:r>
                    </a:p>
                  </a:txBody>
                  <a:tcPr marL="4777" marR="4777" marT="4777" marB="0" anchor="ctr">
                    <a:lnL>
                      <a:noFill/>
                    </a:lnL>
                    <a:lnR>
                      <a:noFill/>
                    </a:lnR>
                    <a:lnT>
                      <a:noFill/>
                    </a:lnT>
                    <a:lnB>
                      <a:noFill/>
                    </a:lnB>
                    <a:solidFill>
                      <a:srgbClr val="F2F2F2"/>
                    </a:solidFill>
                  </a:tcPr>
                </a:tc>
                <a:extLst>
                  <a:ext uri="{0D108BD9-81ED-4DB2-BD59-A6C34878D82A}">
                    <a16:rowId xmlns:a16="http://schemas.microsoft.com/office/drawing/2014/main" val="3973057868"/>
                  </a:ext>
                </a:extLst>
              </a:tr>
            </a:tbl>
          </a:graphicData>
        </a:graphic>
      </p:graphicFrame>
      <p:sp>
        <p:nvSpPr>
          <p:cNvPr id="8" name="TextBox 84">
            <a:extLst>
              <a:ext uri="{FF2B5EF4-FFF2-40B4-BE49-F238E27FC236}">
                <a16:creationId xmlns:a16="http://schemas.microsoft.com/office/drawing/2014/main" id="{CF6360EF-37E4-4CC2-8576-F9DCEC73356D}"/>
              </a:ext>
            </a:extLst>
          </p:cNvPr>
          <p:cNvSpPr txBox="1"/>
          <p:nvPr/>
        </p:nvSpPr>
        <p:spPr>
          <a:xfrm>
            <a:off x="9339989" y="7312988"/>
            <a:ext cx="1160628" cy="233975"/>
          </a:xfrm>
          <a:prstGeom prst="rect">
            <a:avLst/>
          </a:prstGeom>
          <a:noFill/>
        </p:spPr>
        <p:txBody>
          <a:bodyPr wrap="square" rtlCol="0">
            <a:spAutoFit/>
          </a:bodyPr>
          <a:lstStyle/>
          <a:p>
            <a:pPr marL="0" marR="0" algn="r">
              <a:lnSpc>
                <a:spcPct val="107000"/>
              </a:lnSpc>
              <a:spcBef>
                <a:spcPts val="0"/>
              </a:spcBef>
              <a:spcAft>
                <a:spcPts val="0"/>
              </a:spcAft>
            </a:pPr>
            <a:r>
              <a:rPr lang="en-GB" sz="900" b="1">
                <a:solidFill>
                  <a:schemeClr val="tx1">
                    <a:lumMod val="75000"/>
                    <a:lumOff val="25000"/>
                  </a:schemeClr>
                </a:solidFill>
                <a:effectLst/>
                <a:latin typeface="+mj-lt"/>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 TemplateLab.com</a:t>
            </a:r>
            <a:endParaRPr lang="en-GB" sz="900" b="1">
              <a:solidFill>
                <a:schemeClr val="tx1">
                  <a:lumMod val="75000"/>
                  <a:lumOff val="25000"/>
                </a:schemeClr>
              </a:solidFill>
              <a:effectLst/>
              <a:latin typeface="+mj-lt"/>
              <a:ea typeface="Open Sans" panose="020B0606030504020204" pitchFamily="34" charset="0"/>
              <a:cs typeface="Open Sans" panose="020B0606030504020204" pitchFamily="34" charset="0"/>
            </a:endParaRPr>
          </a:p>
        </p:txBody>
      </p:sp>
      <p:pic>
        <p:nvPicPr>
          <p:cNvPr id="9" name="Picture 8">
            <a:hlinkClick r:id="rId2"/>
            <a:extLst>
              <a:ext uri="{FF2B5EF4-FFF2-40B4-BE49-F238E27FC236}">
                <a16:creationId xmlns:a16="http://schemas.microsoft.com/office/drawing/2014/main" id="{BC1D607D-88F3-48ED-BCAF-26D629D4F49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31796" y="146327"/>
            <a:ext cx="1078614" cy="224837"/>
          </a:xfrm>
          <a:prstGeom prst="rect">
            <a:avLst/>
          </a:prstGeom>
        </p:spPr>
      </p:pic>
      <p:grpSp>
        <p:nvGrpSpPr>
          <p:cNvPr id="10" name="Group 9">
            <a:extLst>
              <a:ext uri="{FF2B5EF4-FFF2-40B4-BE49-F238E27FC236}">
                <a16:creationId xmlns:a16="http://schemas.microsoft.com/office/drawing/2014/main" id="{41D87062-6FAF-4B22-BFEE-5A4B32C6C377}"/>
              </a:ext>
            </a:extLst>
          </p:cNvPr>
          <p:cNvGrpSpPr/>
          <p:nvPr/>
        </p:nvGrpSpPr>
        <p:grpSpPr>
          <a:xfrm>
            <a:off x="2689759" y="2864684"/>
            <a:ext cx="454896" cy="141066"/>
            <a:chOff x="0" y="0"/>
            <a:chExt cx="454896" cy="141066"/>
          </a:xfrm>
        </p:grpSpPr>
        <p:sp>
          <p:nvSpPr>
            <p:cNvPr id="67" name="Rectangle 66">
              <a:extLst>
                <a:ext uri="{FF2B5EF4-FFF2-40B4-BE49-F238E27FC236}">
                  <a16:creationId xmlns:a16="http://schemas.microsoft.com/office/drawing/2014/main" id="{71B06DF0-4507-4A6A-89CB-7A97AF388149}"/>
                </a:ext>
              </a:extLst>
            </p:cNvPr>
            <p:cNvSpPr/>
            <p:nvPr/>
          </p:nvSpPr>
          <p:spPr>
            <a:xfrm>
              <a:off x="0" y="0"/>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68" name="Rectangle 67">
              <a:extLst>
                <a:ext uri="{FF2B5EF4-FFF2-40B4-BE49-F238E27FC236}">
                  <a16:creationId xmlns:a16="http://schemas.microsoft.com/office/drawing/2014/main" id="{FD1CCDA6-1B7C-4DFA-81E7-9C09B8AE0EE1}"/>
                </a:ext>
              </a:extLst>
            </p:cNvPr>
            <p:cNvSpPr/>
            <p:nvPr/>
          </p:nvSpPr>
          <p:spPr>
            <a:xfrm>
              <a:off x="310896" y="0"/>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69" name="Rectangle 68">
              <a:extLst>
                <a:ext uri="{FF2B5EF4-FFF2-40B4-BE49-F238E27FC236}">
                  <a16:creationId xmlns:a16="http://schemas.microsoft.com/office/drawing/2014/main" id="{78B1C0B0-D804-4047-90A4-0BEB7E038006}"/>
                </a:ext>
              </a:extLst>
            </p:cNvPr>
            <p:cNvSpPr/>
            <p:nvPr/>
          </p:nvSpPr>
          <p:spPr>
            <a:xfrm>
              <a:off x="48753" y="16533"/>
              <a:ext cx="360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11" name="Group 10">
            <a:extLst>
              <a:ext uri="{FF2B5EF4-FFF2-40B4-BE49-F238E27FC236}">
                <a16:creationId xmlns:a16="http://schemas.microsoft.com/office/drawing/2014/main" id="{C3453EDA-6ED3-4884-93A9-103162D90C92}"/>
              </a:ext>
            </a:extLst>
          </p:cNvPr>
          <p:cNvGrpSpPr/>
          <p:nvPr/>
        </p:nvGrpSpPr>
        <p:grpSpPr>
          <a:xfrm>
            <a:off x="3018803" y="3058648"/>
            <a:ext cx="664797" cy="141066"/>
            <a:chOff x="329045" y="193964"/>
            <a:chExt cx="666185" cy="141066"/>
          </a:xfrm>
        </p:grpSpPr>
        <p:sp>
          <p:nvSpPr>
            <p:cNvPr id="64" name="Rectangle 63">
              <a:extLst>
                <a:ext uri="{FF2B5EF4-FFF2-40B4-BE49-F238E27FC236}">
                  <a16:creationId xmlns:a16="http://schemas.microsoft.com/office/drawing/2014/main" id="{716B5BF0-69B4-4E97-8586-BD9860D70F73}"/>
                </a:ext>
              </a:extLst>
            </p:cNvPr>
            <p:cNvSpPr/>
            <p:nvPr/>
          </p:nvSpPr>
          <p:spPr>
            <a:xfrm>
              <a:off x="329045" y="193964"/>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65" name="Rectangle 64">
              <a:extLst>
                <a:ext uri="{FF2B5EF4-FFF2-40B4-BE49-F238E27FC236}">
                  <a16:creationId xmlns:a16="http://schemas.microsoft.com/office/drawing/2014/main" id="{02E1ACB6-EF24-4628-8BEA-D9A5AD47C672}"/>
                </a:ext>
              </a:extLst>
            </p:cNvPr>
            <p:cNvSpPr/>
            <p:nvPr/>
          </p:nvSpPr>
          <p:spPr>
            <a:xfrm>
              <a:off x="851230" y="193964"/>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66" name="Rectangle 65">
              <a:extLst>
                <a:ext uri="{FF2B5EF4-FFF2-40B4-BE49-F238E27FC236}">
                  <a16:creationId xmlns:a16="http://schemas.microsoft.com/office/drawing/2014/main" id="{0F8F3005-12DB-4FE6-8938-4A0B1AAC5885}"/>
                </a:ext>
              </a:extLst>
            </p:cNvPr>
            <p:cNvSpPr/>
            <p:nvPr/>
          </p:nvSpPr>
          <p:spPr>
            <a:xfrm>
              <a:off x="377798" y="210497"/>
              <a:ext cx="576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12" name="Group 11">
            <a:extLst>
              <a:ext uri="{FF2B5EF4-FFF2-40B4-BE49-F238E27FC236}">
                <a16:creationId xmlns:a16="http://schemas.microsoft.com/office/drawing/2014/main" id="{1C5EA561-18DF-4F87-B2B8-F1F8B7B18A2D}"/>
              </a:ext>
            </a:extLst>
          </p:cNvPr>
          <p:cNvGrpSpPr/>
          <p:nvPr/>
        </p:nvGrpSpPr>
        <p:grpSpPr>
          <a:xfrm>
            <a:off x="3018804" y="3252611"/>
            <a:ext cx="454896" cy="141066"/>
            <a:chOff x="329045" y="387927"/>
            <a:chExt cx="454896" cy="141066"/>
          </a:xfrm>
        </p:grpSpPr>
        <p:sp>
          <p:nvSpPr>
            <p:cNvPr id="61" name="Rectangle 60">
              <a:extLst>
                <a:ext uri="{FF2B5EF4-FFF2-40B4-BE49-F238E27FC236}">
                  <a16:creationId xmlns:a16="http://schemas.microsoft.com/office/drawing/2014/main" id="{C2695886-2865-4742-A5F9-A40B9991A2CF}"/>
                </a:ext>
              </a:extLst>
            </p:cNvPr>
            <p:cNvSpPr/>
            <p:nvPr/>
          </p:nvSpPr>
          <p:spPr>
            <a:xfrm>
              <a:off x="329045" y="387927"/>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62" name="Rectangle 61">
              <a:extLst>
                <a:ext uri="{FF2B5EF4-FFF2-40B4-BE49-F238E27FC236}">
                  <a16:creationId xmlns:a16="http://schemas.microsoft.com/office/drawing/2014/main" id="{B8DFC80D-C145-477C-99F6-7A00B9948291}"/>
                </a:ext>
              </a:extLst>
            </p:cNvPr>
            <p:cNvSpPr/>
            <p:nvPr/>
          </p:nvSpPr>
          <p:spPr>
            <a:xfrm>
              <a:off x="639941" y="387927"/>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63" name="Rectangle 62">
              <a:extLst>
                <a:ext uri="{FF2B5EF4-FFF2-40B4-BE49-F238E27FC236}">
                  <a16:creationId xmlns:a16="http://schemas.microsoft.com/office/drawing/2014/main" id="{F58F0C8A-F9AE-416A-81F5-EE45247054B6}"/>
                </a:ext>
              </a:extLst>
            </p:cNvPr>
            <p:cNvSpPr/>
            <p:nvPr/>
          </p:nvSpPr>
          <p:spPr>
            <a:xfrm>
              <a:off x="377798" y="404460"/>
              <a:ext cx="360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13" name="Group 12">
            <a:extLst>
              <a:ext uri="{FF2B5EF4-FFF2-40B4-BE49-F238E27FC236}">
                <a16:creationId xmlns:a16="http://schemas.microsoft.com/office/drawing/2014/main" id="{7C3D1EA7-F6E1-4A6E-B2E8-D81A90C42018}"/>
              </a:ext>
            </a:extLst>
          </p:cNvPr>
          <p:cNvGrpSpPr/>
          <p:nvPr/>
        </p:nvGrpSpPr>
        <p:grpSpPr>
          <a:xfrm>
            <a:off x="3571601" y="3439646"/>
            <a:ext cx="385620" cy="141066"/>
            <a:chOff x="881842" y="574962"/>
            <a:chExt cx="385620" cy="141066"/>
          </a:xfrm>
        </p:grpSpPr>
        <p:sp>
          <p:nvSpPr>
            <p:cNvPr id="58" name="Rectangle 57">
              <a:extLst>
                <a:ext uri="{FF2B5EF4-FFF2-40B4-BE49-F238E27FC236}">
                  <a16:creationId xmlns:a16="http://schemas.microsoft.com/office/drawing/2014/main" id="{744EBC67-87D1-46FF-9917-7A5508646C6D}"/>
                </a:ext>
              </a:extLst>
            </p:cNvPr>
            <p:cNvSpPr/>
            <p:nvPr/>
          </p:nvSpPr>
          <p:spPr>
            <a:xfrm>
              <a:off x="881842" y="57496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59" name="Rectangle 58">
              <a:extLst>
                <a:ext uri="{FF2B5EF4-FFF2-40B4-BE49-F238E27FC236}">
                  <a16:creationId xmlns:a16="http://schemas.microsoft.com/office/drawing/2014/main" id="{062F7D58-5459-4E94-A52D-EB01216C5036}"/>
                </a:ext>
              </a:extLst>
            </p:cNvPr>
            <p:cNvSpPr/>
            <p:nvPr/>
          </p:nvSpPr>
          <p:spPr>
            <a:xfrm>
              <a:off x="1123462" y="57496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60" name="Rectangle 59">
              <a:extLst>
                <a:ext uri="{FF2B5EF4-FFF2-40B4-BE49-F238E27FC236}">
                  <a16:creationId xmlns:a16="http://schemas.microsoft.com/office/drawing/2014/main" id="{ECAD38FA-D0F0-475E-A3C6-11AF2A8BA3D5}"/>
                </a:ext>
              </a:extLst>
            </p:cNvPr>
            <p:cNvSpPr/>
            <p:nvPr/>
          </p:nvSpPr>
          <p:spPr>
            <a:xfrm>
              <a:off x="930595" y="591495"/>
              <a:ext cx="288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14" name="Group 13">
            <a:extLst>
              <a:ext uri="{FF2B5EF4-FFF2-40B4-BE49-F238E27FC236}">
                <a16:creationId xmlns:a16="http://schemas.microsoft.com/office/drawing/2014/main" id="{ABCE4221-6E91-475B-B1C0-337492837E56}"/>
              </a:ext>
            </a:extLst>
          </p:cNvPr>
          <p:cNvGrpSpPr/>
          <p:nvPr/>
        </p:nvGrpSpPr>
        <p:grpSpPr>
          <a:xfrm>
            <a:off x="4040281" y="3630147"/>
            <a:ext cx="664797" cy="141066"/>
            <a:chOff x="1350526" y="765463"/>
            <a:chExt cx="666185" cy="141066"/>
          </a:xfrm>
        </p:grpSpPr>
        <p:sp>
          <p:nvSpPr>
            <p:cNvPr id="55" name="Rectangle 54">
              <a:extLst>
                <a:ext uri="{FF2B5EF4-FFF2-40B4-BE49-F238E27FC236}">
                  <a16:creationId xmlns:a16="http://schemas.microsoft.com/office/drawing/2014/main" id="{9CAF7D14-9442-4B2F-9921-87D07A4D97B9}"/>
                </a:ext>
              </a:extLst>
            </p:cNvPr>
            <p:cNvSpPr/>
            <p:nvPr/>
          </p:nvSpPr>
          <p:spPr>
            <a:xfrm>
              <a:off x="1350526" y="765463"/>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56" name="Rectangle 55">
              <a:extLst>
                <a:ext uri="{FF2B5EF4-FFF2-40B4-BE49-F238E27FC236}">
                  <a16:creationId xmlns:a16="http://schemas.microsoft.com/office/drawing/2014/main" id="{E7D75B1B-9448-4C0B-8FA2-0E92257C62F0}"/>
                </a:ext>
              </a:extLst>
            </p:cNvPr>
            <p:cNvSpPr/>
            <p:nvPr/>
          </p:nvSpPr>
          <p:spPr>
            <a:xfrm>
              <a:off x="1872711" y="765463"/>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57" name="Rectangle 56">
              <a:extLst>
                <a:ext uri="{FF2B5EF4-FFF2-40B4-BE49-F238E27FC236}">
                  <a16:creationId xmlns:a16="http://schemas.microsoft.com/office/drawing/2014/main" id="{9346EBA5-1DD3-4D37-9C49-26E406ADBF09}"/>
                </a:ext>
              </a:extLst>
            </p:cNvPr>
            <p:cNvSpPr/>
            <p:nvPr/>
          </p:nvSpPr>
          <p:spPr>
            <a:xfrm>
              <a:off x="1399279" y="781996"/>
              <a:ext cx="576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15" name="Group 14">
            <a:extLst>
              <a:ext uri="{FF2B5EF4-FFF2-40B4-BE49-F238E27FC236}">
                <a16:creationId xmlns:a16="http://schemas.microsoft.com/office/drawing/2014/main" id="{39EB6D2E-6AC1-40B8-9077-EB0CE6E00FF3}"/>
              </a:ext>
            </a:extLst>
          </p:cNvPr>
          <p:cNvGrpSpPr/>
          <p:nvPr/>
        </p:nvGrpSpPr>
        <p:grpSpPr>
          <a:xfrm>
            <a:off x="4592534" y="3820646"/>
            <a:ext cx="1547103" cy="141066"/>
            <a:chOff x="1902777" y="955962"/>
            <a:chExt cx="1548738" cy="141066"/>
          </a:xfrm>
        </p:grpSpPr>
        <p:sp>
          <p:nvSpPr>
            <p:cNvPr id="52" name="Rectangle 51">
              <a:extLst>
                <a:ext uri="{FF2B5EF4-FFF2-40B4-BE49-F238E27FC236}">
                  <a16:creationId xmlns:a16="http://schemas.microsoft.com/office/drawing/2014/main" id="{544FCB73-976F-4AB9-9E5F-99404E492549}"/>
                </a:ext>
              </a:extLst>
            </p:cNvPr>
            <p:cNvSpPr/>
            <p:nvPr/>
          </p:nvSpPr>
          <p:spPr>
            <a:xfrm>
              <a:off x="1902777" y="95596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53" name="Rectangle 52">
              <a:extLst>
                <a:ext uri="{FF2B5EF4-FFF2-40B4-BE49-F238E27FC236}">
                  <a16:creationId xmlns:a16="http://schemas.microsoft.com/office/drawing/2014/main" id="{5416972D-A8F8-43E1-B93B-5AC7334C10CB}"/>
                </a:ext>
              </a:extLst>
            </p:cNvPr>
            <p:cNvSpPr/>
            <p:nvPr/>
          </p:nvSpPr>
          <p:spPr>
            <a:xfrm>
              <a:off x="3307515" y="95596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54" name="Rectangle 53">
              <a:extLst>
                <a:ext uri="{FF2B5EF4-FFF2-40B4-BE49-F238E27FC236}">
                  <a16:creationId xmlns:a16="http://schemas.microsoft.com/office/drawing/2014/main" id="{46579339-B6F2-43AB-A4BF-0D1EAEE54B58}"/>
                </a:ext>
              </a:extLst>
            </p:cNvPr>
            <p:cNvSpPr/>
            <p:nvPr/>
          </p:nvSpPr>
          <p:spPr>
            <a:xfrm>
              <a:off x="1951513" y="972495"/>
              <a:ext cx="1440397"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16" name="Group 15">
            <a:extLst>
              <a:ext uri="{FF2B5EF4-FFF2-40B4-BE49-F238E27FC236}">
                <a16:creationId xmlns:a16="http://schemas.microsoft.com/office/drawing/2014/main" id="{0DBEAEB4-C3CC-4547-AEFE-0965A60F5F5B}"/>
              </a:ext>
            </a:extLst>
          </p:cNvPr>
          <p:cNvGrpSpPr/>
          <p:nvPr/>
        </p:nvGrpSpPr>
        <p:grpSpPr>
          <a:xfrm>
            <a:off x="6019072" y="4015156"/>
            <a:ext cx="664797" cy="141066"/>
            <a:chOff x="3329323" y="1150472"/>
            <a:chExt cx="666185" cy="141066"/>
          </a:xfrm>
        </p:grpSpPr>
        <p:sp>
          <p:nvSpPr>
            <p:cNvPr id="49" name="Rectangle 48">
              <a:extLst>
                <a:ext uri="{FF2B5EF4-FFF2-40B4-BE49-F238E27FC236}">
                  <a16:creationId xmlns:a16="http://schemas.microsoft.com/office/drawing/2014/main" id="{6E1A517D-AA2C-462E-8CB9-78C5FCD84082}"/>
                </a:ext>
              </a:extLst>
            </p:cNvPr>
            <p:cNvSpPr/>
            <p:nvPr/>
          </p:nvSpPr>
          <p:spPr>
            <a:xfrm>
              <a:off x="3329323" y="115047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50" name="Rectangle 49">
              <a:extLst>
                <a:ext uri="{FF2B5EF4-FFF2-40B4-BE49-F238E27FC236}">
                  <a16:creationId xmlns:a16="http://schemas.microsoft.com/office/drawing/2014/main" id="{92B2FF8E-170B-41A1-9FB5-B041888F410F}"/>
                </a:ext>
              </a:extLst>
            </p:cNvPr>
            <p:cNvSpPr/>
            <p:nvPr/>
          </p:nvSpPr>
          <p:spPr>
            <a:xfrm>
              <a:off x="3851508" y="115047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51" name="Rectangle 50">
              <a:extLst>
                <a:ext uri="{FF2B5EF4-FFF2-40B4-BE49-F238E27FC236}">
                  <a16:creationId xmlns:a16="http://schemas.microsoft.com/office/drawing/2014/main" id="{FCB8AE44-DF1B-45A7-90EC-FA791E34AE43}"/>
                </a:ext>
              </a:extLst>
            </p:cNvPr>
            <p:cNvSpPr/>
            <p:nvPr/>
          </p:nvSpPr>
          <p:spPr>
            <a:xfrm>
              <a:off x="3378076" y="1167005"/>
              <a:ext cx="576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17" name="Group 16">
            <a:extLst>
              <a:ext uri="{FF2B5EF4-FFF2-40B4-BE49-F238E27FC236}">
                <a16:creationId xmlns:a16="http://schemas.microsoft.com/office/drawing/2014/main" id="{54B88039-FA54-4E0C-B838-D6B7199E3CDA}"/>
              </a:ext>
            </a:extLst>
          </p:cNvPr>
          <p:cNvGrpSpPr/>
          <p:nvPr/>
        </p:nvGrpSpPr>
        <p:grpSpPr>
          <a:xfrm>
            <a:off x="6367339" y="4201648"/>
            <a:ext cx="385620" cy="141066"/>
            <a:chOff x="3677580" y="1336964"/>
            <a:chExt cx="385620" cy="141066"/>
          </a:xfrm>
        </p:grpSpPr>
        <p:sp>
          <p:nvSpPr>
            <p:cNvPr id="46" name="Rectangle 45">
              <a:extLst>
                <a:ext uri="{FF2B5EF4-FFF2-40B4-BE49-F238E27FC236}">
                  <a16:creationId xmlns:a16="http://schemas.microsoft.com/office/drawing/2014/main" id="{F24F63CA-5BAC-46AE-8506-E5B1199ACEDC}"/>
                </a:ext>
              </a:extLst>
            </p:cNvPr>
            <p:cNvSpPr/>
            <p:nvPr/>
          </p:nvSpPr>
          <p:spPr>
            <a:xfrm>
              <a:off x="3677580" y="1336964"/>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47" name="Rectangle 46">
              <a:extLst>
                <a:ext uri="{FF2B5EF4-FFF2-40B4-BE49-F238E27FC236}">
                  <a16:creationId xmlns:a16="http://schemas.microsoft.com/office/drawing/2014/main" id="{59A71855-8146-4BA7-91C2-E23AE1C1D390}"/>
                </a:ext>
              </a:extLst>
            </p:cNvPr>
            <p:cNvSpPr/>
            <p:nvPr/>
          </p:nvSpPr>
          <p:spPr>
            <a:xfrm>
              <a:off x="3919200" y="1336964"/>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48" name="Rectangle 47">
              <a:extLst>
                <a:ext uri="{FF2B5EF4-FFF2-40B4-BE49-F238E27FC236}">
                  <a16:creationId xmlns:a16="http://schemas.microsoft.com/office/drawing/2014/main" id="{7E421E3C-4044-4F6F-9F94-D7D93B9F7055}"/>
                </a:ext>
              </a:extLst>
            </p:cNvPr>
            <p:cNvSpPr/>
            <p:nvPr/>
          </p:nvSpPr>
          <p:spPr>
            <a:xfrm>
              <a:off x="3726333" y="1353497"/>
              <a:ext cx="288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18" name="Group 17">
            <a:extLst>
              <a:ext uri="{FF2B5EF4-FFF2-40B4-BE49-F238E27FC236}">
                <a16:creationId xmlns:a16="http://schemas.microsoft.com/office/drawing/2014/main" id="{DE9F4024-A9FF-4240-BA35-0630A680D745}"/>
              </a:ext>
            </a:extLst>
          </p:cNvPr>
          <p:cNvGrpSpPr/>
          <p:nvPr/>
        </p:nvGrpSpPr>
        <p:grpSpPr>
          <a:xfrm>
            <a:off x="6635494" y="4396156"/>
            <a:ext cx="664797" cy="141066"/>
            <a:chOff x="3945741" y="1531472"/>
            <a:chExt cx="666185" cy="141066"/>
          </a:xfrm>
        </p:grpSpPr>
        <p:sp>
          <p:nvSpPr>
            <p:cNvPr id="43" name="Rectangle 42">
              <a:extLst>
                <a:ext uri="{FF2B5EF4-FFF2-40B4-BE49-F238E27FC236}">
                  <a16:creationId xmlns:a16="http://schemas.microsoft.com/office/drawing/2014/main" id="{EDBF0E12-53D8-4AA7-A832-0EFFA07C9393}"/>
                </a:ext>
              </a:extLst>
            </p:cNvPr>
            <p:cNvSpPr/>
            <p:nvPr/>
          </p:nvSpPr>
          <p:spPr>
            <a:xfrm>
              <a:off x="3945741" y="153147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44" name="Rectangle 43">
              <a:extLst>
                <a:ext uri="{FF2B5EF4-FFF2-40B4-BE49-F238E27FC236}">
                  <a16:creationId xmlns:a16="http://schemas.microsoft.com/office/drawing/2014/main" id="{22660121-5FA9-4238-8B66-7C2F6AE3ED3D}"/>
                </a:ext>
              </a:extLst>
            </p:cNvPr>
            <p:cNvSpPr/>
            <p:nvPr/>
          </p:nvSpPr>
          <p:spPr>
            <a:xfrm>
              <a:off x="4467926" y="153147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45" name="Rectangle 44">
              <a:extLst>
                <a:ext uri="{FF2B5EF4-FFF2-40B4-BE49-F238E27FC236}">
                  <a16:creationId xmlns:a16="http://schemas.microsoft.com/office/drawing/2014/main" id="{56986A23-ED92-4624-8B75-066431A0706A}"/>
                </a:ext>
              </a:extLst>
            </p:cNvPr>
            <p:cNvSpPr/>
            <p:nvPr/>
          </p:nvSpPr>
          <p:spPr>
            <a:xfrm>
              <a:off x="3994494" y="1548005"/>
              <a:ext cx="576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19" name="Group 18">
            <a:extLst>
              <a:ext uri="{FF2B5EF4-FFF2-40B4-BE49-F238E27FC236}">
                <a16:creationId xmlns:a16="http://schemas.microsoft.com/office/drawing/2014/main" id="{FD32B646-050A-451F-AF6E-8114BC96DC40}"/>
              </a:ext>
            </a:extLst>
          </p:cNvPr>
          <p:cNvGrpSpPr/>
          <p:nvPr/>
        </p:nvGrpSpPr>
        <p:grpSpPr>
          <a:xfrm>
            <a:off x="7297195" y="4590266"/>
            <a:ext cx="385620" cy="141066"/>
            <a:chOff x="4607436" y="1717962"/>
            <a:chExt cx="385620" cy="141066"/>
          </a:xfrm>
        </p:grpSpPr>
        <p:sp>
          <p:nvSpPr>
            <p:cNvPr id="40" name="Rectangle 39">
              <a:extLst>
                <a:ext uri="{FF2B5EF4-FFF2-40B4-BE49-F238E27FC236}">
                  <a16:creationId xmlns:a16="http://schemas.microsoft.com/office/drawing/2014/main" id="{5101BC05-B3E5-477A-91A8-B2166A43F4AE}"/>
                </a:ext>
              </a:extLst>
            </p:cNvPr>
            <p:cNvSpPr/>
            <p:nvPr/>
          </p:nvSpPr>
          <p:spPr>
            <a:xfrm>
              <a:off x="4607436" y="171796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41" name="Rectangle 40">
              <a:extLst>
                <a:ext uri="{FF2B5EF4-FFF2-40B4-BE49-F238E27FC236}">
                  <a16:creationId xmlns:a16="http://schemas.microsoft.com/office/drawing/2014/main" id="{48CD725E-CBCC-4D4E-9E99-19E6484FB72B}"/>
                </a:ext>
              </a:extLst>
            </p:cNvPr>
            <p:cNvSpPr/>
            <p:nvPr/>
          </p:nvSpPr>
          <p:spPr>
            <a:xfrm>
              <a:off x="4849056" y="171796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42" name="Rectangle 41">
              <a:extLst>
                <a:ext uri="{FF2B5EF4-FFF2-40B4-BE49-F238E27FC236}">
                  <a16:creationId xmlns:a16="http://schemas.microsoft.com/office/drawing/2014/main" id="{80BDE92E-7F5A-48C9-95C8-E15EF5E26C8A}"/>
                </a:ext>
              </a:extLst>
            </p:cNvPr>
            <p:cNvSpPr/>
            <p:nvPr/>
          </p:nvSpPr>
          <p:spPr>
            <a:xfrm>
              <a:off x="4656189" y="1734495"/>
              <a:ext cx="288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20" name="Group 19">
            <a:extLst>
              <a:ext uri="{FF2B5EF4-FFF2-40B4-BE49-F238E27FC236}">
                <a16:creationId xmlns:a16="http://schemas.microsoft.com/office/drawing/2014/main" id="{88AB72C8-F682-4CEB-AFBC-954354063BC1}"/>
              </a:ext>
            </a:extLst>
          </p:cNvPr>
          <p:cNvGrpSpPr/>
          <p:nvPr/>
        </p:nvGrpSpPr>
        <p:grpSpPr>
          <a:xfrm>
            <a:off x="7302813" y="4784575"/>
            <a:ext cx="665385" cy="141066"/>
            <a:chOff x="4613061" y="1908461"/>
            <a:chExt cx="666185" cy="141066"/>
          </a:xfrm>
        </p:grpSpPr>
        <p:sp>
          <p:nvSpPr>
            <p:cNvPr id="37" name="Rectangle 36">
              <a:extLst>
                <a:ext uri="{FF2B5EF4-FFF2-40B4-BE49-F238E27FC236}">
                  <a16:creationId xmlns:a16="http://schemas.microsoft.com/office/drawing/2014/main" id="{09CB66F8-475F-4058-8CFE-5905E9B0B2DA}"/>
                </a:ext>
              </a:extLst>
            </p:cNvPr>
            <p:cNvSpPr/>
            <p:nvPr/>
          </p:nvSpPr>
          <p:spPr>
            <a:xfrm>
              <a:off x="4613061" y="1908461"/>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38" name="Rectangle 37">
              <a:extLst>
                <a:ext uri="{FF2B5EF4-FFF2-40B4-BE49-F238E27FC236}">
                  <a16:creationId xmlns:a16="http://schemas.microsoft.com/office/drawing/2014/main" id="{B5C6AB83-6823-433E-B1BA-F2DD72A7F11B}"/>
                </a:ext>
              </a:extLst>
            </p:cNvPr>
            <p:cNvSpPr/>
            <p:nvPr/>
          </p:nvSpPr>
          <p:spPr>
            <a:xfrm>
              <a:off x="5135246" y="1908461"/>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39" name="Rectangle 38">
              <a:extLst>
                <a:ext uri="{FF2B5EF4-FFF2-40B4-BE49-F238E27FC236}">
                  <a16:creationId xmlns:a16="http://schemas.microsoft.com/office/drawing/2014/main" id="{7F5ADAE6-3B3A-4B2A-AD8F-A9FF2BA161D7}"/>
                </a:ext>
              </a:extLst>
            </p:cNvPr>
            <p:cNvSpPr/>
            <p:nvPr/>
          </p:nvSpPr>
          <p:spPr>
            <a:xfrm>
              <a:off x="4661814" y="1924994"/>
              <a:ext cx="576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21" name="Group 20">
            <a:extLst>
              <a:ext uri="{FF2B5EF4-FFF2-40B4-BE49-F238E27FC236}">
                <a16:creationId xmlns:a16="http://schemas.microsoft.com/office/drawing/2014/main" id="{590A602C-FCFF-4D17-A816-63C7A49DF380}"/>
              </a:ext>
            </a:extLst>
          </p:cNvPr>
          <p:cNvGrpSpPr/>
          <p:nvPr/>
        </p:nvGrpSpPr>
        <p:grpSpPr>
          <a:xfrm>
            <a:off x="7514075" y="4975076"/>
            <a:ext cx="385620" cy="141066"/>
            <a:chOff x="4824316" y="2098962"/>
            <a:chExt cx="385620" cy="141066"/>
          </a:xfrm>
        </p:grpSpPr>
        <p:sp>
          <p:nvSpPr>
            <p:cNvPr id="34" name="Rectangle 33">
              <a:extLst>
                <a:ext uri="{FF2B5EF4-FFF2-40B4-BE49-F238E27FC236}">
                  <a16:creationId xmlns:a16="http://schemas.microsoft.com/office/drawing/2014/main" id="{18657C75-376F-46D9-9F1D-DD7761A9CC1E}"/>
                </a:ext>
              </a:extLst>
            </p:cNvPr>
            <p:cNvSpPr/>
            <p:nvPr/>
          </p:nvSpPr>
          <p:spPr>
            <a:xfrm>
              <a:off x="4824316" y="209896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35" name="Rectangle 34">
              <a:extLst>
                <a:ext uri="{FF2B5EF4-FFF2-40B4-BE49-F238E27FC236}">
                  <a16:creationId xmlns:a16="http://schemas.microsoft.com/office/drawing/2014/main" id="{130A9AFD-9CD0-4CC2-B4DC-96D5CEA389AE}"/>
                </a:ext>
              </a:extLst>
            </p:cNvPr>
            <p:cNvSpPr/>
            <p:nvPr/>
          </p:nvSpPr>
          <p:spPr>
            <a:xfrm>
              <a:off x="5065936" y="2098962"/>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36" name="Rectangle 35">
              <a:extLst>
                <a:ext uri="{FF2B5EF4-FFF2-40B4-BE49-F238E27FC236}">
                  <a16:creationId xmlns:a16="http://schemas.microsoft.com/office/drawing/2014/main" id="{46AC2574-C8D5-49BB-B410-625C40094342}"/>
                </a:ext>
              </a:extLst>
            </p:cNvPr>
            <p:cNvSpPr/>
            <p:nvPr/>
          </p:nvSpPr>
          <p:spPr>
            <a:xfrm>
              <a:off x="4873069" y="2115495"/>
              <a:ext cx="288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22" name="Group 21">
            <a:extLst>
              <a:ext uri="{FF2B5EF4-FFF2-40B4-BE49-F238E27FC236}">
                <a16:creationId xmlns:a16="http://schemas.microsoft.com/office/drawing/2014/main" id="{319A7F55-7C6E-4A14-AE96-531E44A5EE8E}"/>
              </a:ext>
            </a:extLst>
          </p:cNvPr>
          <p:cNvGrpSpPr/>
          <p:nvPr/>
        </p:nvGrpSpPr>
        <p:grpSpPr>
          <a:xfrm>
            <a:off x="7877553" y="5167534"/>
            <a:ext cx="664797" cy="141066"/>
            <a:chOff x="5187802" y="2287610"/>
            <a:chExt cx="666185" cy="141066"/>
          </a:xfrm>
        </p:grpSpPr>
        <p:sp>
          <p:nvSpPr>
            <p:cNvPr id="31" name="Rectangle 30">
              <a:extLst>
                <a:ext uri="{FF2B5EF4-FFF2-40B4-BE49-F238E27FC236}">
                  <a16:creationId xmlns:a16="http://schemas.microsoft.com/office/drawing/2014/main" id="{DA2099F0-84EF-4654-ACF8-2204A79AD4CF}"/>
                </a:ext>
              </a:extLst>
            </p:cNvPr>
            <p:cNvSpPr/>
            <p:nvPr/>
          </p:nvSpPr>
          <p:spPr>
            <a:xfrm>
              <a:off x="5187802" y="2287610"/>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32" name="Rectangle 31">
              <a:extLst>
                <a:ext uri="{FF2B5EF4-FFF2-40B4-BE49-F238E27FC236}">
                  <a16:creationId xmlns:a16="http://schemas.microsoft.com/office/drawing/2014/main" id="{EFFECA27-278E-454B-9CEB-9514AB846865}"/>
                </a:ext>
              </a:extLst>
            </p:cNvPr>
            <p:cNvSpPr/>
            <p:nvPr/>
          </p:nvSpPr>
          <p:spPr>
            <a:xfrm>
              <a:off x="5709987" y="2287610"/>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33" name="Rectangle 32">
              <a:extLst>
                <a:ext uri="{FF2B5EF4-FFF2-40B4-BE49-F238E27FC236}">
                  <a16:creationId xmlns:a16="http://schemas.microsoft.com/office/drawing/2014/main" id="{B5F41661-D367-4A2D-8D64-BF09D3E41211}"/>
                </a:ext>
              </a:extLst>
            </p:cNvPr>
            <p:cNvSpPr/>
            <p:nvPr/>
          </p:nvSpPr>
          <p:spPr>
            <a:xfrm>
              <a:off x="5236555" y="2304143"/>
              <a:ext cx="576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23" name="Group 22">
            <a:extLst>
              <a:ext uri="{FF2B5EF4-FFF2-40B4-BE49-F238E27FC236}">
                <a16:creationId xmlns:a16="http://schemas.microsoft.com/office/drawing/2014/main" id="{3B1CBF45-9C1E-41E7-852C-7BA35820FAB3}"/>
              </a:ext>
            </a:extLst>
          </p:cNvPr>
          <p:cNvGrpSpPr/>
          <p:nvPr/>
        </p:nvGrpSpPr>
        <p:grpSpPr>
          <a:xfrm>
            <a:off x="8236084" y="5359887"/>
            <a:ext cx="1546522" cy="141066"/>
            <a:chOff x="5371055" y="2479963"/>
            <a:chExt cx="1548738" cy="141066"/>
          </a:xfrm>
        </p:grpSpPr>
        <p:sp>
          <p:nvSpPr>
            <p:cNvPr id="28" name="Rectangle 27">
              <a:extLst>
                <a:ext uri="{FF2B5EF4-FFF2-40B4-BE49-F238E27FC236}">
                  <a16:creationId xmlns:a16="http://schemas.microsoft.com/office/drawing/2014/main" id="{7C06905B-E7A0-4BE8-BFA7-D81F2C8558AE}"/>
                </a:ext>
              </a:extLst>
            </p:cNvPr>
            <p:cNvSpPr/>
            <p:nvPr/>
          </p:nvSpPr>
          <p:spPr>
            <a:xfrm>
              <a:off x="5371055" y="2479963"/>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9" name="Rectangle 28">
              <a:extLst>
                <a:ext uri="{FF2B5EF4-FFF2-40B4-BE49-F238E27FC236}">
                  <a16:creationId xmlns:a16="http://schemas.microsoft.com/office/drawing/2014/main" id="{43CAD8D0-4B03-42BA-B404-70934E579B0B}"/>
                </a:ext>
              </a:extLst>
            </p:cNvPr>
            <p:cNvSpPr/>
            <p:nvPr/>
          </p:nvSpPr>
          <p:spPr>
            <a:xfrm>
              <a:off x="6775793" y="2479963"/>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30" name="Rectangle 29">
              <a:extLst>
                <a:ext uri="{FF2B5EF4-FFF2-40B4-BE49-F238E27FC236}">
                  <a16:creationId xmlns:a16="http://schemas.microsoft.com/office/drawing/2014/main" id="{CC0D8994-F885-4AC7-805D-981FFECFAE6C}"/>
                </a:ext>
              </a:extLst>
            </p:cNvPr>
            <p:cNvSpPr/>
            <p:nvPr/>
          </p:nvSpPr>
          <p:spPr>
            <a:xfrm>
              <a:off x="5419791" y="2496496"/>
              <a:ext cx="1440397"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grpSp>
        <p:nvGrpSpPr>
          <p:cNvPr id="24" name="Group 23">
            <a:extLst>
              <a:ext uri="{FF2B5EF4-FFF2-40B4-BE49-F238E27FC236}">
                <a16:creationId xmlns:a16="http://schemas.microsoft.com/office/drawing/2014/main" id="{160075BB-BDE4-4993-9DCB-4510F928FAE6}"/>
              </a:ext>
            </a:extLst>
          </p:cNvPr>
          <p:cNvGrpSpPr/>
          <p:nvPr/>
        </p:nvGrpSpPr>
        <p:grpSpPr>
          <a:xfrm>
            <a:off x="9515794" y="5552144"/>
            <a:ext cx="385620" cy="141066"/>
            <a:chOff x="6528855" y="2664600"/>
            <a:chExt cx="385620" cy="141066"/>
          </a:xfrm>
        </p:grpSpPr>
        <p:sp>
          <p:nvSpPr>
            <p:cNvPr id="25" name="Rectangle 24">
              <a:extLst>
                <a:ext uri="{FF2B5EF4-FFF2-40B4-BE49-F238E27FC236}">
                  <a16:creationId xmlns:a16="http://schemas.microsoft.com/office/drawing/2014/main" id="{3395816F-07F1-40E6-A9D0-9A85F86F0F5E}"/>
                </a:ext>
              </a:extLst>
            </p:cNvPr>
            <p:cNvSpPr/>
            <p:nvPr/>
          </p:nvSpPr>
          <p:spPr>
            <a:xfrm>
              <a:off x="6528855" y="2664600"/>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6" name="Rectangle 25">
              <a:extLst>
                <a:ext uri="{FF2B5EF4-FFF2-40B4-BE49-F238E27FC236}">
                  <a16:creationId xmlns:a16="http://schemas.microsoft.com/office/drawing/2014/main" id="{150DB1ED-7ADE-4579-A353-726434E7B41B}"/>
                </a:ext>
              </a:extLst>
            </p:cNvPr>
            <p:cNvSpPr/>
            <p:nvPr/>
          </p:nvSpPr>
          <p:spPr>
            <a:xfrm>
              <a:off x="6770475" y="2664600"/>
              <a:ext cx="144000" cy="1410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7" name="Rectangle 26">
              <a:extLst>
                <a:ext uri="{FF2B5EF4-FFF2-40B4-BE49-F238E27FC236}">
                  <a16:creationId xmlns:a16="http://schemas.microsoft.com/office/drawing/2014/main" id="{8FC28FFF-E0DF-4492-B25A-45821A688826}"/>
                </a:ext>
              </a:extLst>
            </p:cNvPr>
            <p:cNvSpPr/>
            <p:nvPr/>
          </p:nvSpPr>
          <p:spPr>
            <a:xfrm>
              <a:off x="6577608" y="2681133"/>
              <a:ext cx="288000" cy="10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spTree>
    <p:extLst>
      <p:ext uri="{BB962C8B-B14F-4D97-AF65-F5344CB8AC3E}">
        <p14:creationId xmlns:p14="http://schemas.microsoft.com/office/powerpoint/2010/main" val="27542322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517</Words>
  <Application>Microsoft Office PowerPoint</Application>
  <PresentationFormat>Custom</PresentationFormat>
  <Paragraphs>346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 2</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 | ELMED d.o.o.</dc:creator>
  <cp:lastModifiedBy>Bratislav Milojevic | ELMED d.o.o.</cp:lastModifiedBy>
  <cp:revision>3</cp:revision>
  <dcterms:created xsi:type="dcterms:W3CDTF">2022-03-18T14:41:59Z</dcterms:created>
  <dcterms:modified xsi:type="dcterms:W3CDTF">2022-03-18T14:55:19Z</dcterms:modified>
</cp:coreProperties>
</file>