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000000"/>
    <a:srgbClr val="DD5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0" autoAdjust="0"/>
    <p:restoredTop sz="94660"/>
  </p:normalViewPr>
  <p:slideViewPr>
    <p:cSldViewPr snapToGrid="0">
      <p:cViewPr>
        <p:scale>
          <a:sx n="66" d="100"/>
          <a:sy n="66" d="100"/>
        </p:scale>
        <p:origin x="1805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5EE0-7291-417A-8C6D-B888E364021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DBE1-A549-480D-BB65-BA1A28E9BC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03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5EE0-7291-417A-8C6D-B888E364021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DBE1-A549-480D-BB65-BA1A28E9BC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5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5EE0-7291-417A-8C6D-B888E364021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DBE1-A549-480D-BB65-BA1A28E9BC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7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5EE0-7291-417A-8C6D-B888E364021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DBE1-A549-480D-BB65-BA1A28E9BC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55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5EE0-7291-417A-8C6D-B888E364021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DBE1-A549-480D-BB65-BA1A28E9BC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47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5EE0-7291-417A-8C6D-B888E364021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DBE1-A549-480D-BB65-BA1A28E9BC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59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5EE0-7291-417A-8C6D-B888E364021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DBE1-A549-480D-BB65-BA1A28E9BC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00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5EE0-7291-417A-8C6D-B888E364021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DBE1-A549-480D-BB65-BA1A28E9BC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61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5EE0-7291-417A-8C6D-B888E364021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DBE1-A549-480D-BB65-BA1A28E9BC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32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5EE0-7291-417A-8C6D-B888E364021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DBE1-A549-480D-BB65-BA1A28E9BC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03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5EE0-7291-417A-8C6D-B888E364021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DBE1-A549-480D-BB65-BA1A28E9BC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86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A5EE0-7291-417A-8C6D-B888E364021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DBE1-A549-480D-BB65-BA1A28E9BC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51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templatelab.com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9E4A8B5-2F55-4974-977E-ADC5237B15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06"/>
          <a:stretch/>
        </p:blipFill>
        <p:spPr>
          <a:xfrm>
            <a:off x="2373539" y="0"/>
            <a:ext cx="8318274" cy="755967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03C39DB-B51D-447F-82E2-EFFC7F0DC592}"/>
              </a:ext>
            </a:extLst>
          </p:cNvPr>
          <p:cNvSpPr/>
          <p:nvPr/>
        </p:nvSpPr>
        <p:spPr>
          <a:xfrm>
            <a:off x="0" y="0"/>
            <a:ext cx="3784922" cy="7559675"/>
          </a:xfrm>
          <a:prstGeom prst="rect">
            <a:avLst/>
          </a:prstGeom>
          <a:solidFill>
            <a:srgbClr val="DD5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F6C2F03-74B6-42BF-9159-296AF14A5D91}"/>
              </a:ext>
            </a:extLst>
          </p:cNvPr>
          <p:cNvGrpSpPr/>
          <p:nvPr/>
        </p:nvGrpSpPr>
        <p:grpSpPr>
          <a:xfrm>
            <a:off x="2685059" y="481620"/>
            <a:ext cx="7533190" cy="1368000"/>
            <a:chOff x="2685059" y="481620"/>
            <a:chExt cx="7533190" cy="136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F15440E-EF27-476C-9619-A48C22E6A864}"/>
                </a:ext>
              </a:extLst>
            </p:cNvPr>
            <p:cNvSpPr/>
            <p:nvPr/>
          </p:nvSpPr>
          <p:spPr>
            <a:xfrm>
              <a:off x="2685059" y="481620"/>
              <a:ext cx="7533190" cy="136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67A229B-2BA0-455E-9B0C-066E4D62BE8E}"/>
                </a:ext>
              </a:extLst>
            </p:cNvPr>
            <p:cNvGrpSpPr/>
            <p:nvPr/>
          </p:nvGrpSpPr>
          <p:grpSpPr>
            <a:xfrm>
              <a:off x="3130447" y="657624"/>
              <a:ext cx="1008000" cy="1008000"/>
              <a:chOff x="3280922" y="614952"/>
              <a:chExt cx="1008000" cy="1008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D517014-4B3B-474F-9F3F-884D1178A0F8}"/>
                  </a:ext>
                </a:extLst>
              </p:cNvPr>
              <p:cNvSpPr/>
              <p:nvPr/>
            </p:nvSpPr>
            <p:spPr>
              <a:xfrm>
                <a:off x="3280922" y="614952"/>
                <a:ext cx="1008000" cy="100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AB8F70-0D26-4F0E-995A-2B069FC7957C}"/>
                  </a:ext>
                </a:extLst>
              </p:cNvPr>
              <p:cNvSpPr txBox="1"/>
              <p:nvPr/>
            </p:nvSpPr>
            <p:spPr>
              <a:xfrm>
                <a:off x="3339024" y="653210"/>
                <a:ext cx="891795" cy="923330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ctr"/>
                <a:r>
                  <a:rPr lang="sr-Latn-RS" sz="5400" b="1">
                    <a:solidFill>
                      <a:srgbClr val="DD503C"/>
                    </a:solidFill>
                    <a:latin typeface="Bahnschrift" panose="020B0502040204020203" pitchFamily="34" charset="0"/>
                  </a:rPr>
                  <a:t>S</a:t>
                </a:r>
                <a:endParaRPr lang="en-GB" sz="2400" b="1">
                  <a:solidFill>
                    <a:srgbClr val="DD503C"/>
                  </a:solidFill>
                  <a:latin typeface="Bahnschrift" panose="020B0502040204020203" pitchFamily="34" charset="0"/>
                </a:endParaRPr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B80305B-2471-4833-B312-5F38C06CB97D}"/>
                </a:ext>
              </a:extLst>
            </p:cNvPr>
            <p:cNvSpPr txBox="1"/>
            <p:nvPr/>
          </p:nvSpPr>
          <p:spPr>
            <a:xfrm>
              <a:off x="4388770" y="657624"/>
              <a:ext cx="5766620" cy="216000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r-Latn-RS" sz="1100" b="1">
                  <a:solidFill>
                    <a:schemeClr val="bg1"/>
                  </a:solidFill>
                  <a:latin typeface="Bahnschrift" panose="020B0502040204020203" pitchFamily="34" charset="0"/>
                </a:rPr>
                <a:t>Internationally known, strong, valuable brand</a:t>
              </a:r>
              <a:endParaRPr lang="en-GB" sz="1100" b="1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6357DFA-5D91-4FD7-87D8-B90E4721622E}"/>
                </a:ext>
              </a:extLst>
            </p:cNvPr>
            <p:cNvSpPr txBox="1"/>
            <p:nvPr/>
          </p:nvSpPr>
          <p:spPr>
            <a:xfrm>
              <a:off x="4388770" y="916129"/>
              <a:ext cx="5766620" cy="216000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r-Latn-RS" sz="1100" b="1">
                  <a:solidFill>
                    <a:schemeClr val="bg1"/>
                  </a:solidFill>
                  <a:latin typeface="Bahnschrift" panose="020B0502040204020203" pitchFamily="34" charset="0"/>
                </a:rPr>
                <a:t>Strong relationships with suppliers, low non-delivery probability</a:t>
              </a:r>
              <a:endParaRPr lang="en-GB" sz="1100" b="1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210E9B-1A50-4508-9179-346B7D879986}"/>
                </a:ext>
              </a:extLst>
            </p:cNvPr>
            <p:cNvSpPr txBox="1"/>
            <p:nvPr/>
          </p:nvSpPr>
          <p:spPr>
            <a:xfrm>
              <a:off x="4388770" y="1174634"/>
              <a:ext cx="5766620" cy="216000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r-Latn-RS" sz="1100" b="1">
                  <a:solidFill>
                    <a:schemeClr val="bg1"/>
                  </a:solidFill>
                  <a:latin typeface="Bahnschrift" panose="020B0502040204020203" pitchFamily="34" charset="0"/>
                </a:rPr>
                <a:t>High quality of products and service</a:t>
              </a:r>
              <a:endParaRPr lang="en-GB" sz="1100" b="1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186E811-B97C-4714-91EC-A4C5139CBBEB}"/>
                </a:ext>
              </a:extLst>
            </p:cNvPr>
            <p:cNvSpPr txBox="1"/>
            <p:nvPr/>
          </p:nvSpPr>
          <p:spPr>
            <a:xfrm>
              <a:off x="4388770" y="1433138"/>
              <a:ext cx="5766620" cy="216000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r-Latn-RS" sz="1100" b="1">
                  <a:solidFill>
                    <a:schemeClr val="bg1"/>
                  </a:solidFill>
                  <a:latin typeface="Bahnschrift" panose="020B0502040204020203" pitchFamily="34" charset="0"/>
                </a:rPr>
                <a:t>Lorem ipsum dolor sit amet, consectetuer adipiscing elit maecenas porttito</a:t>
              </a:r>
              <a:endParaRPr lang="en-GB" sz="1100" b="1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E09435A-B8A9-4B05-ADC8-B2FB9214C087}"/>
              </a:ext>
            </a:extLst>
          </p:cNvPr>
          <p:cNvGrpSpPr/>
          <p:nvPr/>
        </p:nvGrpSpPr>
        <p:grpSpPr>
          <a:xfrm>
            <a:off x="2685059" y="2225929"/>
            <a:ext cx="7533190" cy="1368000"/>
            <a:chOff x="2685059" y="481620"/>
            <a:chExt cx="7533190" cy="136800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1D7E833-630B-48FB-A3F3-00A2666B8A1A}"/>
                </a:ext>
              </a:extLst>
            </p:cNvPr>
            <p:cNvSpPr/>
            <p:nvPr/>
          </p:nvSpPr>
          <p:spPr>
            <a:xfrm>
              <a:off x="2685059" y="481620"/>
              <a:ext cx="7533190" cy="136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BB7C26A-B9FA-44CC-9111-BD373DDB1E89}"/>
                </a:ext>
              </a:extLst>
            </p:cNvPr>
            <p:cNvGrpSpPr/>
            <p:nvPr/>
          </p:nvGrpSpPr>
          <p:grpSpPr>
            <a:xfrm>
              <a:off x="3130447" y="657624"/>
              <a:ext cx="1008000" cy="1008000"/>
              <a:chOff x="3280922" y="614952"/>
              <a:chExt cx="1008000" cy="1008000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002F566-B4A6-4657-9EF1-E9B59EFCC153}"/>
                  </a:ext>
                </a:extLst>
              </p:cNvPr>
              <p:cNvSpPr/>
              <p:nvPr/>
            </p:nvSpPr>
            <p:spPr>
              <a:xfrm>
                <a:off x="3280922" y="614952"/>
                <a:ext cx="1008000" cy="100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29AF7C5-9562-4E86-BD9F-39FED10643A7}"/>
                  </a:ext>
                </a:extLst>
              </p:cNvPr>
              <p:cNvSpPr txBox="1"/>
              <p:nvPr/>
            </p:nvSpPr>
            <p:spPr>
              <a:xfrm>
                <a:off x="3339024" y="653210"/>
                <a:ext cx="891795" cy="923330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ctr"/>
                <a:r>
                  <a:rPr lang="sr-Latn-RS" sz="5400" b="1">
                    <a:solidFill>
                      <a:srgbClr val="DD503C"/>
                    </a:solidFill>
                    <a:latin typeface="Bahnschrift" panose="020B0502040204020203" pitchFamily="34" charset="0"/>
                  </a:rPr>
                  <a:t>W</a:t>
                </a:r>
                <a:endParaRPr lang="en-GB" sz="2400" b="1">
                  <a:solidFill>
                    <a:srgbClr val="DD503C"/>
                  </a:solidFill>
                  <a:latin typeface="Bahnschrift" panose="020B0502040204020203" pitchFamily="34" charset="0"/>
                </a:endParaRP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EFC55A4-B7E0-479B-B681-32EFB2A4163E}"/>
                </a:ext>
              </a:extLst>
            </p:cNvPr>
            <p:cNvSpPr txBox="1"/>
            <p:nvPr/>
          </p:nvSpPr>
          <p:spPr>
            <a:xfrm>
              <a:off x="4388770" y="657624"/>
              <a:ext cx="5766620" cy="216000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r-Latn-RS" sz="1100" b="1">
                  <a:solidFill>
                    <a:schemeClr val="bg1"/>
                  </a:solidFill>
                  <a:latin typeface="Bahnschrift" panose="020B0502040204020203" pitchFamily="34" charset="0"/>
                </a:rPr>
                <a:t>Future growth is dependent on leather products</a:t>
              </a:r>
              <a:endParaRPr lang="en-GB" sz="1100" b="1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C33AEC7-170E-48EB-8EF7-E05D35761B42}"/>
                </a:ext>
              </a:extLst>
            </p:cNvPr>
            <p:cNvSpPr txBox="1"/>
            <p:nvPr/>
          </p:nvSpPr>
          <p:spPr>
            <a:xfrm>
              <a:off x="4388770" y="916129"/>
              <a:ext cx="5766620" cy="216000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r-Latn-RS" sz="1100" b="1">
                  <a:solidFill>
                    <a:schemeClr val="bg1"/>
                  </a:solidFill>
                  <a:latin typeface="Bahnschrift" panose="020B0502040204020203" pitchFamily="34" charset="0"/>
                </a:rPr>
                <a:t>Lorem ipsum dolor sit amet, consectetuer adipiscing elit maecenas porttito</a:t>
              </a:r>
              <a:endParaRPr lang="en-GB" sz="1100" b="1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79A8D31-09AD-4204-A695-FC97BAB6CFD1}"/>
                </a:ext>
              </a:extLst>
            </p:cNvPr>
            <p:cNvSpPr txBox="1"/>
            <p:nvPr/>
          </p:nvSpPr>
          <p:spPr>
            <a:xfrm>
              <a:off x="4388770" y="1174634"/>
              <a:ext cx="5766620" cy="216000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r-Latn-RS" sz="1100" b="1">
                  <a:solidFill>
                    <a:schemeClr val="bg1"/>
                  </a:solidFill>
                  <a:latin typeface="Bahnschrift" panose="020B0502040204020203" pitchFamily="34" charset="0"/>
                </a:rPr>
                <a:t>Dependent on relationships with suppliers</a:t>
              </a:r>
              <a:endParaRPr lang="en-GB" sz="1100" b="1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B72D477-E1AE-4E03-A40A-32D2A8973DA7}"/>
                </a:ext>
              </a:extLst>
            </p:cNvPr>
            <p:cNvSpPr txBox="1"/>
            <p:nvPr/>
          </p:nvSpPr>
          <p:spPr>
            <a:xfrm>
              <a:off x="4388770" y="1433138"/>
              <a:ext cx="5766620" cy="216000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r-Latn-RS" sz="1100" b="1">
                  <a:solidFill>
                    <a:schemeClr val="bg1"/>
                  </a:solidFill>
                  <a:latin typeface="Bahnschrift" panose="020B0502040204020203" pitchFamily="34" charset="0"/>
                </a:rPr>
                <a:t>Competition in Canada is getting stronger (20% growth)</a:t>
              </a:r>
              <a:endParaRPr lang="en-GB" sz="1100" b="1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07C8FF3-4928-4F21-8D75-624D2D550F3F}"/>
              </a:ext>
            </a:extLst>
          </p:cNvPr>
          <p:cNvGrpSpPr/>
          <p:nvPr/>
        </p:nvGrpSpPr>
        <p:grpSpPr>
          <a:xfrm>
            <a:off x="2685059" y="3970238"/>
            <a:ext cx="7533190" cy="1368000"/>
            <a:chOff x="2685059" y="481620"/>
            <a:chExt cx="7533190" cy="136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60730FD-9DA1-4F44-90D6-43CF3FA871C3}"/>
                </a:ext>
              </a:extLst>
            </p:cNvPr>
            <p:cNvSpPr/>
            <p:nvPr/>
          </p:nvSpPr>
          <p:spPr>
            <a:xfrm>
              <a:off x="2685059" y="481620"/>
              <a:ext cx="7533190" cy="136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6A2CE3B6-EF9C-4AE0-9370-17D85ED57E4F}"/>
                </a:ext>
              </a:extLst>
            </p:cNvPr>
            <p:cNvGrpSpPr/>
            <p:nvPr/>
          </p:nvGrpSpPr>
          <p:grpSpPr>
            <a:xfrm>
              <a:off x="3130447" y="657624"/>
              <a:ext cx="1008000" cy="1008000"/>
              <a:chOff x="3280922" y="614952"/>
              <a:chExt cx="1008000" cy="1008000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B317354-6943-4B7A-BB20-35A3F679DBFC}"/>
                  </a:ext>
                </a:extLst>
              </p:cNvPr>
              <p:cNvSpPr/>
              <p:nvPr/>
            </p:nvSpPr>
            <p:spPr>
              <a:xfrm>
                <a:off x="3280922" y="614952"/>
                <a:ext cx="1008000" cy="100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6EC5B8B-B354-4BE7-963D-BF52996BA42C}"/>
                  </a:ext>
                </a:extLst>
              </p:cNvPr>
              <p:cNvSpPr txBox="1"/>
              <p:nvPr/>
            </p:nvSpPr>
            <p:spPr>
              <a:xfrm>
                <a:off x="3339024" y="653210"/>
                <a:ext cx="891795" cy="923330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ctr"/>
                <a:r>
                  <a:rPr lang="sr-Latn-RS" sz="5400" b="1">
                    <a:solidFill>
                      <a:srgbClr val="DD503C"/>
                    </a:solidFill>
                    <a:latin typeface="Bahnschrift" panose="020B0502040204020203" pitchFamily="34" charset="0"/>
                  </a:rPr>
                  <a:t>O</a:t>
                </a:r>
                <a:endParaRPr lang="en-GB" sz="2400" b="1">
                  <a:solidFill>
                    <a:srgbClr val="DD503C"/>
                  </a:solidFill>
                  <a:latin typeface="Bahnschrift" panose="020B0502040204020203" pitchFamily="34" charset="0"/>
                </a:endParaRPr>
              </a:p>
            </p:txBody>
          </p: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BAD6D28-5486-4C56-8890-35A3E4D7D4DF}"/>
                </a:ext>
              </a:extLst>
            </p:cNvPr>
            <p:cNvSpPr txBox="1"/>
            <p:nvPr/>
          </p:nvSpPr>
          <p:spPr>
            <a:xfrm>
              <a:off x="4388770" y="657624"/>
              <a:ext cx="5766620" cy="216000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r-Latn-RS" sz="1100" b="1">
                  <a:solidFill>
                    <a:schemeClr val="bg1"/>
                  </a:solidFill>
                  <a:latin typeface="Bahnschrift" panose="020B0502040204020203" pitchFamily="34" charset="0"/>
                </a:rPr>
                <a:t>Product inovations – new inside layers</a:t>
              </a:r>
              <a:endParaRPr lang="en-GB" sz="1100" b="1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BED1246-6D48-4206-A841-EBF4D91FF63B}"/>
                </a:ext>
              </a:extLst>
            </p:cNvPr>
            <p:cNvSpPr txBox="1"/>
            <p:nvPr/>
          </p:nvSpPr>
          <p:spPr>
            <a:xfrm>
              <a:off x="4388770" y="916129"/>
              <a:ext cx="5766620" cy="216000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r-Latn-RS" sz="1100" b="1">
                  <a:solidFill>
                    <a:schemeClr val="bg1"/>
                  </a:solidFill>
                  <a:latin typeface="Bahnschrift" panose="020B0502040204020203" pitchFamily="34" charset="0"/>
                </a:rPr>
                <a:t>Expend interational segment</a:t>
              </a:r>
              <a:endParaRPr lang="en-GB" sz="1100" b="1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A684D38-B5BA-4CC8-947B-69F493905319}"/>
                </a:ext>
              </a:extLst>
            </p:cNvPr>
            <p:cNvSpPr txBox="1"/>
            <p:nvPr/>
          </p:nvSpPr>
          <p:spPr>
            <a:xfrm>
              <a:off x="4388770" y="1174634"/>
              <a:ext cx="5766620" cy="216000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r-Latn-RS" sz="1100" b="1">
                  <a:solidFill>
                    <a:schemeClr val="bg1"/>
                  </a:solidFill>
                  <a:latin typeface="Bahnschrift" panose="020B0502040204020203" pitchFamily="34" charset="0"/>
                </a:rPr>
                <a:t>Lorem ipsum dolor sit amet, consectetuer adipiscing elit maecenas porttito</a:t>
              </a:r>
              <a:endParaRPr lang="en-GB" sz="1100" b="1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2377C09-9AD9-4A67-8396-D19D525F5870}"/>
                </a:ext>
              </a:extLst>
            </p:cNvPr>
            <p:cNvSpPr txBox="1"/>
            <p:nvPr/>
          </p:nvSpPr>
          <p:spPr>
            <a:xfrm>
              <a:off x="4388770" y="1433138"/>
              <a:ext cx="5766620" cy="216000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r-Latn-RS" sz="1100" b="1">
                  <a:solidFill>
                    <a:schemeClr val="bg1"/>
                  </a:solidFill>
                  <a:latin typeface="Bahnschrift" panose="020B0502040204020203" pitchFamily="34" charset="0"/>
                </a:rPr>
                <a:t>Bitcoin investments</a:t>
              </a:r>
              <a:endParaRPr lang="en-GB" sz="1100" b="1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FE910C7-2D4A-46D1-92B0-AE72BD4655A0}"/>
              </a:ext>
            </a:extLst>
          </p:cNvPr>
          <p:cNvGrpSpPr/>
          <p:nvPr/>
        </p:nvGrpSpPr>
        <p:grpSpPr>
          <a:xfrm>
            <a:off x="2685059" y="5714546"/>
            <a:ext cx="7533190" cy="1368000"/>
            <a:chOff x="2685059" y="481620"/>
            <a:chExt cx="7533190" cy="1368000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63A3E25-7185-46E0-AFE8-EEE547F68868}"/>
                </a:ext>
              </a:extLst>
            </p:cNvPr>
            <p:cNvSpPr/>
            <p:nvPr/>
          </p:nvSpPr>
          <p:spPr>
            <a:xfrm>
              <a:off x="2685059" y="481620"/>
              <a:ext cx="7533190" cy="136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81F7BEA5-63D2-4D55-AE60-4AEEEB56AF3A}"/>
                </a:ext>
              </a:extLst>
            </p:cNvPr>
            <p:cNvGrpSpPr/>
            <p:nvPr/>
          </p:nvGrpSpPr>
          <p:grpSpPr>
            <a:xfrm>
              <a:off x="3130447" y="657624"/>
              <a:ext cx="1008000" cy="1008000"/>
              <a:chOff x="3280922" y="614952"/>
              <a:chExt cx="1008000" cy="1008000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C213898-A1AE-4440-B75E-1DCA025FB859}"/>
                  </a:ext>
                </a:extLst>
              </p:cNvPr>
              <p:cNvSpPr/>
              <p:nvPr/>
            </p:nvSpPr>
            <p:spPr>
              <a:xfrm>
                <a:off x="3280922" y="614952"/>
                <a:ext cx="1008000" cy="100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2F97945-EBC2-4A33-A41C-0F53F8F9064D}"/>
                  </a:ext>
                </a:extLst>
              </p:cNvPr>
              <p:cNvSpPr txBox="1"/>
              <p:nvPr/>
            </p:nvSpPr>
            <p:spPr>
              <a:xfrm>
                <a:off x="3339024" y="653210"/>
                <a:ext cx="891795" cy="923330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ctr"/>
                <a:r>
                  <a:rPr lang="sr-Latn-RS" sz="5400" b="1">
                    <a:solidFill>
                      <a:srgbClr val="DD503C"/>
                    </a:solidFill>
                    <a:latin typeface="Bahnschrift" panose="020B0502040204020203" pitchFamily="34" charset="0"/>
                  </a:rPr>
                  <a:t>T</a:t>
                </a:r>
                <a:endParaRPr lang="en-GB" sz="2400" b="1">
                  <a:solidFill>
                    <a:srgbClr val="DD503C"/>
                  </a:solidFill>
                  <a:latin typeface="Bahnschrift" panose="020B0502040204020203" pitchFamily="34" charset="0"/>
                </a:endParaRP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8746418-CB68-4EBC-900B-0B09F6178F95}"/>
                </a:ext>
              </a:extLst>
            </p:cNvPr>
            <p:cNvSpPr txBox="1"/>
            <p:nvPr/>
          </p:nvSpPr>
          <p:spPr>
            <a:xfrm>
              <a:off x="4388770" y="657624"/>
              <a:ext cx="5766620" cy="216000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r-Latn-RS" sz="1100" b="1">
                  <a:solidFill>
                    <a:schemeClr val="bg1"/>
                  </a:solidFill>
                  <a:latin typeface="Bahnschrift" panose="020B0502040204020203" pitchFamily="34" charset="0"/>
                </a:rPr>
                <a:t>Lorem ipsum dolor sit amet, consectetuer adipiscing elit maecenas porttito</a:t>
              </a:r>
              <a:endParaRPr lang="en-GB" sz="1100" b="1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96EC47D-9A8C-40B8-8E1A-A23E53AFCAA8}"/>
                </a:ext>
              </a:extLst>
            </p:cNvPr>
            <p:cNvSpPr txBox="1"/>
            <p:nvPr/>
          </p:nvSpPr>
          <p:spPr>
            <a:xfrm>
              <a:off x="4388770" y="916129"/>
              <a:ext cx="5766620" cy="216000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r-Latn-RS" sz="1100" b="1">
                  <a:solidFill>
                    <a:schemeClr val="bg1"/>
                  </a:solidFill>
                  <a:latin typeface="Bahnschrift" panose="020B0502040204020203" pitchFamily="34" charset="0"/>
                </a:rPr>
                <a:t>Large number of new competitors with promising growth</a:t>
              </a:r>
              <a:endParaRPr lang="en-GB" sz="1100" b="1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B3C66E4-6F20-4C9B-9A8B-0B22002220FA}"/>
                </a:ext>
              </a:extLst>
            </p:cNvPr>
            <p:cNvSpPr txBox="1"/>
            <p:nvPr/>
          </p:nvSpPr>
          <p:spPr>
            <a:xfrm>
              <a:off x="4388770" y="1174634"/>
              <a:ext cx="5766620" cy="216000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r-Latn-RS" sz="1100" b="1">
                  <a:solidFill>
                    <a:schemeClr val="bg1"/>
                  </a:solidFill>
                  <a:latin typeface="Bahnschrift" panose="020B0502040204020203" pitchFamily="34" charset="0"/>
                </a:rPr>
                <a:t>Economic conditions in US might lower consumer spendings</a:t>
              </a:r>
              <a:endParaRPr lang="en-GB" sz="1100" b="1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F28571A-87FF-4AE9-8069-164E591F2303}"/>
                </a:ext>
              </a:extLst>
            </p:cNvPr>
            <p:cNvSpPr txBox="1"/>
            <p:nvPr/>
          </p:nvSpPr>
          <p:spPr>
            <a:xfrm>
              <a:off x="4388770" y="1433138"/>
              <a:ext cx="5766620" cy="216000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r-Latn-RS" sz="1100" b="1">
                  <a:solidFill>
                    <a:schemeClr val="bg1"/>
                  </a:solidFill>
                  <a:latin typeface="Bahnschrift" panose="020B0502040204020203" pitchFamily="34" charset="0"/>
                </a:rPr>
                <a:t>New health studies related to materials that we use on our products</a:t>
              </a:r>
              <a:endParaRPr lang="en-GB" sz="1100" b="1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</p:grpSp>
      <p:pic>
        <p:nvPicPr>
          <p:cNvPr id="51" name="Picture 50">
            <a:extLst>
              <a:ext uri="{FF2B5EF4-FFF2-40B4-BE49-F238E27FC236}">
                <a16:creationId xmlns:a16="http://schemas.microsoft.com/office/drawing/2014/main" id="{22676A02-40D2-4CD2-8AB3-43B67B93A6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0" y="410528"/>
            <a:ext cx="1692000" cy="169200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A997035-382E-4BCD-B5FA-9E3D6B213C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0650" y="2564500"/>
            <a:ext cx="1620000" cy="1620000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DE21C3AE-CE40-4D06-8E8C-0FA0D3AA040D}"/>
              </a:ext>
            </a:extLst>
          </p:cNvPr>
          <p:cNvSpPr txBox="1"/>
          <p:nvPr/>
        </p:nvSpPr>
        <p:spPr>
          <a:xfrm>
            <a:off x="574819" y="4399194"/>
            <a:ext cx="1829716" cy="50402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sr-Latn-RS" sz="1600" b="1">
                <a:solidFill>
                  <a:schemeClr val="bg1"/>
                </a:solidFill>
                <a:latin typeface="Bahnschrift" panose="020B0502040204020203" pitchFamily="34" charset="0"/>
              </a:rPr>
              <a:t>:: PRODUCT</a:t>
            </a:r>
          </a:p>
          <a:p>
            <a:r>
              <a:rPr lang="sr-Latn-RS" sz="1600" b="1">
                <a:solidFill>
                  <a:schemeClr val="bg1"/>
                </a:solidFill>
                <a:latin typeface="Bahnschrift" panose="020B0502040204020203" pitchFamily="34" charset="0"/>
              </a:rPr>
              <a:t>:: NAME</a:t>
            </a:r>
            <a:endParaRPr lang="en-GB" sz="1600" b="1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7433765-7BF4-4A36-B261-C5D9F82243E6}"/>
              </a:ext>
            </a:extLst>
          </p:cNvPr>
          <p:cNvSpPr txBox="1"/>
          <p:nvPr/>
        </p:nvSpPr>
        <p:spPr>
          <a:xfrm>
            <a:off x="378505" y="5137756"/>
            <a:ext cx="1829716" cy="40642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sr-Latn-RS" sz="2400" b="1">
                <a:solidFill>
                  <a:srgbClr val="000000"/>
                </a:solidFill>
                <a:latin typeface="Bahnschrift" panose="020B0502040204020203" pitchFamily="34" charset="0"/>
              </a:rPr>
              <a:t>$ 6.99</a:t>
            </a:r>
            <a:endParaRPr lang="en-GB" sz="2400" b="1">
              <a:solidFill>
                <a:srgbClr val="000000"/>
              </a:solidFill>
              <a:latin typeface="Bahnschrift" panose="020B0502040204020203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71B9E95-8491-49C2-94BD-39F20302DED4}"/>
              </a:ext>
            </a:extLst>
          </p:cNvPr>
          <p:cNvSpPr txBox="1"/>
          <p:nvPr/>
        </p:nvSpPr>
        <p:spPr>
          <a:xfrm>
            <a:off x="378505" y="5579889"/>
            <a:ext cx="1829716" cy="216000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sr-Latn-RS" sz="1100" b="1">
                <a:solidFill>
                  <a:schemeClr val="bg1"/>
                </a:solidFill>
                <a:latin typeface="Bahnschrift" panose="020B0502040204020203" pitchFamily="34" charset="0"/>
              </a:rPr>
              <a:t>FAUX LEATHER</a:t>
            </a:r>
            <a:endParaRPr lang="en-GB" sz="1100" b="1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F2FE000-749D-422D-B8D9-2AB976701E44}"/>
              </a:ext>
            </a:extLst>
          </p:cNvPr>
          <p:cNvSpPr txBox="1"/>
          <p:nvPr/>
        </p:nvSpPr>
        <p:spPr>
          <a:xfrm>
            <a:off x="378505" y="5831596"/>
            <a:ext cx="1829716" cy="216000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sr-Latn-RS" sz="1100" b="1">
                <a:solidFill>
                  <a:schemeClr val="bg1"/>
                </a:solidFill>
                <a:latin typeface="Bahnschrift" panose="020B0502040204020203" pitchFamily="34" charset="0"/>
              </a:rPr>
              <a:t>TOP HANDLE WITH 2“ DROP</a:t>
            </a:r>
            <a:endParaRPr lang="en-GB" sz="1100" b="1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1684E6E-5065-4952-AA1A-E1084141D746}"/>
              </a:ext>
            </a:extLst>
          </p:cNvPr>
          <p:cNvSpPr txBox="1"/>
          <p:nvPr/>
        </p:nvSpPr>
        <p:spPr>
          <a:xfrm>
            <a:off x="378505" y="6083303"/>
            <a:ext cx="1829716" cy="216000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sr-Latn-RS" sz="1100" b="1">
                <a:solidFill>
                  <a:schemeClr val="bg1"/>
                </a:solidFill>
                <a:latin typeface="Bahnschrift" panose="020B0502040204020203" pitchFamily="34" charset="0"/>
              </a:rPr>
              <a:t>PUSH-CLASP CLOSURE</a:t>
            </a:r>
            <a:endParaRPr lang="en-GB" sz="1100" b="1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276DC12-6CA2-44EF-94B1-63C29DFC5466}"/>
              </a:ext>
            </a:extLst>
          </p:cNvPr>
          <p:cNvSpPr txBox="1"/>
          <p:nvPr/>
        </p:nvSpPr>
        <p:spPr>
          <a:xfrm>
            <a:off x="378505" y="6335010"/>
            <a:ext cx="1829716" cy="216000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sr-Latn-RS" sz="1100" b="1">
                <a:solidFill>
                  <a:schemeClr val="bg1"/>
                </a:solidFill>
                <a:latin typeface="Bahnschrift" panose="020B0502040204020203" pitchFamily="34" charset="0"/>
              </a:rPr>
              <a:t>8“x9“x3“</a:t>
            </a:r>
            <a:endParaRPr lang="en-GB" sz="1100" b="1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B556628-5E35-4E30-B945-81C06E367BE1}"/>
              </a:ext>
            </a:extLst>
          </p:cNvPr>
          <p:cNvSpPr txBox="1"/>
          <p:nvPr/>
        </p:nvSpPr>
        <p:spPr>
          <a:xfrm>
            <a:off x="378505" y="6586717"/>
            <a:ext cx="1829716" cy="216000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sr-Latn-RS" sz="1100" b="1">
                <a:solidFill>
                  <a:schemeClr val="bg1"/>
                </a:solidFill>
                <a:latin typeface="Bahnschrift" panose="020B0502040204020203" pitchFamily="34" charset="0"/>
              </a:rPr>
              <a:t>1 ZIP AND 2 SLIP POCKETS</a:t>
            </a:r>
            <a:endParaRPr lang="en-GB" sz="1100" b="1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3A6336E-FDAB-466A-B269-5F6701C39AB7}"/>
              </a:ext>
            </a:extLst>
          </p:cNvPr>
          <p:cNvSpPr txBox="1"/>
          <p:nvPr/>
        </p:nvSpPr>
        <p:spPr>
          <a:xfrm>
            <a:off x="378505" y="6838426"/>
            <a:ext cx="1829716" cy="216000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sr-Latn-RS" sz="1100" b="1">
                <a:solidFill>
                  <a:schemeClr val="bg1"/>
                </a:solidFill>
                <a:latin typeface="Bahnschrift" panose="020B0502040204020203" pitchFamily="34" charset="0"/>
              </a:rPr>
              <a:t>LOREM IPSUM</a:t>
            </a:r>
            <a:endParaRPr lang="en-GB" sz="1100" b="1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6CB6432-9222-4EB2-879B-B574C1F00111}"/>
              </a:ext>
            </a:extLst>
          </p:cNvPr>
          <p:cNvGrpSpPr/>
          <p:nvPr/>
        </p:nvGrpSpPr>
        <p:grpSpPr>
          <a:xfrm>
            <a:off x="9130907" y="92600"/>
            <a:ext cx="1295400" cy="289209"/>
            <a:chOff x="6118860" y="99584"/>
            <a:chExt cx="1295400" cy="289209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B4F803D7-37B0-4CC9-9EEC-00113C9C2DF6}"/>
                </a:ext>
              </a:extLst>
            </p:cNvPr>
            <p:cNvSpPr/>
            <p:nvPr/>
          </p:nvSpPr>
          <p:spPr>
            <a:xfrm>
              <a:off x="6118860" y="99584"/>
              <a:ext cx="1295400" cy="289209"/>
            </a:xfrm>
            <a:prstGeom prst="rect">
              <a:avLst/>
            </a:prstGeom>
            <a:solidFill>
              <a:schemeClr val="bg1"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4" name="Picture 63">
              <a:hlinkClick r:id="rId5"/>
              <a:extLst>
                <a:ext uri="{FF2B5EF4-FFF2-40B4-BE49-F238E27FC236}">
                  <a16:creationId xmlns:a16="http://schemas.microsoft.com/office/drawing/2014/main" id="{AA2D4217-6855-4F1F-AD4C-D4CF11323F21}"/>
                </a:ext>
              </a:extLst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8410" y="124326"/>
              <a:ext cx="1117101" cy="239725"/>
            </a:xfrm>
            <a:prstGeom prst="rect">
              <a:avLst/>
            </a:prstGeom>
          </p:spPr>
        </p:pic>
      </p:grpSp>
      <p:sp>
        <p:nvSpPr>
          <p:cNvPr id="65" name="Text Box 4">
            <a:extLst>
              <a:ext uri="{FF2B5EF4-FFF2-40B4-BE49-F238E27FC236}">
                <a16:creationId xmlns:a16="http://schemas.microsoft.com/office/drawing/2014/main" id="{0FDF831F-664A-4E0D-891F-6D7A7E472E35}"/>
              </a:ext>
            </a:extLst>
          </p:cNvPr>
          <p:cNvSpPr txBox="1"/>
          <p:nvPr/>
        </p:nvSpPr>
        <p:spPr>
          <a:xfrm>
            <a:off x="8903341" y="7184577"/>
            <a:ext cx="1522966" cy="28249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lIns="72000" tIns="0" rIns="72000" bIns="0" rtlCol="0" anchor="ctr">
            <a:no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4E4D53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000" u="sng">
                <a:solidFill>
                  <a:srgbClr val="4E4D53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© TemplateLab.com</a:t>
            </a:r>
            <a:r>
              <a:rPr lang="en-GB" sz="1000">
                <a:solidFill>
                  <a:srgbClr val="4E4D53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6DF9BFB-D6FE-4581-AC84-A08CA31B4601}"/>
              </a:ext>
            </a:extLst>
          </p:cNvPr>
          <p:cNvSpPr/>
          <p:nvPr/>
        </p:nvSpPr>
        <p:spPr>
          <a:xfrm>
            <a:off x="160623" y="4040500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4F2D6B4-71CE-4BD0-BCA7-9651EDAF8266}"/>
              </a:ext>
            </a:extLst>
          </p:cNvPr>
          <p:cNvSpPr/>
          <p:nvPr/>
        </p:nvSpPr>
        <p:spPr>
          <a:xfrm>
            <a:off x="160623" y="3705330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D93EFB2-8AA1-479E-8264-D2372F6CDE0E}"/>
              </a:ext>
            </a:extLst>
          </p:cNvPr>
          <p:cNvSpPr/>
          <p:nvPr/>
        </p:nvSpPr>
        <p:spPr>
          <a:xfrm>
            <a:off x="341463" y="4040500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614EE67-9FB3-426C-9E8E-10D420C7A119}"/>
              </a:ext>
            </a:extLst>
          </p:cNvPr>
          <p:cNvSpPr/>
          <p:nvPr/>
        </p:nvSpPr>
        <p:spPr>
          <a:xfrm>
            <a:off x="341463" y="3705330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310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166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5</cp:revision>
  <dcterms:created xsi:type="dcterms:W3CDTF">2021-11-26T16:20:25Z</dcterms:created>
  <dcterms:modified xsi:type="dcterms:W3CDTF">2021-11-26T19:24:41Z</dcterms:modified>
</cp:coreProperties>
</file>